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2"/>
  </p:notesMasterIdLst>
  <p:handoutMasterIdLst>
    <p:handoutMasterId r:id="rId133"/>
  </p:handoutMasterIdLst>
  <p:sldIdLst>
    <p:sldId id="256" r:id="rId2"/>
    <p:sldId id="258" r:id="rId3"/>
    <p:sldId id="351" r:id="rId4"/>
    <p:sldId id="465" r:id="rId5"/>
    <p:sldId id="257" r:id="rId6"/>
    <p:sldId id="354" r:id="rId7"/>
    <p:sldId id="355" r:id="rId8"/>
    <p:sldId id="356" r:id="rId9"/>
    <p:sldId id="357" r:id="rId10"/>
    <p:sldId id="358" r:id="rId11"/>
    <p:sldId id="360" r:id="rId12"/>
    <p:sldId id="361" r:id="rId13"/>
    <p:sldId id="362" r:id="rId14"/>
    <p:sldId id="363" r:id="rId15"/>
    <p:sldId id="364" r:id="rId16"/>
    <p:sldId id="466" r:id="rId17"/>
    <p:sldId id="365" r:id="rId18"/>
    <p:sldId id="366" r:id="rId19"/>
    <p:sldId id="367" r:id="rId20"/>
    <p:sldId id="368" r:id="rId21"/>
    <p:sldId id="467" r:id="rId22"/>
    <p:sldId id="369" r:id="rId23"/>
    <p:sldId id="371" r:id="rId24"/>
    <p:sldId id="468" r:id="rId25"/>
    <p:sldId id="370" r:id="rId26"/>
    <p:sldId id="469" r:id="rId27"/>
    <p:sldId id="374" r:id="rId28"/>
    <p:sldId id="470" r:id="rId29"/>
    <p:sldId id="375" r:id="rId30"/>
    <p:sldId id="376" r:id="rId31"/>
    <p:sldId id="377" r:id="rId32"/>
    <p:sldId id="471" r:id="rId33"/>
    <p:sldId id="378" r:id="rId34"/>
    <p:sldId id="379" r:id="rId35"/>
    <p:sldId id="380" r:id="rId36"/>
    <p:sldId id="472" r:id="rId37"/>
    <p:sldId id="381" r:id="rId38"/>
    <p:sldId id="382" r:id="rId39"/>
    <p:sldId id="383" r:id="rId40"/>
    <p:sldId id="384" r:id="rId41"/>
    <p:sldId id="385" r:id="rId42"/>
    <p:sldId id="478" r:id="rId43"/>
    <p:sldId id="386" r:id="rId44"/>
    <p:sldId id="481" r:id="rId45"/>
    <p:sldId id="482" r:id="rId46"/>
    <p:sldId id="387" r:id="rId47"/>
    <p:sldId id="388" r:id="rId48"/>
    <p:sldId id="389" r:id="rId49"/>
    <p:sldId id="473" r:id="rId50"/>
    <p:sldId id="390" r:id="rId51"/>
    <p:sldId id="474" r:id="rId52"/>
    <p:sldId id="391" r:id="rId53"/>
    <p:sldId id="395" r:id="rId54"/>
    <p:sldId id="393" r:id="rId55"/>
    <p:sldId id="475" r:id="rId56"/>
    <p:sldId id="394" r:id="rId57"/>
    <p:sldId id="396" r:id="rId58"/>
    <p:sldId id="397" r:id="rId59"/>
    <p:sldId id="398" r:id="rId60"/>
    <p:sldId id="487" r:id="rId61"/>
    <p:sldId id="399" r:id="rId62"/>
    <p:sldId id="401" r:id="rId63"/>
    <p:sldId id="488" r:id="rId64"/>
    <p:sldId id="402" r:id="rId65"/>
    <p:sldId id="489" r:id="rId66"/>
    <p:sldId id="400" r:id="rId67"/>
    <p:sldId id="404" r:id="rId68"/>
    <p:sldId id="405" r:id="rId69"/>
    <p:sldId id="476" r:id="rId70"/>
    <p:sldId id="403" r:id="rId71"/>
    <p:sldId id="490" r:id="rId72"/>
    <p:sldId id="406" r:id="rId73"/>
    <p:sldId id="407" r:id="rId74"/>
    <p:sldId id="408" r:id="rId75"/>
    <p:sldId id="412" r:id="rId76"/>
    <p:sldId id="410" r:id="rId77"/>
    <p:sldId id="411" r:id="rId78"/>
    <p:sldId id="413" r:id="rId79"/>
    <p:sldId id="414" r:id="rId80"/>
    <p:sldId id="415" r:id="rId81"/>
    <p:sldId id="417" r:id="rId82"/>
    <p:sldId id="418" r:id="rId83"/>
    <p:sldId id="419" r:id="rId84"/>
    <p:sldId id="420" r:id="rId85"/>
    <p:sldId id="423" r:id="rId86"/>
    <p:sldId id="421" r:id="rId87"/>
    <p:sldId id="424" r:id="rId88"/>
    <p:sldId id="425" r:id="rId89"/>
    <p:sldId id="426" r:id="rId90"/>
    <p:sldId id="491" r:id="rId91"/>
    <p:sldId id="427" r:id="rId92"/>
    <p:sldId id="428" r:id="rId93"/>
    <p:sldId id="484" r:id="rId94"/>
    <p:sldId id="485" r:id="rId95"/>
    <p:sldId id="486" r:id="rId96"/>
    <p:sldId id="430" r:id="rId97"/>
    <p:sldId id="431" r:id="rId98"/>
    <p:sldId id="429" r:id="rId99"/>
    <p:sldId id="432" r:id="rId100"/>
    <p:sldId id="492" r:id="rId101"/>
    <p:sldId id="433" r:id="rId102"/>
    <p:sldId id="436" r:id="rId103"/>
    <p:sldId id="493" r:id="rId104"/>
    <p:sldId id="439" r:id="rId105"/>
    <p:sldId id="440" r:id="rId106"/>
    <p:sldId id="441" r:id="rId107"/>
    <p:sldId id="442" r:id="rId108"/>
    <p:sldId id="494" r:id="rId109"/>
    <p:sldId id="443" r:id="rId110"/>
    <p:sldId id="446" r:id="rId111"/>
    <p:sldId id="447" r:id="rId112"/>
    <p:sldId id="445" r:id="rId113"/>
    <p:sldId id="448" r:id="rId114"/>
    <p:sldId id="449" r:id="rId115"/>
    <p:sldId id="451" r:id="rId116"/>
    <p:sldId id="450" r:id="rId117"/>
    <p:sldId id="452" r:id="rId118"/>
    <p:sldId id="453" r:id="rId119"/>
    <p:sldId id="477" r:id="rId120"/>
    <p:sldId id="454" r:id="rId121"/>
    <p:sldId id="455" r:id="rId122"/>
    <p:sldId id="456" r:id="rId123"/>
    <p:sldId id="457" r:id="rId124"/>
    <p:sldId id="458" r:id="rId125"/>
    <p:sldId id="459" r:id="rId126"/>
    <p:sldId id="460" r:id="rId127"/>
    <p:sldId id="461" r:id="rId128"/>
    <p:sldId id="463" r:id="rId129"/>
    <p:sldId id="462" r:id="rId130"/>
    <p:sldId id="464" r:id="rId131"/>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161"/>
    <a:srgbClr val="FF6600"/>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72" autoAdjust="0"/>
    <p:restoredTop sz="91705" autoAdjust="0"/>
  </p:normalViewPr>
  <p:slideViewPr>
    <p:cSldViewPr snapToGrid="0">
      <p:cViewPr>
        <p:scale>
          <a:sx n="66" d="100"/>
          <a:sy n="66" d="100"/>
        </p:scale>
        <p:origin x="1669" y="917"/>
      </p:cViewPr>
      <p:guideLst/>
    </p:cSldViewPr>
  </p:slideViewPr>
  <p:notesTextViewPr>
    <p:cViewPr>
      <p:scale>
        <a:sx n="1" d="1"/>
        <a:sy n="1" d="1"/>
      </p:scale>
      <p:origin x="0" y="0"/>
    </p:cViewPr>
  </p:notesTextViewPr>
  <p:notesViewPr>
    <p:cSldViewPr snapToGrid="0">
      <p:cViewPr varScale="1">
        <p:scale>
          <a:sx n="69" d="100"/>
          <a:sy n="69" d="100"/>
        </p:scale>
        <p:origin x="3525" y="21"/>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496C5F1-0507-40C6-BCAC-8032205B134E}"/>
              </a:ext>
            </a:extLst>
          </p:cNvPr>
          <p:cNvSpPr>
            <a:spLocks noGrp="1"/>
          </p:cNvSpPr>
          <p:nvPr>
            <p:ph type="hdr" sz="quarter"/>
          </p:nvPr>
        </p:nvSpPr>
        <p:spPr>
          <a:xfrm>
            <a:off x="1" y="0"/>
            <a:ext cx="3078163" cy="512763"/>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6FDC0A78-E712-499E-BD8E-5601F1C19FF7}"/>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r>
              <a:rPr lang="fr-FR"/>
              <a:t>26/04/2018</a:t>
            </a:r>
            <a:endParaRPr lang="fr-FR" dirty="0"/>
          </a:p>
        </p:txBody>
      </p:sp>
      <p:sp>
        <p:nvSpPr>
          <p:cNvPr id="4" name="Espace réservé du pied de page 3">
            <a:extLst>
              <a:ext uri="{FF2B5EF4-FFF2-40B4-BE49-F238E27FC236}">
                <a16:creationId xmlns:a16="http://schemas.microsoft.com/office/drawing/2014/main" id="{F8D3CBF2-0740-4733-8E9C-03932C95B278}"/>
              </a:ext>
            </a:extLst>
          </p:cNvPr>
          <p:cNvSpPr>
            <a:spLocks noGrp="1"/>
          </p:cNvSpPr>
          <p:nvPr>
            <p:ph type="ftr" sz="quarter" idx="2"/>
          </p:nvPr>
        </p:nvSpPr>
        <p:spPr>
          <a:xfrm>
            <a:off x="1" y="9721850"/>
            <a:ext cx="3078163" cy="512763"/>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558BAB2D-C58C-4ADC-A7A0-2E794788772A}"/>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B8F5BECA-DD3B-418C-8BCD-AF89628A60F7}" type="slidenum">
              <a:rPr lang="fr-FR" smtClean="0"/>
              <a:t>‹N°›</a:t>
            </a:fld>
            <a:endParaRPr lang="fr-FR" dirty="0"/>
          </a:p>
        </p:txBody>
      </p:sp>
    </p:spTree>
    <p:extLst>
      <p:ext uri="{BB962C8B-B14F-4D97-AF65-F5344CB8AC3E}">
        <p14:creationId xmlns:p14="http://schemas.microsoft.com/office/powerpoint/2010/main" val="37830033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8163" cy="512763"/>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r>
              <a:rPr lang="fr-FR"/>
              <a:t>26/04/2018</a:t>
            </a:r>
            <a:endParaRPr lang="fr-FR" dirty="0"/>
          </a:p>
        </p:txBody>
      </p:sp>
      <p:sp>
        <p:nvSpPr>
          <p:cNvPr id="4" name="Espace réservé de l'image des diapositives 3"/>
          <p:cNvSpPr>
            <a:spLocks noGrp="1" noRot="1" noChangeAspect="1"/>
          </p:cNvSpPr>
          <p:nvPr>
            <p:ph type="sldImg" idx="2"/>
          </p:nvPr>
        </p:nvSpPr>
        <p:spPr>
          <a:xfrm>
            <a:off x="481013" y="1277938"/>
            <a:ext cx="6143625" cy="34559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711200" y="4926014"/>
            <a:ext cx="5683250" cy="402907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850"/>
            <a:ext cx="3078163" cy="512763"/>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060DFFD-EC87-4014-9E90-E1171ABEFA2F}" type="slidenum">
              <a:rPr lang="fr-FR" smtClean="0"/>
              <a:t>‹N°›</a:t>
            </a:fld>
            <a:endParaRPr lang="fr-FR" dirty="0"/>
          </a:p>
        </p:txBody>
      </p:sp>
    </p:spTree>
    <p:extLst>
      <p:ext uri="{BB962C8B-B14F-4D97-AF65-F5344CB8AC3E}">
        <p14:creationId xmlns:p14="http://schemas.microsoft.com/office/powerpoint/2010/main" val="24876626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F180AD-02C9-40E1-A3AB-889C13B983E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4966031-E0FE-49A6-B482-163E870776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3893D20-6827-42DE-B784-13BCB623ECBE}"/>
              </a:ext>
            </a:extLst>
          </p:cNvPr>
          <p:cNvSpPr>
            <a:spLocks noGrp="1"/>
          </p:cNvSpPr>
          <p:nvPr>
            <p:ph type="dt" sz="half" idx="10"/>
          </p:nvPr>
        </p:nvSpPr>
        <p:spPr/>
        <p:txBody>
          <a:bodyPr/>
          <a:lstStyle/>
          <a:p>
            <a:fld id="{1071D8E5-1E19-4FFE-98C1-77DC12E104C6}" type="datetime1">
              <a:rPr lang="fr-FR" smtClean="0"/>
              <a:t>28/08/2020</a:t>
            </a:fld>
            <a:endParaRPr lang="fr-FR" dirty="0"/>
          </a:p>
        </p:txBody>
      </p:sp>
      <p:sp>
        <p:nvSpPr>
          <p:cNvPr id="5" name="Espace réservé du pied de page 4">
            <a:extLst>
              <a:ext uri="{FF2B5EF4-FFF2-40B4-BE49-F238E27FC236}">
                <a16:creationId xmlns:a16="http://schemas.microsoft.com/office/drawing/2014/main" id="{BCEEC93D-DE78-43EC-B4BD-E04A87A3A424}"/>
              </a:ext>
            </a:extLst>
          </p:cNvPr>
          <p:cNvSpPr>
            <a:spLocks noGrp="1"/>
          </p:cNvSpPr>
          <p:nvPr>
            <p:ph type="ftr" sz="quarter" idx="11"/>
          </p:nvPr>
        </p:nvSpPr>
        <p:spPr/>
        <p:txBody>
          <a:bodyPr/>
          <a:lstStyle/>
          <a:p>
            <a:r>
              <a:rPr lang="fr-FR" dirty="0"/>
              <a:t>Diapositives du livre "Microéconomie : Théorie des jeux et contrats" ©Jérôme MATHIS</a:t>
            </a:r>
          </a:p>
        </p:txBody>
      </p:sp>
      <p:sp>
        <p:nvSpPr>
          <p:cNvPr id="6" name="Espace réservé du numéro de diapositive 5">
            <a:extLst>
              <a:ext uri="{FF2B5EF4-FFF2-40B4-BE49-F238E27FC236}">
                <a16:creationId xmlns:a16="http://schemas.microsoft.com/office/drawing/2014/main" id="{EF086033-DCE5-4DF1-BC54-1E55D2087424}"/>
              </a:ext>
            </a:extLst>
          </p:cNvPr>
          <p:cNvSpPr>
            <a:spLocks noGrp="1"/>
          </p:cNvSpPr>
          <p:nvPr>
            <p:ph type="sldNum" sz="quarter" idx="12"/>
          </p:nvPr>
        </p:nvSpPr>
        <p:spPr/>
        <p:txBody>
          <a:bodyPr/>
          <a:lstStyle/>
          <a:p>
            <a:fld id="{A88EAB1B-73FB-4977-9B11-E6EDEDEB8490}" type="slidenum">
              <a:rPr lang="fr-FR" smtClean="0"/>
              <a:t>‹N°›</a:t>
            </a:fld>
            <a:endParaRPr lang="fr-FR" dirty="0"/>
          </a:p>
        </p:txBody>
      </p:sp>
    </p:spTree>
    <p:extLst>
      <p:ext uri="{BB962C8B-B14F-4D97-AF65-F5344CB8AC3E}">
        <p14:creationId xmlns:p14="http://schemas.microsoft.com/office/powerpoint/2010/main" val="71071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AD931D-75BB-446C-950C-3CAA962D412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7777D30-1AE7-4015-A227-D7BEB2FF9C13}"/>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D3191F5-1BA4-49BA-9D50-B7D99F848536}"/>
              </a:ext>
            </a:extLst>
          </p:cNvPr>
          <p:cNvSpPr>
            <a:spLocks noGrp="1"/>
          </p:cNvSpPr>
          <p:nvPr>
            <p:ph type="dt" sz="half" idx="10"/>
          </p:nvPr>
        </p:nvSpPr>
        <p:spPr/>
        <p:txBody>
          <a:bodyPr/>
          <a:lstStyle/>
          <a:p>
            <a:fld id="{B051FDF4-B37D-4636-84C4-110855EF61C9}" type="datetime1">
              <a:rPr lang="fr-FR" smtClean="0"/>
              <a:t>28/08/2020</a:t>
            </a:fld>
            <a:endParaRPr lang="fr-FR" dirty="0"/>
          </a:p>
        </p:txBody>
      </p:sp>
      <p:sp>
        <p:nvSpPr>
          <p:cNvPr id="5" name="Espace réservé du pied de page 4">
            <a:extLst>
              <a:ext uri="{FF2B5EF4-FFF2-40B4-BE49-F238E27FC236}">
                <a16:creationId xmlns:a16="http://schemas.microsoft.com/office/drawing/2014/main" id="{2BAD8990-6A73-4E02-9885-6E5DE2C2DDDC}"/>
              </a:ext>
            </a:extLst>
          </p:cNvPr>
          <p:cNvSpPr>
            <a:spLocks noGrp="1"/>
          </p:cNvSpPr>
          <p:nvPr>
            <p:ph type="ftr" sz="quarter" idx="11"/>
          </p:nvPr>
        </p:nvSpPr>
        <p:spPr/>
        <p:txBody>
          <a:bodyPr/>
          <a:lstStyle/>
          <a:p>
            <a:r>
              <a:rPr lang="fr-FR" dirty="0"/>
              <a:t>Diapositives du livre "Microéconomie : Théorie des jeux et contrats" ©Jérôme MATHIS</a:t>
            </a:r>
          </a:p>
        </p:txBody>
      </p:sp>
      <p:sp>
        <p:nvSpPr>
          <p:cNvPr id="6" name="Espace réservé du numéro de diapositive 5">
            <a:extLst>
              <a:ext uri="{FF2B5EF4-FFF2-40B4-BE49-F238E27FC236}">
                <a16:creationId xmlns:a16="http://schemas.microsoft.com/office/drawing/2014/main" id="{B7C4B5FB-A60B-4CB3-A42B-0E472DB30FB2}"/>
              </a:ext>
            </a:extLst>
          </p:cNvPr>
          <p:cNvSpPr>
            <a:spLocks noGrp="1"/>
          </p:cNvSpPr>
          <p:nvPr>
            <p:ph type="sldNum" sz="quarter" idx="12"/>
          </p:nvPr>
        </p:nvSpPr>
        <p:spPr/>
        <p:txBody>
          <a:bodyPr/>
          <a:lstStyle/>
          <a:p>
            <a:fld id="{A88EAB1B-73FB-4977-9B11-E6EDEDEB8490}" type="slidenum">
              <a:rPr lang="fr-FR" smtClean="0"/>
              <a:t>‹N°›</a:t>
            </a:fld>
            <a:endParaRPr lang="fr-FR" dirty="0"/>
          </a:p>
        </p:txBody>
      </p:sp>
    </p:spTree>
    <p:extLst>
      <p:ext uri="{BB962C8B-B14F-4D97-AF65-F5344CB8AC3E}">
        <p14:creationId xmlns:p14="http://schemas.microsoft.com/office/powerpoint/2010/main" val="409093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5E74F5D-9DE6-44A2-BE17-8F9C86C73F6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E8CF6E6-8EB7-4273-9DE6-2D15108A3F0B}"/>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8FD1212-EBC0-4FD9-9B79-BBAF36D78A62}"/>
              </a:ext>
            </a:extLst>
          </p:cNvPr>
          <p:cNvSpPr>
            <a:spLocks noGrp="1"/>
          </p:cNvSpPr>
          <p:nvPr>
            <p:ph type="dt" sz="half" idx="10"/>
          </p:nvPr>
        </p:nvSpPr>
        <p:spPr/>
        <p:txBody>
          <a:bodyPr/>
          <a:lstStyle/>
          <a:p>
            <a:fld id="{CB4F6B03-6C1D-4873-8E46-0702A7996801}" type="datetime1">
              <a:rPr lang="fr-FR" smtClean="0"/>
              <a:t>28/08/2020</a:t>
            </a:fld>
            <a:endParaRPr lang="fr-FR" dirty="0"/>
          </a:p>
        </p:txBody>
      </p:sp>
      <p:sp>
        <p:nvSpPr>
          <p:cNvPr id="5" name="Espace réservé du pied de page 4">
            <a:extLst>
              <a:ext uri="{FF2B5EF4-FFF2-40B4-BE49-F238E27FC236}">
                <a16:creationId xmlns:a16="http://schemas.microsoft.com/office/drawing/2014/main" id="{0FE8D0EC-93D9-4D71-B3C3-8856BFA57279}"/>
              </a:ext>
            </a:extLst>
          </p:cNvPr>
          <p:cNvSpPr>
            <a:spLocks noGrp="1"/>
          </p:cNvSpPr>
          <p:nvPr>
            <p:ph type="ftr" sz="quarter" idx="11"/>
          </p:nvPr>
        </p:nvSpPr>
        <p:spPr/>
        <p:txBody>
          <a:bodyPr/>
          <a:lstStyle/>
          <a:p>
            <a:r>
              <a:rPr lang="fr-FR" dirty="0"/>
              <a:t>Diapositives du livre "Microéconomie : Théorie des jeux et contrats" ©Jérôme MATHIS</a:t>
            </a:r>
          </a:p>
        </p:txBody>
      </p:sp>
      <p:sp>
        <p:nvSpPr>
          <p:cNvPr id="6" name="Espace réservé du numéro de diapositive 5">
            <a:extLst>
              <a:ext uri="{FF2B5EF4-FFF2-40B4-BE49-F238E27FC236}">
                <a16:creationId xmlns:a16="http://schemas.microsoft.com/office/drawing/2014/main" id="{0C9BC7F5-4EA1-457A-8F6C-0EEADAB76818}"/>
              </a:ext>
            </a:extLst>
          </p:cNvPr>
          <p:cNvSpPr>
            <a:spLocks noGrp="1"/>
          </p:cNvSpPr>
          <p:nvPr>
            <p:ph type="sldNum" sz="quarter" idx="12"/>
          </p:nvPr>
        </p:nvSpPr>
        <p:spPr/>
        <p:txBody>
          <a:bodyPr/>
          <a:lstStyle/>
          <a:p>
            <a:fld id="{A88EAB1B-73FB-4977-9B11-E6EDEDEB8490}" type="slidenum">
              <a:rPr lang="fr-FR" smtClean="0"/>
              <a:t>‹N°›</a:t>
            </a:fld>
            <a:endParaRPr lang="fr-FR" dirty="0"/>
          </a:p>
        </p:txBody>
      </p:sp>
    </p:spTree>
    <p:extLst>
      <p:ext uri="{BB962C8B-B14F-4D97-AF65-F5344CB8AC3E}">
        <p14:creationId xmlns:p14="http://schemas.microsoft.com/office/powerpoint/2010/main" val="2908400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CE1B60-F09F-46EA-AA1B-88A1379721A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013E893-6E82-4EBF-A673-226083AF445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FD53F9-3D60-4F67-8209-86BA7AA617C9}"/>
              </a:ext>
            </a:extLst>
          </p:cNvPr>
          <p:cNvSpPr>
            <a:spLocks noGrp="1"/>
          </p:cNvSpPr>
          <p:nvPr>
            <p:ph type="dt" sz="half" idx="10"/>
          </p:nvPr>
        </p:nvSpPr>
        <p:spPr>
          <a:xfrm>
            <a:off x="838200" y="6640982"/>
            <a:ext cx="2677732" cy="212500"/>
          </a:xfrm>
        </p:spPr>
        <p:txBody>
          <a:bodyPr/>
          <a:lstStyle/>
          <a:p>
            <a:fld id="{542534B8-71E1-48B3-A169-0568F48DC1A6}" type="datetime1">
              <a:rPr lang="fr-FR" smtClean="0"/>
              <a:t>28/08/2020</a:t>
            </a:fld>
            <a:endParaRPr lang="fr-FR" dirty="0"/>
          </a:p>
        </p:txBody>
      </p:sp>
      <p:sp>
        <p:nvSpPr>
          <p:cNvPr id="5" name="Espace réservé du pied de page 4">
            <a:extLst>
              <a:ext uri="{FF2B5EF4-FFF2-40B4-BE49-F238E27FC236}">
                <a16:creationId xmlns:a16="http://schemas.microsoft.com/office/drawing/2014/main" id="{760C800C-C911-4DF1-AF78-5D62E12431CA}"/>
              </a:ext>
            </a:extLst>
          </p:cNvPr>
          <p:cNvSpPr>
            <a:spLocks noGrp="1"/>
          </p:cNvSpPr>
          <p:nvPr>
            <p:ph type="ftr" sz="quarter" idx="11"/>
          </p:nvPr>
        </p:nvSpPr>
        <p:spPr>
          <a:xfrm>
            <a:off x="5897034" y="6690575"/>
            <a:ext cx="5777664" cy="167424"/>
          </a:xfrm>
        </p:spPr>
        <p:txBody>
          <a:bodyPr/>
          <a:lstStyle/>
          <a:p>
            <a:r>
              <a:rPr lang="fr-FR" dirty="0"/>
              <a:t>Diapositives du livre "Microéconomie : Théorie des jeux et contrats" ©Jérôme MATHIS</a:t>
            </a:r>
          </a:p>
        </p:txBody>
      </p:sp>
      <p:sp>
        <p:nvSpPr>
          <p:cNvPr id="6" name="Espace réservé du numéro de diapositive 5">
            <a:extLst>
              <a:ext uri="{FF2B5EF4-FFF2-40B4-BE49-F238E27FC236}">
                <a16:creationId xmlns:a16="http://schemas.microsoft.com/office/drawing/2014/main" id="{63589017-BD91-4C05-BE23-8626E9FFE9C6}"/>
              </a:ext>
            </a:extLst>
          </p:cNvPr>
          <p:cNvSpPr>
            <a:spLocks noGrp="1"/>
          </p:cNvSpPr>
          <p:nvPr>
            <p:ph type="sldNum" sz="quarter" idx="12"/>
          </p:nvPr>
        </p:nvSpPr>
        <p:spPr>
          <a:xfrm>
            <a:off x="11674698" y="6690575"/>
            <a:ext cx="517301" cy="167424"/>
          </a:xfrm>
        </p:spPr>
        <p:txBody>
          <a:bodyPr/>
          <a:lstStyle/>
          <a:p>
            <a:fld id="{A88EAB1B-73FB-4977-9B11-E6EDEDEB8490}" type="slidenum">
              <a:rPr lang="fr-FR" smtClean="0"/>
              <a:t>‹N°›</a:t>
            </a:fld>
            <a:endParaRPr lang="fr-FR" dirty="0"/>
          </a:p>
        </p:txBody>
      </p:sp>
    </p:spTree>
    <p:extLst>
      <p:ext uri="{BB962C8B-B14F-4D97-AF65-F5344CB8AC3E}">
        <p14:creationId xmlns:p14="http://schemas.microsoft.com/office/powerpoint/2010/main" val="274876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E3238-592B-44A9-B81D-A21F471DE4D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D9184C2-B086-4DF5-8262-E376A77D17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A95E2B31-715C-41D3-BDDE-9FFE45DE2A3A}"/>
              </a:ext>
            </a:extLst>
          </p:cNvPr>
          <p:cNvSpPr>
            <a:spLocks noGrp="1"/>
          </p:cNvSpPr>
          <p:nvPr>
            <p:ph type="dt" sz="half" idx="10"/>
          </p:nvPr>
        </p:nvSpPr>
        <p:spPr/>
        <p:txBody>
          <a:bodyPr/>
          <a:lstStyle/>
          <a:p>
            <a:fld id="{43AF8897-831D-4854-B163-0E8014E872B3}" type="datetime1">
              <a:rPr lang="fr-FR" smtClean="0"/>
              <a:t>28/08/2020</a:t>
            </a:fld>
            <a:endParaRPr lang="fr-FR" dirty="0"/>
          </a:p>
        </p:txBody>
      </p:sp>
      <p:sp>
        <p:nvSpPr>
          <p:cNvPr id="5" name="Espace réservé du pied de page 4">
            <a:extLst>
              <a:ext uri="{FF2B5EF4-FFF2-40B4-BE49-F238E27FC236}">
                <a16:creationId xmlns:a16="http://schemas.microsoft.com/office/drawing/2014/main" id="{633CE5AF-BF14-422C-B58F-17F8181ACA58}"/>
              </a:ext>
            </a:extLst>
          </p:cNvPr>
          <p:cNvSpPr>
            <a:spLocks noGrp="1"/>
          </p:cNvSpPr>
          <p:nvPr>
            <p:ph type="ftr" sz="quarter" idx="11"/>
          </p:nvPr>
        </p:nvSpPr>
        <p:spPr/>
        <p:txBody>
          <a:bodyPr/>
          <a:lstStyle/>
          <a:p>
            <a:r>
              <a:rPr lang="fr-FR" dirty="0"/>
              <a:t>Diapositives du livre "Microéconomie : Théorie des jeux et contrats" ©Jérôme MATHIS</a:t>
            </a:r>
          </a:p>
        </p:txBody>
      </p:sp>
      <p:sp>
        <p:nvSpPr>
          <p:cNvPr id="6" name="Espace réservé du numéro de diapositive 5">
            <a:extLst>
              <a:ext uri="{FF2B5EF4-FFF2-40B4-BE49-F238E27FC236}">
                <a16:creationId xmlns:a16="http://schemas.microsoft.com/office/drawing/2014/main" id="{EFA4D37B-3A71-4974-9A7E-B430444F26AF}"/>
              </a:ext>
            </a:extLst>
          </p:cNvPr>
          <p:cNvSpPr>
            <a:spLocks noGrp="1"/>
          </p:cNvSpPr>
          <p:nvPr>
            <p:ph type="sldNum" sz="quarter" idx="12"/>
          </p:nvPr>
        </p:nvSpPr>
        <p:spPr/>
        <p:txBody>
          <a:bodyPr/>
          <a:lstStyle/>
          <a:p>
            <a:fld id="{A88EAB1B-73FB-4977-9B11-E6EDEDEB8490}" type="slidenum">
              <a:rPr lang="fr-FR" smtClean="0"/>
              <a:t>‹N°›</a:t>
            </a:fld>
            <a:endParaRPr lang="fr-FR" dirty="0"/>
          </a:p>
        </p:txBody>
      </p:sp>
    </p:spTree>
    <p:extLst>
      <p:ext uri="{BB962C8B-B14F-4D97-AF65-F5344CB8AC3E}">
        <p14:creationId xmlns:p14="http://schemas.microsoft.com/office/powerpoint/2010/main" val="304683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3A040-4751-49BF-94CE-E2988D76C43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08D5DAF-423D-4FC5-B6EC-A0CD3413FCDD}"/>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9C56A8D-7EE7-4DD9-AA3E-7F36B632CFC2}"/>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47A8CF6-2F60-4A12-889B-6CB7BE155DBF}"/>
              </a:ext>
            </a:extLst>
          </p:cNvPr>
          <p:cNvSpPr>
            <a:spLocks noGrp="1"/>
          </p:cNvSpPr>
          <p:nvPr>
            <p:ph type="dt" sz="half" idx="10"/>
          </p:nvPr>
        </p:nvSpPr>
        <p:spPr/>
        <p:txBody>
          <a:bodyPr/>
          <a:lstStyle/>
          <a:p>
            <a:fld id="{56E49D65-1D8F-4449-99EA-4226258F0EFF}" type="datetime1">
              <a:rPr lang="fr-FR" smtClean="0"/>
              <a:t>28/08/2020</a:t>
            </a:fld>
            <a:endParaRPr lang="fr-FR" dirty="0"/>
          </a:p>
        </p:txBody>
      </p:sp>
      <p:sp>
        <p:nvSpPr>
          <p:cNvPr id="6" name="Espace réservé du pied de page 5">
            <a:extLst>
              <a:ext uri="{FF2B5EF4-FFF2-40B4-BE49-F238E27FC236}">
                <a16:creationId xmlns:a16="http://schemas.microsoft.com/office/drawing/2014/main" id="{A89FD395-4E32-414D-A1B7-C1CD99061005}"/>
              </a:ext>
            </a:extLst>
          </p:cNvPr>
          <p:cNvSpPr>
            <a:spLocks noGrp="1"/>
          </p:cNvSpPr>
          <p:nvPr>
            <p:ph type="ftr" sz="quarter" idx="11"/>
          </p:nvPr>
        </p:nvSpPr>
        <p:spPr/>
        <p:txBody>
          <a:bodyPr/>
          <a:lstStyle/>
          <a:p>
            <a:r>
              <a:rPr lang="fr-FR" dirty="0"/>
              <a:t>Diapositives du livre "Microéconomie : Théorie des jeux et contrats" ©Jérôme MATHIS</a:t>
            </a:r>
          </a:p>
        </p:txBody>
      </p:sp>
      <p:sp>
        <p:nvSpPr>
          <p:cNvPr id="7" name="Espace réservé du numéro de diapositive 6">
            <a:extLst>
              <a:ext uri="{FF2B5EF4-FFF2-40B4-BE49-F238E27FC236}">
                <a16:creationId xmlns:a16="http://schemas.microsoft.com/office/drawing/2014/main" id="{B57FB010-469A-42D3-BF62-CCC3C8BE8938}"/>
              </a:ext>
            </a:extLst>
          </p:cNvPr>
          <p:cNvSpPr>
            <a:spLocks noGrp="1"/>
          </p:cNvSpPr>
          <p:nvPr>
            <p:ph type="sldNum" sz="quarter" idx="12"/>
          </p:nvPr>
        </p:nvSpPr>
        <p:spPr/>
        <p:txBody>
          <a:bodyPr/>
          <a:lstStyle/>
          <a:p>
            <a:fld id="{A88EAB1B-73FB-4977-9B11-E6EDEDEB8490}" type="slidenum">
              <a:rPr lang="fr-FR" smtClean="0"/>
              <a:t>‹N°›</a:t>
            </a:fld>
            <a:endParaRPr lang="fr-FR" dirty="0"/>
          </a:p>
        </p:txBody>
      </p:sp>
    </p:spTree>
    <p:extLst>
      <p:ext uri="{BB962C8B-B14F-4D97-AF65-F5344CB8AC3E}">
        <p14:creationId xmlns:p14="http://schemas.microsoft.com/office/powerpoint/2010/main" val="106544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A5AD6-6B90-4A28-9D05-8184777E0DC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13A5390-D871-4D60-AC3F-4975E619A2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7423AA76-C9A3-447E-8FAE-E266CDE68AD9}"/>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3E10670-AFF3-4DBD-A8CA-3E7ACAF137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14F48C3-3CAA-4F75-AAF6-13BDB6681E71}"/>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57678E4-942D-4718-B549-983D0149A1E0}"/>
              </a:ext>
            </a:extLst>
          </p:cNvPr>
          <p:cNvSpPr>
            <a:spLocks noGrp="1"/>
          </p:cNvSpPr>
          <p:nvPr>
            <p:ph type="dt" sz="half" idx="10"/>
          </p:nvPr>
        </p:nvSpPr>
        <p:spPr/>
        <p:txBody>
          <a:bodyPr/>
          <a:lstStyle/>
          <a:p>
            <a:fld id="{0FBE19CD-CF35-4F8A-8FC5-5DAF3B51ABE7}" type="datetime1">
              <a:rPr lang="fr-FR" smtClean="0"/>
              <a:t>28/08/2020</a:t>
            </a:fld>
            <a:endParaRPr lang="fr-FR" dirty="0"/>
          </a:p>
        </p:txBody>
      </p:sp>
      <p:sp>
        <p:nvSpPr>
          <p:cNvPr id="8" name="Espace réservé du pied de page 7">
            <a:extLst>
              <a:ext uri="{FF2B5EF4-FFF2-40B4-BE49-F238E27FC236}">
                <a16:creationId xmlns:a16="http://schemas.microsoft.com/office/drawing/2014/main" id="{743027CB-2A02-4090-9BD6-E4722818433A}"/>
              </a:ext>
            </a:extLst>
          </p:cNvPr>
          <p:cNvSpPr>
            <a:spLocks noGrp="1"/>
          </p:cNvSpPr>
          <p:nvPr>
            <p:ph type="ftr" sz="quarter" idx="11"/>
          </p:nvPr>
        </p:nvSpPr>
        <p:spPr/>
        <p:txBody>
          <a:bodyPr/>
          <a:lstStyle/>
          <a:p>
            <a:r>
              <a:rPr lang="fr-FR" dirty="0"/>
              <a:t>Diapositives du livre "Microéconomie : Théorie des jeux et contrats" ©Jérôme MATHIS</a:t>
            </a:r>
          </a:p>
        </p:txBody>
      </p:sp>
      <p:sp>
        <p:nvSpPr>
          <p:cNvPr id="9" name="Espace réservé du numéro de diapositive 8">
            <a:extLst>
              <a:ext uri="{FF2B5EF4-FFF2-40B4-BE49-F238E27FC236}">
                <a16:creationId xmlns:a16="http://schemas.microsoft.com/office/drawing/2014/main" id="{1C2345E7-9AB2-4BB7-A89F-BF4799E93CD0}"/>
              </a:ext>
            </a:extLst>
          </p:cNvPr>
          <p:cNvSpPr>
            <a:spLocks noGrp="1"/>
          </p:cNvSpPr>
          <p:nvPr>
            <p:ph type="sldNum" sz="quarter" idx="12"/>
          </p:nvPr>
        </p:nvSpPr>
        <p:spPr/>
        <p:txBody>
          <a:bodyPr/>
          <a:lstStyle/>
          <a:p>
            <a:fld id="{A88EAB1B-73FB-4977-9B11-E6EDEDEB8490}" type="slidenum">
              <a:rPr lang="fr-FR" smtClean="0"/>
              <a:t>‹N°›</a:t>
            </a:fld>
            <a:endParaRPr lang="fr-FR" dirty="0"/>
          </a:p>
        </p:txBody>
      </p:sp>
    </p:spTree>
    <p:extLst>
      <p:ext uri="{BB962C8B-B14F-4D97-AF65-F5344CB8AC3E}">
        <p14:creationId xmlns:p14="http://schemas.microsoft.com/office/powerpoint/2010/main" val="394383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383EB-6265-43B6-AB61-64F573C6B45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560DE1C-45F1-497D-BC18-24E146E3A4BC}"/>
              </a:ext>
            </a:extLst>
          </p:cNvPr>
          <p:cNvSpPr>
            <a:spLocks noGrp="1"/>
          </p:cNvSpPr>
          <p:nvPr>
            <p:ph type="dt" sz="half" idx="10"/>
          </p:nvPr>
        </p:nvSpPr>
        <p:spPr/>
        <p:txBody>
          <a:bodyPr/>
          <a:lstStyle/>
          <a:p>
            <a:fld id="{AE450886-8847-4B38-9D5F-EA5208B6D460}" type="datetime1">
              <a:rPr lang="fr-FR" smtClean="0"/>
              <a:t>28/08/2020</a:t>
            </a:fld>
            <a:endParaRPr lang="fr-FR" dirty="0"/>
          </a:p>
        </p:txBody>
      </p:sp>
      <p:sp>
        <p:nvSpPr>
          <p:cNvPr id="4" name="Espace réservé du pied de page 3">
            <a:extLst>
              <a:ext uri="{FF2B5EF4-FFF2-40B4-BE49-F238E27FC236}">
                <a16:creationId xmlns:a16="http://schemas.microsoft.com/office/drawing/2014/main" id="{9F4D017D-39A0-41A9-AA5F-09EA4400BC7F}"/>
              </a:ext>
            </a:extLst>
          </p:cNvPr>
          <p:cNvSpPr>
            <a:spLocks noGrp="1"/>
          </p:cNvSpPr>
          <p:nvPr>
            <p:ph type="ftr" sz="quarter" idx="11"/>
          </p:nvPr>
        </p:nvSpPr>
        <p:spPr/>
        <p:txBody>
          <a:bodyPr/>
          <a:lstStyle/>
          <a:p>
            <a:r>
              <a:rPr lang="fr-FR" dirty="0"/>
              <a:t>Diapositives du livre "Microéconomie : Théorie des jeux et contrats" ©Jérôme MATHIS</a:t>
            </a:r>
          </a:p>
        </p:txBody>
      </p:sp>
      <p:sp>
        <p:nvSpPr>
          <p:cNvPr id="5" name="Espace réservé du numéro de diapositive 4">
            <a:extLst>
              <a:ext uri="{FF2B5EF4-FFF2-40B4-BE49-F238E27FC236}">
                <a16:creationId xmlns:a16="http://schemas.microsoft.com/office/drawing/2014/main" id="{DA7BC25F-02EC-4C80-9B8D-D60BF80ED1E6}"/>
              </a:ext>
            </a:extLst>
          </p:cNvPr>
          <p:cNvSpPr>
            <a:spLocks noGrp="1"/>
          </p:cNvSpPr>
          <p:nvPr>
            <p:ph type="sldNum" sz="quarter" idx="12"/>
          </p:nvPr>
        </p:nvSpPr>
        <p:spPr/>
        <p:txBody>
          <a:bodyPr/>
          <a:lstStyle/>
          <a:p>
            <a:fld id="{A88EAB1B-73FB-4977-9B11-E6EDEDEB8490}" type="slidenum">
              <a:rPr lang="fr-FR" smtClean="0"/>
              <a:t>‹N°›</a:t>
            </a:fld>
            <a:endParaRPr lang="fr-FR" dirty="0"/>
          </a:p>
        </p:txBody>
      </p:sp>
    </p:spTree>
    <p:extLst>
      <p:ext uri="{BB962C8B-B14F-4D97-AF65-F5344CB8AC3E}">
        <p14:creationId xmlns:p14="http://schemas.microsoft.com/office/powerpoint/2010/main" val="5507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888AC16-1812-4363-A28D-8AD8B998B326}"/>
              </a:ext>
            </a:extLst>
          </p:cNvPr>
          <p:cNvSpPr>
            <a:spLocks noGrp="1"/>
          </p:cNvSpPr>
          <p:nvPr>
            <p:ph type="dt" sz="half" idx="10"/>
          </p:nvPr>
        </p:nvSpPr>
        <p:spPr/>
        <p:txBody>
          <a:bodyPr/>
          <a:lstStyle/>
          <a:p>
            <a:fld id="{3AF6B1C6-8067-4FE4-9ECB-19CD8681283D}" type="datetime1">
              <a:rPr lang="fr-FR" smtClean="0"/>
              <a:t>28/08/2020</a:t>
            </a:fld>
            <a:endParaRPr lang="fr-FR" dirty="0"/>
          </a:p>
        </p:txBody>
      </p:sp>
      <p:sp>
        <p:nvSpPr>
          <p:cNvPr id="3" name="Espace réservé du pied de page 2">
            <a:extLst>
              <a:ext uri="{FF2B5EF4-FFF2-40B4-BE49-F238E27FC236}">
                <a16:creationId xmlns:a16="http://schemas.microsoft.com/office/drawing/2014/main" id="{45ED819E-45FA-406D-9282-4F7A4BCA380E}"/>
              </a:ext>
            </a:extLst>
          </p:cNvPr>
          <p:cNvSpPr>
            <a:spLocks noGrp="1"/>
          </p:cNvSpPr>
          <p:nvPr>
            <p:ph type="ftr" sz="quarter" idx="11"/>
          </p:nvPr>
        </p:nvSpPr>
        <p:spPr/>
        <p:txBody>
          <a:bodyPr/>
          <a:lstStyle/>
          <a:p>
            <a:r>
              <a:rPr lang="fr-FR" dirty="0"/>
              <a:t>Diapositives du livre "Microéconomie : Théorie des jeux et contrats" ©Jérôme MATHIS</a:t>
            </a:r>
          </a:p>
        </p:txBody>
      </p:sp>
      <p:sp>
        <p:nvSpPr>
          <p:cNvPr id="4" name="Espace réservé du numéro de diapositive 3">
            <a:extLst>
              <a:ext uri="{FF2B5EF4-FFF2-40B4-BE49-F238E27FC236}">
                <a16:creationId xmlns:a16="http://schemas.microsoft.com/office/drawing/2014/main" id="{B7255AB9-0567-4E70-9D98-7AC8B57DCF99}"/>
              </a:ext>
            </a:extLst>
          </p:cNvPr>
          <p:cNvSpPr>
            <a:spLocks noGrp="1"/>
          </p:cNvSpPr>
          <p:nvPr>
            <p:ph type="sldNum" sz="quarter" idx="12"/>
          </p:nvPr>
        </p:nvSpPr>
        <p:spPr/>
        <p:txBody>
          <a:bodyPr/>
          <a:lstStyle/>
          <a:p>
            <a:fld id="{A88EAB1B-73FB-4977-9B11-E6EDEDEB8490}" type="slidenum">
              <a:rPr lang="fr-FR" smtClean="0"/>
              <a:t>‹N°›</a:t>
            </a:fld>
            <a:endParaRPr lang="fr-FR" dirty="0"/>
          </a:p>
        </p:txBody>
      </p:sp>
    </p:spTree>
    <p:extLst>
      <p:ext uri="{BB962C8B-B14F-4D97-AF65-F5344CB8AC3E}">
        <p14:creationId xmlns:p14="http://schemas.microsoft.com/office/powerpoint/2010/main" val="169551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3CF821-6BC4-4819-B5F0-2AA823B0005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AC74AF4-1DAB-4D1E-9A2D-0D59BFFEA1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39B0077-654D-47F7-A109-B31D8523F5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BBAE6E3-B704-4084-AE51-DD1DDB70F264}"/>
              </a:ext>
            </a:extLst>
          </p:cNvPr>
          <p:cNvSpPr>
            <a:spLocks noGrp="1"/>
          </p:cNvSpPr>
          <p:nvPr>
            <p:ph type="dt" sz="half" idx="10"/>
          </p:nvPr>
        </p:nvSpPr>
        <p:spPr/>
        <p:txBody>
          <a:bodyPr/>
          <a:lstStyle/>
          <a:p>
            <a:fld id="{9DC03D48-7B0D-483F-8714-4AB7008EEEDC}" type="datetime1">
              <a:rPr lang="fr-FR" smtClean="0"/>
              <a:t>28/08/2020</a:t>
            </a:fld>
            <a:endParaRPr lang="fr-FR" dirty="0"/>
          </a:p>
        </p:txBody>
      </p:sp>
      <p:sp>
        <p:nvSpPr>
          <p:cNvPr id="6" name="Espace réservé du pied de page 5">
            <a:extLst>
              <a:ext uri="{FF2B5EF4-FFF2-40B4-BE49-F238E27FC236}">
                <a16:creationId xmlns:a16="http://schemas.microsoft.com/office/drawing/2014/main" id="{7E5E1851-211B-4915-8412-C2AB6479D7DD}"/>
              </a:ext>
            </a:extLst>
          </p:cNvPr>
          <p:cNvSpPr>
            <a:spLocks noGrp="1"/>
          </p:cNvSpPr>
          <p:nvPr>
            <p:ph type="ftr" sz="quarter" idx="11"/>
          </p:nvPr>
        </p:nvSpPr>
        <p:spPr/>
        <p:txBody>
          <a:bodyPr/>
          <a:lstStyle/>
          <a:p>
            <a:r>
              <a:rPr lang="fr-FR" dirty="0"/>
              <a:t>Diapositives du livre "Microéconomie : Théorie des jeux et contrats" ©Jérôme MATHIS</a:t>
            </a:r>
          </a:p>
        </p:txBody>
      </p:sp>
      <p:sp>
        <p:nvSpPr>
          <p:cNvPr id="7" name="Espace réservé du numéro de diapositive 6">
            <a:extLst>
              <a:ext uri="{FF2B5EF4-FFF2-40B4-BE49-F238E27FC236}">
                <a16:creationId xmlns:a16="http://schemas.microsoft.com/office/drawing/2014/main" id="{8A10DA0C-C2ED-4A14-8627-E32193BD1035}"/>
              </a:ext>
            </a:extLst>
          </p:cNvPr>
          <p:cNvSpPr>
            <a:spLocks noGrp="1"/>
          </p:cNvSpPr>
          <p:nvPr>
            <p:ph type="sldNum" sz="quarter" idx="12"/>
          </p:nvPr>
        </p:nvSpPr>
        <p:spPr/>
        <p:txBody>
          <a:bodyPr/>
          <a:lstStyle/>
          <a:p>
            <a:fld id="{A88EAB1B-73FB-4977-9B11-E6EDEDEB8490}" type="slidenum">
              <a:rPr lang="fr-FR" smtClean="0"/>
              <a:t>‹N°›</a:t>
            </a:fld>
            <a:endParaRPr lang="fr-FR" dirty="0"/>
          </a:p>
        </p:txBody>
      </p:sp>
    </p:spTree>
    <p:extLst>
      <p:ext uri="{BB962C8B-B14F-4D97-AF65-F5344CB8AC3E}">
        <p14:creationId xmlns:p14="http://schemas.microsoft.com/office/powerpoint/2010/main" val="1484474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E544A6-4545-4A2B-9A7D-F28EAB962A8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BE88CC8-E93C-4AE7-8BCA-AF3F0DA8B0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502F8336-D2EC-4195-A524-79D6C02B3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99E1E5A-AD9F-4E25-BBBC-F1E19C6F0D67}"/>
              </a:ext>
            </a:extLst>
          </p:cNvPr>
          <p:cNvSpPr>
            <a:spLocks noGrp="1"/>
          </p:cNvSpPr>
          <p:nvPr>
            <p:ph type="dt" sz="half" idx="10"/>
          </p:nvPr>
        </p:nvSpPr>
        <p:spPr/>
        <p:txBody>
          <a:bodyPr/>
          <a:lstStyle/>
          <a:p>
            <a:fld id="{B0591F32-29EE-4C5E-9E66-B875E71B1D0D}" type="datetime1">
              <a:rPr lang="fr-FR" smtClean="0"/>
              <a:t>28/08/2020</a:t>
            </a:fld>
            <a:endParaRPr lang="fr-FR" dirty="0"/>
          </a:p>
        </p:txBody>
      </p:sp>
      <p:sp>
        <p:nvSpPr>
          <p:cNvPr id="6" name="Espace réservé du pied de page 5">
            <a:extLst>
              <a:ext uri="{FF2B5EF4-FFF2-40B4-BE49-F238E27FC236}">
                <a16:creationId xmlns:a16="http://schemas.microsoft.com/office/drawing/2014/main" id="{0236BF74-7889-44D9-B81C-11E498AE281E}"/>
              </a:ext>
            </a:extLst>
          </p:cNvPr>
          <p:cNvSpPr>
            <a:spLocks noGrp="1"/>
          </p:cNvSpPr>
          <p:nvPr>
            <p:ph type="ftr" sz="quarter" idx="11"/>
          </p:nvPr>
        </p:nvSpPr>
        <p:spPr/>
        <p:txBody>
          <a:bodyPr/>
          <a:lstStyle/>
          <a:p>
            <a:r>
              <a:rPr lang="fr-FR" dirty="0"/>
              <a:t>Diapositives du livre "Microéconomie : Théorie des jeux et contrats" ©Jérôme MATHIS</a:t>
            </a:r>
          </a:p>
        </p:txBody>
      </p:sp>
      <p:sp>
        <p:nvSpPr>
          <p:cNvPr id="7" name="Espace réservé du numéro de diapositive 6">
            <a:extLst>
              <a:ext uri="{FF2B5EF4-FFF2-40B4-BE49-F238E27FC236}">
                <a16:creationId xmlns:a16="http://schemas.microsoft.com/office/drawing/2014/main" id="{F23CC0D5-9B75-4676-851E-69FF6B57A8F2}"/>
              </a:ext>
            </a:extLst>
          </p:cNvPr>
          <p:cNvSpPr>
            <a:spLocks noGrp="1"/>
          </p:cNvSpPr>
          <p:nvPr>
            <p:ph type="sldNum" sz="quarter" idx="12"/>
          </p:nvPr>
        </p:nvSpPr>
        <p:spPr/>
        <p:txBody>
          <a:bodyPr/>
          <a:lstStyle/>
          <a:p>
            <a:fld id="{A88EAB1B-73FB-4977-9B11-E6EDEDEB8490}" type="slidenum">
              <a:rPr lang="fr-FR" smtClean="0"/>
              <a:t>‹N°›</a:t>
            </a:fld>
            <a:endParaRPr lang="fr-FR" dirty="0"/>
          </a:p>
        </p:txBody>
      </p:sp>
    </p:spTree>
    <p:extLst>
      <p:ext uri="{BB962C8B-B14F-4D97-AF65-F5344CB8AC3E}">
        <p14:creationId xmlns:p14="http://schemas.microsoft.com/office/powerpoint/2010/main" val="75811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BAEFF7C-A54E-4673-97F2-305A533991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48CB4D1-ABEE-4555-A1FE-4EDD00767B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CF1C8C-EB8D-4C68-ABBD-2A627AF6B2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E7D4B-4C1F-49C9-B071-ED659B48AA16}" type="datetime1">
              <a:rPr lang="fr-FR" smtClean="0"/>
              <a:t>28/08/2020</a:t>
            </a:fld>
            <a:endParaRPr lang="fr-FR" dirty="0"/>
          </a:p>
        </p:txBody>
      </p:sp>
      <p:sp>
        <p:nvSpPr>
          <p:cNvPr id="5" name="Espace réservé du pied de page 4">
            <a:extLst>
              <a:ext uri="{FF2B5EF4-FFF2-40B4-BE49-F238E27FC236}">
                <a16:creationId xmlns:a16="http://schemas.microsoft.com/office/drawing/2014/main" id="{F2203C01-F5C9-40EB-A345-8308A84FB4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Diapositives du livre "Microéconomie : Théorie des jeux et contrats" ©Jérôme MATHIS</a:t>
            </a:r>
          </a:p>
        </p:txBody>
      </p:sp>
      <p:sp>
        <p:nvSpPr>
          <p:cNvPr id="6" name="Espace réservé du numéro de diapositive 5">
            <a:extLst>
              <a:ext uri="{FF2B5EF4-FFF2-40B4-BE49-F238E27FC236}">
                <a16:creationId xmlns:a16="http://schemas.microsoft.com/office/drawing/2014/main" id="{695A5ADB-BED5-40DA-B8E5-70D7C40BEF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EAB1B-73FB-4977-9B11-E6EDEDEB8490}" type="slidenum">
              <a:rPr lang="fr-FR" smtClean="0"/>
              <a:t>‹N°›</a:t>
            </a:fld>
            <a:endParaRPr lang="fr-FR" dirty="0"/>
          </a:p>
        </p:txBody>
      </p:sp>
    </p:spTree>
    <p:extLst>
      <p:ext uri="{BB962C8B-B14F-4D97-AF65-F5344CB8AC3E}">
        <p14:creationId xmlns:p14="http://schemas.microsoft.com/office/powerpoint/2010/main" val="2441890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jeromemathis.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9.png"/></Relationships>
</file>

<file path=ppt/slides/_rels/slide10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0.png"/></Relationships>
</file>

<file path=ppt/slides/_rels/slide10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2.png"/></Relationships>
</file>

<file path=ppt/slides/_rels/slide10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3.png"/></Relationships>
</file>

<file path=ppt/slides/_rels/slide106.xml.rels><?xml version="1.0" encoding="UTF-8" standalone="yes"?>
<Relationships xmlns="http://schemas.openxmlformats.org/package/2006/relationships"><Relationship Id="rId3"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4.png"/></Relationships>
</file>

<file path=ppt/slides/_rels/slide10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8.png"/></Relationships>
</file>

<file path=ppt/slides/_rels/slide10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6.png"/><Relationship Id="rId4" Type="http://schemas.openxmlformats.org/officeDocument/2006/relationships/image" Target="../media/image550.png"/></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1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20.png"/></Relationships>
</file>

<file path=ppt/slides/_rels/slide1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30.png"/><Relationship Id="rId7" Type="http://schemas.openxmlformats.org/officeDocument/2006/relationships/image" Target="../media/image670.png"/><Relationship Id="rId1" Type="http://schemas.openxmlformats.org/officeDocument/2006/relationships/slideLayout" Target="../slideLayouts/slideLayout2.xml"/><Relationship Id="rId6" Type="http://schemas.openxmlformats.org/officeDocument/2006/relationships/image" Target="../media/image660.png"/><Relationship Id="rId5" Type="http://schemas.openxmlformats.org/officeDocument/2006/relationships/image" Target="../media/image640.png"/><Relationship Id="rId4" Type="http://schemas.openxmlformats.org/officeDocument/2006/relationships/image" Target="../media/image4.png"/></Relationships>
</file>

<file path=ppt/slides/_rels/slide117.xml.rels><?xml version="1.0" encoding="UTF-8" standalone="yes"?>
<Relationships xmlns="http://schemas.openxmlformats.org/package/2006/relationships"><Relationship Id="rId7" Type="http://schemas.openxmlformats.org/officeDocument/2006/relationships/image" Target="../media/image3.png"/><Relationship Id="rId2" Type="http://schemas.openxmlformats.org/officeDocument/2006/relationships/image" Target="../media/image720.png"/><Relationship Id="rId1" Type="http://schemas.openxmlformats.org/officeDocument/2006/relationships/slideLayout" Target="../slideLayouts/slideLayout2.xml"/><Relationship Id="rId6" Type="http://schemas.openxmlformats.org/officeDocument/2006/relationships/image" Target="../media/image670.png"/><Relationship Id="rId5" Type="http://schemas.openxmlformats.org/officeDocument/2006/relationships/image" Target="../media/image660.png"/><Relationship Id="rId4" Type="http://schemas.openxmlformats.org/officeDocument/2006/relationships/image" Target="../media/image640.png"/></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730.png"/><Relationship Id="rId1" Type="http://schemas.openxmlformats.org/officeDocument/2006/relationships/slideLayout" Target="../slideLayouts/slideLayout2.xml"/><Relationship Id="rId6" Type="http://schemas.openxmlformats.org/officeDocument/2006/relationships/image" Target="../media/image670.png"/><Relationship Id="rId5" Type="http://schemas.openxmlformats.org/officeDocument/2006/relationships/image" Target="../media/image660.png"/><Relationship Id="rId4" Type="http://schemas.openxmlformats.org/officeDocument/2006/relationships/image" Target="../media/image640.png"/></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11.png"/></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4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8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95.png"/></Relationships>
</file>

<file path=ppt/slides/_rels/slide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1.png"/></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310.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8.png"/></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9.png"/></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0.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8.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4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50.png"/></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3.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60.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5.png"/><Relationship Id="rId4" Type="http://schemas.openxmlformats.org/officeDocument/2006/relationships/image" Target="../media/image68.png"/></Relationships>
</file>

<file path=ppt/slides/_rels/slide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1.png"/><Relationship Id="rId4" Type="http://schemas.openxmlformats.org/officeDocument/2006/relationships/image" Target="../media/image56.png"/></Relationships>
</file>

<file path=ppt/slides/_rels/slide9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2.png"/><Relationship Id="rId4" Type="http://schemas.openxmlformats.org/officeDocument/2006/relationships/image" Target="../media/image68.png"/></Relationships>
</file>

<file path=ppt/slides/_rels/slide9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4.png"/><Relationship Id="rId4" Type="http://schemas.openxmlformats.org/officeDocument/2006/relationships/image" Target="../media/image63.png"/></Relationships>
</file>

<file path=ppt/slides/_rels/slide9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2.png"/><Relationship Id="rId4" Type="http://schemas.openxmlformats.org/officeDocument/2006/relationships/image" Target="../media/image71.png"/></Relationships>
</file>

<file path=ppt/slides/_rels/slide97.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5.png"/><Relationship Id="rId4" Type="http://schemas.openxmlformats.org/officeDocument/2006/relationships/image" Target="../media/image71.png"/></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37C3C9-FE58-4F80-8AB2-855048F741DC}"/>
              </a:ext>
            </a:extLst>
          </p:cNvPr>
          <p:cNvSpPr>
            <a:spLocks noGrp="1"/>
          </p:cNvSpPr>
          <p:nvPr>
            <p:ph type="ctrTitle"/>
          </p:nvPr>
        </p:nvSpPr>
        <p:spPr>
          <a:xfrm>
            <a:off x="0" y="3229088"/>
            <a:ext cx="12050486" cy="3409725"/>
          </a:xfrm>
        </p:spPr>
        <p:txBody>
          <a:bodyPr>
            <a:normAutofit fontScale="90000"/>
          </a:bodyPr>
          <a:lstStyle/>
          <a:p>
            <a:pPr>
              <a:lnSpc>
                <a:spcPct val="100000"/>
              </a:lnSpc>
            </a:pPr>
            <a:r>
              <a:rPr lang="en-US" b="1" dirty="0"/>
              <a:t>Game Theory </a:t>
            </a:r>
            <a:br>
              <a:rPr lang="en-US" b="1" dirty="0"/>
            </a:br>
            <a:r>
              <a:rPr lang="en-US" b="1" dirty="0"/>
              <a:t>with Economic and Finance Applications</a:t>
            </a:r>
            <a:br>
              <a:rPr lang="en-US" sz="8000" b="1" dirty="0"/>
            </a:br>
            <a:br>
              <a:rPr lang="fr-FR" dirty="0"/>
            </a:br>
            <a:r>
              <a:rPr lang="fr-FR" dirty="0"/>
              <a:t>Chapitre 3: </a:t>
            </a:r>
            <a:r>
              <a:rPr lang="fr-FR" sz="4900" b="1" dirty="0"/>
              <a:t>JEUX RÉPÉTÉS</a:t>
            </a:r>
            <a:br>
              <a:rPr lang="fr-FR" sz="4900" b="1" dirty="0"/>
            </a:br>
            <a:br>
              <a:rPr lang="fr-FR" sz="3600" b="1" dirty="0"/>
            </a:br>
            <a:r>
              <a:rPr lang="fr-FR" sz="3600" dirty="0">
                <a:hlinkClick r:id="rId2"/>
              </a:rPr>
              <a:t>Jérôme MATHIS </a:t>
            </a:r>
            <a:r>
              <a:rPr lang="fr-FR" sz="3600" dirty="0"/>
              <a:t>(</a:t>
            </a:r>
            <a:r>
              <a:rPr lang="fr-FR" sz="3600" dirty="0" err="1"/>
              <a:t>LEDa</a:t>
            </a:r>
            <a:r>
              <a:rPr lang="fr-FR" sz="3600" dirty="0"/>
              <a:t>)</a:t>
            </a:r>
            <a:endParaRPr lang="fr-FR" dirty="0"/>
          </a:p>
        </p:txBody>
      </p:sp>
      <p:pic>
        <p:nvPicPr>
          <p:cNvPr id="4" name="Image 3">
            <a:extLst>
              <a:ext uri="{FF2B5EF4-FFF2-40B4-BE49-F238E27FC236}">
                <a16:creationId xmlns:a16="http://schemas.microsoft.com/office/drawing/2014/main" id="{39F56E07-9744-45C5-A994-BBAF2F2FE69D}"/>
              </a:ext>
            </a:extLst>
          </p:cNvPr>
          <p:cNvPicPr>
            <a:picLocks noChangeAspect="1"/>
          </p:cNvPicPr>
          <p:nvPr/>
        </p:nvPicPr>
        <p:blipFill>
          <a:blip r:embed="rId3"/>
          <a:stretch>
            <a:fillRect/>
          </a:stretch>
        </p:blipFill>
        <p:spPr>
          <a:xfrm>
            <a:off x="0" y="0"/>
            <a:ext cx="12192000" cy="1980038"/>
          </a:xfrm>
          <a:prstGeom prst="rect">
            <a:avLst/>
          </a:prstGeom>
        </p:spPr>
      </p:pic>
    </p:spTree>
    <p:extLst>
      <p:ext uri="{BB962C8B-B14F-4D97-AF65-F5344CB8AC3E}">
        <p14:creationId xmlns:p14="http://schemas.microsoft.com/office/powerpoint/2010/main" val="2676795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rPr>
              <a:t>Introduction</a:t>
            </a:r>
            <a:br>
              <a:rPr lang="fr-FR" dirty="0">
                <a:latin typeface="Arial Black" panose="020B0A04020102020204" pitchFamily="34" charset="0"/>
              </a:rPr>
            </a:br>
            <a:r>
              <a:rPr lang="fr-FR" sz="4000" dirty="0">
                <a:latin typeface="Arial" panose="020B0604020202020204" pitchFamily="34" charset="0"/>
                <a:cs typeface="Arial" panose="020B0604020202020204" pitchFamily="34" charset="0"/>
              </a:rPr>
              <a:t>La résolution du dilemme du prisonnier</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3634157"/>
                <a:ext cx="11954142" cy="3397084"/>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r>
                  <a:rPr lang="fr-FR" sz="2400" dirty="0">
                    <a:ea typeface="Times New Roman" panose="02020603050405020304" pitchFamily="18" charset="0"/>
                  </a:rPr>
                  <a:t>Le paiement espéré le long du chemin de la coopération s’écrit :</a:t>
                </a:r>
                <a:endParaRPr lang="fr-FR" sz="2400" dirty="0">
                  <a:effectLst/>
                  <a:ea typeface="Calibri" panose="020F0502020204030204" pitchFamily="34" charset="0"/>
                </a:endParaRPr>
              </a:p>
              <a:p>
                <a:pPr algn="just">
                  <a:spcAft>
                    <a:spcPts val="1000"/>
                  </a:spcAft>
                </a:pPr>
                <a14:m>
                  <m:oMathPara xmlns:m="http://schemas.openxmlformats.org/officeDocument/2006/math">
                    <m:oMathParaPr>
                      <m:jc m:val="centerGroup"/>
                    </m:oMathParaPr>
                    <m:oMath xmlns:m="http://schemas.openxmlformats.org/officeDocument/2006/math">
                      <m:r>
                        <a:rPr lang="fr-FR" sz="2400" i="1">
                          <a:effectLst/>
                          <a:latin typeface="Cambria Math" panose="02040503050406030204" pitchFamily="18" charset="0"/>
                          <a:ea typeface="Times New Roman" panose="02020603050405020304" pitchFamily="18" charset="0"/>
                        </a:rPr>
                        <m:t>𝐴</m:t>
                      </m:r>
                      <m:r>
                        <a:rPr lang="fr-FR" sz="2400" i="1">
                          <a:effectLst/>
                          <a:latin typeface="Cambria Math" panose="02040503050406030204" pitchFamily="18" charset="0"/>
                          <a:ea typeface="Times New Roman" panose="02020603050405020304" pitchFamily="18" charset="0"/>
                        </a:rPr>
                        <m:t>=</m:t>
                      </m:r>
                      <m:nary>
                        <m:naryPr>
                          <m:chr m:val="∑"/>
                          <m:limLoc m:val="undOvr"/>
                          <m:ctrlPr>
                            <a:rPr lang="fr-FR" sz="2400" i="1">
                              <a:effectLst/>
                              <a:latin typeface="Cambria Math" panose="02040503050406030204" pitchFamily="18" charset="0"/>
                              <a:ea typeface="Times New Roman" panose="02020603050405020304" pitchFamily="18" charset="0"/>
                            </a:rPr>
                          </m:ctrlPr>
                        </m:naryPr>
                        <m:sub>
                          <m:r>
                            <a:rPr lang="fr-FR" sz="2400" i="1">
                              <a:effectLst/>
                              <a:latin typeface="Cambria Math" panose="02040503050406030204" pitchFamily="18" charset="0"/>
                              <a:ea typeface="Times New Roman" panose="02020603050405020304" pitchFamily="18" charset="0"/>
                            </a:rPr>
                            <m:t>𝑘</m:t>
                          </m:r>
                          <m:r>
                            <a:rPr lang="fr-FR" sz="2400" i="1">
                              <a:effectLst/>
                              <a:latin typeface="Cambria Math" panose="02040503050406030204" pitchFamily="18" charset="0"/>
                              <a:ea typeface="Times New Roman" panose="02020603050405020304" pitchFamily="18" charset="0"/>
                            </a:rPr>
                            <m:t>=1</m:t>
                          </m:r>
                        </m:sub>
                        <m:sup>
                          <m:r>
                            <a:rPr lang="fr-FR" sz="2400" i="1">
                              <a:effectLst/>
                              <a:latin typeface="Cambria Math" panose="02040503050406030204" pitchFamily="18" charset="0"/>
                              <a:ea typeface="Times New Roman" panose="02020603050405020304" pitchFamily="18" charset="0"/>
                            </a:rPr>
                            <m:t>+∞</m:t>
                          </m:r>
                        </m:sup>
                        <m:e>
                          <m:sSup>
                            <m:sSupPr>
                              <m:ctrlPr>
                                <a:rPr lang="fr-FR" sz="2400" i="1">
                                  <a:effectLst/>
                                  <a:latin typeface="Cambria Math" panose="02040503050406030204" pitchFamily="18" charset="0"/>
                                  <a:ea typeface="Times New Roman" panose="02020603050405020304" pitchFamily="18" charset="0"/>
                                </a:rPr>
                              </m:ctrlPr>
                            </m:sSupPr>
                            <m:e>
                              <m:d>
                                <m:dPr>
                                  <m:ctrlPr>
                                    <a:rPr lang="fr-FR" sz="2400" i="1">
                                      <a:effectLst/>
                                      <a:latin typeface="Cambria Math" panose="02040503050406030204" pitchFamily="18" charset="0"/>
                                      <a:ea typeface="Times New Roman" panose="02020603050405020304" pitchFamily="18" charset="0"/>
                                    </a:rPr>
                                  </m:ctrlPr>
                                </m:dPr>
                                <m:e>
                                  <m:r>
                                    <a:rPr lang="fr-FR" sz="2400" i="1">
                                      <a:effectLst/>
                                      <a:latin typeface="Cambria Math" panose="02040503050406030204" pitchFamily="18" charset="0"/>
                                      <a:ea typeface="Times New Roman" panose="02020603050405020304" pitchFamily="18" charset="0"/>
                                    </a:rPr>
                                    <m:t>0,99</m:t>
                                  </m:r>
                                </m:e>
                              </m:d>
                            </m:e>
                            <m:sup>
                              <m:r>
                                <a:rPr lang="fr-FR" sz="2400" i="1">
                                  <a:effectLst/>
                                  <a:latin typeface="Cambria Math" panose="02040503050406030204" pitchFamily="18" charset="0"/>
                                  <a:ea typeface="Times New Roman" panose="02020603050405020304" pitchFamily="18" charset="0"/>
                                </a:rPr>
                                <m:t>𝑘</m:t>
                              </m:r>
                              <m:r>
                                <a:rPr lang="fr-FR" sz="2400" i="1">
                                  <a:effectLst/>
                                  <a:latin typeface="Cambria Math" panose="02040503050406030204" pitchFamily="18" charset="0"/>
                                  <a:ea typeface="Times New Roman" panose="02020603050405020304" pitchFamily="18" charset="0"/>
                                </a:rPr>
                                <m:t>−1</m:t>
                              </m:r>
                            </m:sup>
                          </m:sSup>
                          <m:r>
                            <a:rPr lang="fr-FR" sz="2400" i="1">
                              <a:effectLst/>
                              <a:latin typeface="Cambria Math" panose="02040503050406030204" pitchFamily="18" charset="0"/>
                              <a:ea typeface="Times New Roman" panose="02020603050405020304" pitchFamily="18" charset="0"/>
                            </a:rPr>
                            <m:t>×3=</m:t>
                          </m:r>
                        </m:e>
                      </m:nary>
                      <m:f>
                        <m:fPr>
                          <m:ctrlPr>
                            <a:rPr lang="fr-FR" sz="2400" i="1">
                              <a:effectLst/>
                              <a:latin typeface="Cambria Math" panose="02040503050406030204" pitchFamily="18" charset="0"/>
                              <a:ea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rPr>
                            <m:t>3</m:t>
                          </m:r>
                        </m:num>
                        <m:den>
                          <m:r>
                            <a:rPr lang="fr-FR" sz="2400" i="1">
                              <a:effectLst/>
                              <a:latin typeface="Cambria Math" panose="02040503050406030204" pitchFamily="18" charset="0"/>
                              <a:ea typeface="Times New Roman" panose="02020603050405020304" pitchFamily="18" charset="0"/>
                            </a:rPr>
                            <m:t>1−0,99</m:t>
                          </m:r>
                        </m:den>
                      </m:f>
                      <m:r>
                        <a:rPr lang="fr-FR" sz="2400" i="1">
                          <a:effectLst/>
                          <a:latin typeface="Cambria Math" panose="02040503050406030204" pitchFamily="18" charset="0"/>
                          <a:ea typeface="Times New Roman" panose="02020603050405020304" pitchFamily="18" charset="0"/>
                        </a:rPr>
                        <m:t>=300</m:t>
                      </m:r>
                    </m:oMath>
                  </m:oMathPara>
                </a14:m>
                <a:endParaRPr lang="fr-FR" sz="2400" dirty="0">
                  <a:ea typeface="Times New Roman" panose="02020603050405020304" pitchFamily="18" charset="0"/>
                </a:endParaRPr>
              </a:p>
              <a:p>
                <a:pPr marL="457200" indent="-457200" algn="just">
                  <a:spcAft>
                    <a:spcPts val="1000"/>
                  </a:spcAft>
                  <a:buFont typeface="Arial" panose="020B0604020202020204" pitchFamily="34" charset="0"/>
                  <a:buChar char="•"/>
                </a:pPr>
                <a:r>
                  <a:rPr lang="fr-FR" sz="2400" dirty="0">
                    <a:ea typeface="Times New Roman" panose="02020603050405020304" pitchFamily="18" charset="0"/>
                  </a:rPr>
                  <a:t>Le paiement espéré à la suite d’une déviation à la première étape s’écrit:</a:t>
                </a:r>
                <a:endParaRPr lang="fr-FR" sz="2400" dirty="0">
                  <a:effectLst/>
                  <a:ea typeface="Calibri" panose="020F0502020204030204" pitchFamily="34" charset="0"/>
                </a:endParaRPr>
              </a:p>
              <a:p>
                <a:pPr algn="just">
                  <a:spcAft>
                    <a:spcPts val="1000"/>
                  </a:spcAft>
                </a:pPr>
                <a14:m>
                  <m:oMathPara xmlns:m="http://schemas.openxmlformats.org/officeDocument/2006/math">
                    <m:oMathParaPr>
                      <m:jc m:val="centerGroup"/>
                    </m:oMathParaPr>
                    <m:oMath xmlns:m="http://schemas.openxmlformats.org/officeDocument/2006/math">
                      <m:r>
                        <a:rPr lang="fr-FR" sz="2400" i="1">
                          <a:effectLst/>
                          <a:latin typeface="Cambria Math" panose="02040503050406030204" pitchFamily="18" charset="0"/>
                          <a:ea typeface="Times New Roman" panose="02020603050405020304" pitchFamily="18" charset="0"/>
                        </a:rPr>
                        <m:t>𝐵</m:t>
                      </m:r>
                      <m:r>
                        <a:rPr lang="fr-FR" sz="2400" i="1">
                          <a:effectLst/>
                          <a:latin typeface="Cambria Math" panose="02040503050406030204" pitchFamily="18" charset="0"/>
                          <a:ea typeface="Times New Roman" panose="02020603050405020304" pitchFamily="18" charset="0"/>
                        </a:rPr>
                        <m:t>=4+</m:t>
                      </m:r>
                      <m:nary>
                        <m:naryPr>
                          <m:chr m:val="∑"/>
                          <m:limLoc m:val="undOvr"/>
                          <m:ctrlPr>
                            <a:rPr lang="fr-FR" sz="2400" i="1">
                              <a:effectLst/>
                              <a:latin typeface="Cambria Math" panose="02040503050406030204" pitchFamily="18" charset="0"/>
                              <a:ea typeface="Times New Roman" panose="02020603050405020304" pitchFamily="18" charset="0"/>
                            </a:rPr>
                          </m:ctrlPr>
                        </m:naryPr>
                        <m:sub>
                          <m:r>
                            <a:rPr lang="fr-FR" sz="2400" i="1">
                              <a:effectLst/>
                              <a:latin typeface="Cambria Math" panose="02040503050406030204" pitchFamily="18" charset="0"/>
                              <a:ea typeface="Times New Roman" panose="02020603050405020304" pitchFamily="18" charset="0"/>
                            </a:rPr>
                            <m:t>𝑘</m:t>
                          </m:r>
                          <m:r>
                            <a:rPr lang="fr-FR" sz="2400" i="1">
                              <a:effectLst/>
                              <a:latin typeface="Cambria Math" panose="02040503050406030204" pitchFamily="18" charset="0"/>
                              <a:ea typeface="Times New Roman" panose="02020603050405020304" pitchFamily="18" charset="0"/>
                            </a:rPr>
                            <m:t>=2</m:t>
                          </m:r>
                        </m:sub>
                        <m:sup>
                          <m:r>
                            <a:rPr lang="fr-FR" sz="2400" i="1">
                              <a:effectLst/>
                              <a:latin typeface="Cambria Math" panose="02040503050406030204" pitchFamily="18" charset="0"/>
                              <a:ea typeface="Times New Roman" panose="02020603050405020304" pitchFamily="18" charset="0"/>
                            </a:rPr>
                            <m:t>+∞</m:t>
                          </m:r>
                        </m:sup>
                        <m:e>
                          <m:sSup>
                            <m:sSupPr>
                              <m:ctrlPr>
                                <a:rPr lang="fr-FR" sz="2400" i="1">
                                  <a:effectLst/>
                                  <a:latin typeface="Cambria Math" panose="02040503050406030204" pitchFamily="18" charset="0"/>
                                  <a:ea typeface="Times New Roman" panose="02020603050405020304" pitchFamily="18" charset="0"/>
                                </a:rPr>
                              </m:ctrlPr>
                            </m:sSupPr>
                            <m:e>
                              <m:d>
                                <m:dPr>
                                  <m:ctrlPr>
                                    <a:rPr lang="fr-FR" sz="2400" i="1">
                                      <a:effectLst/>
                                      <a:latin typeface="Cambria Math" panose="02040503050406030204" pitchFamily="18" charset="0"/>
                                      <a:ea typeface="Times New Roman" panose="02020603050405020304" pitchFamily="18" charset="0"/>
                                    </a:rPr>
                                  </m:ctrlPr>
                                </m:dPr>
                                <m:e>
                                  <m:r>
                                    <a:rPr lang="fr-FR" sz="2400" i="1">
                                      <a:effectLst/>
                                      <a:latin typeface="Cambria Math" panose="02040503050406030204" pitchFamily="18" charset="0"/>
                                      <a:ea typeface="Times New Roman" panose="02020603050405020304" pitchFamily="18" charset="0"/>
                                    </a:rPr>
                                    <m:t>0,99</m:t>
                                  </m:r>
                                </m:e>
                              </m:d>
                            </m:e>
                            <m:sup>
                              <m:r>
                                <a:rPr lang="fr-FR" sz="2400" i="1">
                                  <a:effectLst/>
                                  <a:latin typeface="Cambria Math" panose="02040503050406030204" pitchFamily="18" charset="0"/>
                                  <a:ea typeface="Times New Roman" panose="02020603050405020304" pitchFamily="18" charset="0"/>
                                </a:rPr>
                                <m:t>𝑘</m:t>
                              </m:r>
                              <m:r>
                                <a:rPr lang="fr-FR" sz="2400" i="1">
                                  <a:effectLst/>
                                  <a:latin typeface="Cambria Math" panose="02040503050406030204" pitchFamily="18" charset="0"/>
                                  <a:ea typeface="Times New Roman" panose="02020603050405020304" pitchFamily="18" charset="0"/>
                                </a:rPr>
                                <m:t>−1</m:t>
                              </m:r>
                            </m:sup>
                          </m:sSup>
                          <m:r>
                            <a:rPr lang="fr-FR" sz="2400" i="1">
                              <a:effectLst/>
                              <a:latin typeface="Cambria Math" panose="02040503050406030204" pitchFamily="18" charset="0"/>
                              <a:ea typeface="Times New Roman" panose="02020603050405020304" pitchFamily="18" charset="0"/>
                            </a:rPr>
                            <m:t>×1</m:t>
                          </m:r>
                        </m:e>
                      </m:nary>
                      <m:r>
                        <a:rPr lang="fr-FR" sz="2400" i="1">
                          <a:effectLst/>
                          <a:latin typeface="Cambria Math" panose="02040503050406030204" pitchFamily="18" charset="0"/>
                          <a:ea typeface="Times New Roman" panose="02020603050405020304" pitchFamily="18" charset="0"/>
                        </a:rPr>
                        <m:t>=4+</m:t>
                      </m:r>
                      <m:f>
                        <m:fPr>
                          <m:ctrlPr>
                            <a:rPr lang="fr-FR" sz="2400" i="1">
                              <a:effectLst/>
                              <a:latin typeface="Cambria Math" panose="02040503050406030204" pitchFamily="18" charset="0"/>
                              <a:ea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rPr>
                            <m:t>0,99</m:t>
                          </m:r>
                        </m:num>
                        <m:den>
                          <m:r>
                            <a:rPr lang="fr-FR" sz="2400" i="1">
                              <a:effectLst/>
                              <a:latin typeface="Cambria Math" panose="02040503050406030204" pitchFamily="18" charset="0"/>
                              <a:ea typeface="Times New Roman" panose="02020603050405020304" pitchFamily="18" charset="0"/>
                            </a:rPr>
                            <m:t>1−0,99</m:t>
                          </m:r>
                        </m:den>
                      </m:f>
                      <m:r>
                        <a:rPr lang="fr-FR" sz="2400" i="1">
                          <a:solidFill>
                            <a:srgbClr val="2F2F2F"/>
                          </a:solidFill>
                          <a:effectLst/>
                          <a:latin typeface="Cambria Math" panose="02040503050406030204" pitchFamily="18" charset="0"/>
                          <a:ea typeface="Calibri" panose="020F0502020204030204" pitchFamily="34" charset="0"/>
                          <a:cs typeface="Segoe UI" panose="020B0502040204020203" pitchFamily="34" charset="0"/>
                        </a:rPr>
                        <m:t>=103.</m:t>
                      </m:r>
                    </m:oMath>
                  </m:oMathPara>
                </a14:m>
                <a:endParaRPr lang="fr-FR" sz="3200" dirty="0">
                  <a:latin typeface="Cambria Math" panose="02040503050406030204" pitchFamily="18" charset="0"/>
                  <a:ea typeface="Cambria Math" panose="02040503050406030204" pitchFamily="18"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3634157"/>
                <a:ext cx="11954142" cy="3397084"/>
              </a:xfrm>
              <a:prstGeom prst="rect">
                <a:avLst/>
              </a:prstGeom>
              <a:blipFill>
                <a:blip r:embed="rId2"/>
                <a:stretch>
                  <a:fillRect l="-714" t="-14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10" name="Tableau 9">
                <a:extLst>
                  <a:ext uri="{FF2B5EF4-FFF2-40B4-BE49-F238E27FC236}">
                    <a16:creationId xmlns:a16="http://schemas.microsoft.com/office/drawing/2014/main" id="{0B608805-EA77-41EE-BE3B-ED3C055A4E11}"/>
                  </a:ext>
                </a:extLst>
              </p:cNvPr>
              <p:cNvGraphicFramePr>
                <a:graphicFrameLocks noGrp="1"/>
              </p:cNvGraphicFramePr>
              <p:nvPr>
                <p:extLst>
                  <p:ext uri="{D42A27DB-BD31-4B8C-83A1-F6EECF244321}">
                    <p14:modId xmlns:p14="http://schemas.microsoft.com/office/powerpoint/2010/main" val="2707178984"/>
                  </p:ext>
                </p:extLst>
              </p:nvPr>
            </p:nvGraphicFramePr>
            <p:xfrm>
              <a:off x="1850452" y="1326683"/>
              <a:ext cx="8088309" cy="2174460"/>
            </p:xfrm>
            <a:graphic>
              <a:graphicData uri="http://schemas.openxmlformats.org/drawingml/2006/table">
                <a:tbl>
                  <a:tblPr firstRow="1" firstCol="1" bandRow="1">
                    <a:tableStyleId>{5C22544A-7EE6-4342-B048-85BDC9FD1C3A}</a:tableStyleId>
                  </a:tblPr>
                  <a:tblGrid>
                    <a:gridCol w="2520918">
                      <a:extLst>
                        <a:ext uri="{9D8B030D-6E8A-4147-A177-3AD203B41FA5}">
                          <a16:colId xmlns:a16="http://schemas.microsoft.com/office/drawing/2014/main" val="1961842663"/>
                        </a:ext>
                      </a:extLst>
                    </a:gridCol>
                    <a:gridCol w="1855797">
                      <a:extLst>
                        <a:ext uri="{9D8B030D-6E8A-4147-A177-3AD203B41FA5}">
                          <a16:colId xmlns:a16="http://schemas.microsoft.com/office/drawing/2014/main" val="44951804"/>
                        </a:ext>
                      </a:extLst>
                    </a:gridCol>
                    <a:gridCol w="1855797">
                      <a:extLst>
                        <a:ext uri="{9D8B030D-6E8A-4147-A177-3AD203B41FA5}">
                          <a16:colId xmlns:a16="http://schemas.microsoft.com/office/drawing/2014/main" val="3453796037"/>
                        </a:ext>
                      </a:extLst>
                    </a:gridCol>
                    <a:gridCol w="1855797">
                      <a:extLst>
                        <a:ext uri="{9D8B030D-6E8A-4147-A177-3AD203B41FA5}">
                          <a16:colId xmlns:a16="http://schemas.microsoft.com/office/drawing/2014/main" val="2367380783"/>
                        </a:ext>
                      </a:extLst>
                    </a:gridCol>
                  </a:tblGrid>
                  <a:tr h="543615">
                    <a:tc rowSpan="2" gridSpan="2">
                      <a:txBody>
                        <a:bodyPr/>
                        <a:lstStyle/>
                        <a:p>
                          <a:pPr algn="just">
                            <a:spcAft>
                              <a:spcPts val="0"/>
                            </a:spcAft>
                          </a:pPr>
                          <a:r>
                            <a:rPr lang="fr-FR" sz="3000" dirty="0">
                              <a:effectLst/>
                            </a:rPr>
                            <a:t> </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rowSpan="2" hMerge="1">
                      <a:txBody>
                        <a:bodyPr/>
                        <a:lstStyle/>
                        <a:p>
                          <a:endParaRPr lang="fr-FR"/>
                        </a:p>
                      </a:txBody>
                      <a:tcPr/>
                    </a:tc>
                    <a:tc gridSpan="2">
                      <a:txBody>
                        <a:bodyPr/>
                        <a:lstStyle/>
                        <a:p>
                          <a:pPr algn="ctr">
                            <a:spcAft>
                              <a:spcPts val="0"/>
                            </a:spcAft>
                          </a:pPr>
                          <a:r>
                            <a:rPr lang="fr-FR" sz="3000">
                              <a:effectLst/>
                            </a:rPr>
                            <a:t>Joueur 2</a:t>
                          </a:r>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hMerge="1">
                      <a:txBody>
                        <a:bodyPr/>
                        <a:lstStyle/>
                        <a:p>
                          <a:endParaRPr lang="fr-FR"/>
                        </a:p>
                      </a:txBody>
                      <a:tcPr/>
                    </a:tc>
                    <a:extLst>
                      <a:ext uri="{0D108BD9-81ED-4DB2-BD59-A6C34878D82A}">
                        <a16:rowId xmlns:a16="http://schemas.microsoft.com/office/drawing/2014/main" val="2713235073"/>
                      </a:ext>
                    </a:extLst>
                  </a:tr>
                  <a:tr h="543615">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𝑡</m:t>
                                    </m:r>
                                  </m:e>
                                  <m:sub>
                                    <m:r>
                                      <a:rPr lang="fr-FR" sz="3000">
                                        <a:effectLst/>
                                        <a:latin typeface="Cambria Math" panose="02040503050406030204" pitchFamily="18" charset="0"/>
                                      </a:rPr>
                                      <m:t>2</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𝑐</m:t>
                                    </m:r>
                                  </m:e>
                                  <m:sub>
                                    <m:r>
                                      <a:rPr lang="fr-FR" sz="3000">
                                        <a:effectLst/>
                                        <a:latin typeface="Cambria Math" panose="02040503050406030204" pitchFamily="18" charset="0"/>
                                      </a:rPr>
                                      <m:t>2</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879392796"/>
                      </a:ext>
                    </a:extLst>
                  </a:tr>
                  <a:tr h="543615">
                    <a:tc rowSpan="2">
                      <a:txBody>
                        <a:bodyPr/>
                        <a:lstStyle/>
                        <a:p>
                          <a:pPr algn="ctr">
                            <a:spcAft>
                              <a:spcPts val="0"/>
                            </a:spcAft>
                          </a:pPr>
                          <a:r>
                            <a:rPr lang="fr-FR" sz="3000" dirty="0">
                              <a:effectLst/>
                            </a:rPr>
                            <a:t>Joueur 1</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𝑡</m:t>
                                    </m:r>
                                  </m:e>
                                  <m:sub>
                                    <m:r>
                                      <a:rPr lang="fr-FR" sz="3000">
                                        <a:effectLst/>
                                        <a:latin typeface="Cambria Math" panose="02040503050406030204" pitchFamily="18" charset="0"/>
                                      </a:rPr>
                                      <m:t>1</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(1,1)</m:t>
                                </m:r>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(4,0)</m:t>
                                </m:r>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517082303"/>
                      </a:ext>
                    </a:extLst>
                  </a:tr>
                  <a:tr h="543615">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𝑐</m:t>
                                    </m:r>
                                  </m:e>
                                  <m:sub>
                                    <m:r>
                                      <a:rPr lang="fr-FR" sz="3000">
                                        <a:effectLst/>
                                        <a:latin typeface="Cambria Math" panose="02040503050406030204" pitchFamily="18" charset="0"/>
                                      </a:rPr>
                                      <m:t>1</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(0,4)</m:t>
                                </m:r>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(3,3)</m:t>
                                </m:r>
                              </m:oMath>
                            </m:oMathPara>
                          </a14:m>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1526312245"/>
                      </a:ext>
                    </a:extLst>
                  </a:tr>
                </a:tbl>
              </a:graphicData>
            </a:graphic>
          </p:graphicFrame>
        </mc:Choice>
        <mc:Fallback xmlns="">
          <p:graphicFrame>
            <p:nvGraphicFramePr>
              <p:cNvPr id="10" name="Tableau 9">
                <a:extLst>
                  <a:ext uri="{FF2B5EF4-FFF2-40B4-BE49-F238E27FC236}">
                    <a16:creationId xmlns:a16="http://schemas.microsoft.com/office/drawing/2014/main" id="{0B608805-EA77-41EE-BE3B-ED3C055A4E11}"/>
                  </a:ext>
                </a:extLst>
              </p:cNvPr>
              <p:cNvGraphicFramePr>
                <a:graphicFrameLocks noGrp="1"/>
              </p:cNvGraphicFramePr>
              <p:nvPr>
                <p:extLst>
                  <p:ext uri="{D42A27DB-BD31-4B8C-83A1-F6EECF244321}">
                    <p14:modId xmlns:p14="http://schemas.microsoft.com/office/powerpoint/2010/main" val="2707178984"/>
                  </p:ext>
                </p:extLst>
              </p:nvPr>
            </p:nvGraphicFramePr>
            <p:xfrm>
              <a:off x="1850452" y="1326683"/>
              <a:ext cx="8088309" cy="2174460"/>
            </p:xfrm>
            <a:graphic>
              <a:graphicData uri="http://schemas.openxmlformats.org/drawingml/2006/table">
                <a:tbl>
                  <a:tblPr firstRow="1" firstCol="1" bandRow="1">
                    <a:tableStyleId>{5C22544A-7EE6-4342-B048-85BDC9FD1C3A}</a:tableStyleId>
                  </a:tblPr>
                  <a:tblGrid>
                    <a:gridCol w="2520918">
                      <a:extLst>
                        <a:ext uri="{9D8B030D-6E8A-4147-A177-3AD203B41FA5}">
                          <a16:colId xmlns:a16="http://schemas.microsoft.com/office/drawing/2014/main" val="1961842663"/>
                        </a:ext>
                      </a:extLst>
                    </a:gridCol>
                    <a:gridCol w="1855797">
                      <a:extLst>
                        <a:ext uri="{9D8B030D-6E8A-4147-A177-3AD203B41FA5}">
                          <a16:colId xmlns:a16="http://schemas.microsoft.com/office/drawing/2014/main" val="44951804"/>
                        </a:ext>
                      </a:extLst>
                    </a:gridCol>
                    <a:gridCol w="1855797">
                      <a:extLst>
                        <a:ext uri="{9D8B030D-6E8A-4147-A177-3AD203B41FA5}">
                          <a16:colId xmlns:a16="http://schemas.microsoft.com/office/drawing/2014/main" val="3453796037"/>
                        </a:ext>
                      </a:extLst>
                    </a:gridCol>
                    <a:gridCol w="1855797">
                      <a:extLst>
                        <a:ext uri="{9D8B030D-6E8A-4147-A177-3AD203B41FA5}">
                          <a16:colId xmlns:a16="http://schemas.microsoft.com/office/drawing/2014/main" val="2367380783"/>
                        </a:ext>
                      </a:extLst>
                    </a:gridCol>
                  </a:tblGrid>
                  <a:tr h="543615">
                    <a:tc rowSpan="2" gridSpan="2">
                      <a:txBody>
                        <a:bodyPr/>
                        <a:lstStyle/>
                        <a:p>
                          <a:pPr algn="just">
                            <a:spcAft>
                              <a:spcPts val="0"/>
                            </a:spcAft>
                          </a:pPr>
                          <a:r>
                            <a:rPr lang="fr-FR" sz="3000" dirty="0">
                              <a:effectLst/>
                            </a:rPr>
                            <a:t> </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rowSpan="2" hMerge="1">
                      <a:txBody>
                        <a:bodyPr/>
                        <a:lstStyle/>
                        <a:p>
                          <a:endParaRPr lang="fr-FR"/>
                        </a:p>
                      </a:txBody>
                      <a:tcPr/>
                    </a:tc>
                    <a:tc gridSpan="2">
                      <a:txBody>
                        <a:bodyPr/>
                        <a:lstStyle/>
                        <a:p>
                          <a:pPr algn="ctr">
                            <a:spcAft>
                              <a:spcPts val="0"/>
                            </a:spcAft>
                          </a:pPr>
                          <a:r>
                            <a:rPr lang="fr-FR" sz="3000">
                              <a:effectLst/>
                            </a:rPr>
                            <a:t>Joueur 2</a:t>
                          </a:r>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hMerge="1">
                      <a:txBody>
                        <a:bodyPr/>
                        <a:lstStyle/>
                        <a:p>
                          <a:endParaRPr lang="fr-FR"/>
                        </a:p>
                      </a:txBody>
                      <a:tcPr/>
                    </a:tc>
                    <a:extLst>
                      <a:ext uri="{0D108BD9-81ED-4DB2-BD59-A6C34878D82A}">
                        <a16:rowId xmlns:a16="http://schemas.microsoft.com/office/drawing/2014/main" val="2713235073"/>
                      </a:ext>
                    </a:extLst>
                  </a:tr>
                  <a:tr h="543615">
                    <a:tc gridSpan="2" vMerge="1">
                      <a:txBody>
                        <a:bodyPr/>
                        <a:lstStyle/>
                        <a:p>
                          <a:endParaRPr lang="fr-FR"/>
                        </a:p>
                      </a:txBody>
                      <a:tcPr/>
                    </a:tc>
                    <a:tc hMerge="1" vMerge="1">
                      <a:txBody>
                        <a:bodyPr/>
                        <a:lstStyle/>
                        <a:p>
                          <a:endParaRPr lang="fr-FR"/>
                        </a:p>
                      </a:txBody>
                      <a:tcPr/>
                    </a:tc>
                    <a:tc>
                      <a:txBody>
                        <a:bodyPr/>
                        <a:lstStyle/>
                        <a:p>
                          <a:endParaRPr lang="fr-FR"/>
                        </a:p>
                      </a:txBody>
                      <a:tcPr marL="64364" marR="64364" marT="0" marB="0">
                        <a:blipFill>
                          <a:blip r:embed="rId3"/>
                          <a:stretch>
                            <a:fillRect l="-236842" t="-117978" r="-101645" b="-203371"/>
                          </a:stretch>
                        </a:blipFill>
                      </a:tcPr>
                    </a:tc>
                    <a:tc>
                      <a:txBody>
                        <a:bodyPr/>
                        <a:lstStyle/>
                        <a:p>
                          <a:endParaRPr lang="fr-FR"/>
                        </a:p>
                      </a:txBody>
                      <a:tcPr marL="64364" marR="64364" marT="0" marB="0">
                        <a:blipFill>
                          <a:blip r:embed="rId3"/>
                          <a:stretch>
                            <a:fillRect l="-335738" t="-117978" r="-1311" b="-203371"/>
                          </a:stretch>
                        </a:blipFill>
                      </a:tcPr>
                    </a:tc>
                    <a:extLst>
                      <a:ext uri="{0D108BD9-81ED-4DB2-BD59-A6C34878D82A}">
                        <a16:rowId xmlns:a16="http://schemas.microsoft.com/office/drawing/2014/main" val="879392796"/>
                      </a:ext>
                    </a:extLst>
                  </a:tr>
                  <a:tr h="543615">
                    <a:tc rowSpan="2">
                      <a:txBody>
                        <a:bodyPr/>
                        <a:lstStyle/>
                        <a:p>
                          <a:pPr algn="ctr">
                            <a:spcAft>
                              <a:spcPts val="0"/>
                            </a:spcAft>
                          </a:pPr>
                          <a:r>
                            <a:rPr lang="fr-FR" sz="3000" dirty="0">
                              <a:effectLst/>
                            </a:rPr>
                            <a:t>Joueur 1</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nchor="ctr"/>
                    </a:tc>
                    <a:tc>
                      <a:txBody>
                        <a:bodyPr/>
                        <a:lstStyle/>
                        <a:p>
                          <a:endParaRPr lang="fr-FR"/>
                        </a:p>
                      </a:txBody>
                      <a:tcPr marL="64364" marR="64364" marT="0" marB="0">
                        <a:blipFill>
                          <a:blip r:embed="rId3"/>
                          <a:stretch>
                            <a:fillRect l="-136066" t="-215556" r="-200984" b="-101111"/>
                          </a:stretch>
                        </a:blipFill>
                      </a:tcPr>
                    </a:tc>
                    <a:tc>
                      <a:txBody>
                        <a:bodyPr/>
                        <a:lstStyle/>
                        <a:p>
                          <a:endParaRPr lang="fr-FR"/>
                        </a:p>
                      </a:txBody>
                      <a:tcPr marL="64364" marR="64364" marT="0" marB="0">
                        <a:blipFill>
                          <a:blip r:embed="rId3"/>
                          <a:stretch>
                            <a:fillRect l="-236842" t="-215556" r="-101645" b="-101111"/>
                          </a:stretch>
                        </a:blipFill>
                      </a:tcPr>
                    </a:tc>
                    <a:tc>
                      <a:txBody>
                        <a:bodyPr/>
                        <a:lstStyle/>
                        <a:p>
                          <a:endParaRPr lang="fr-FR"/>
                        </a:p>
                      </a:txBody>
                      <a:tcPr marL="64364" marR="64364" marT="0" marB="0">
                        <a:blipFill>
                          <a:blip r:embed="rId3"/>
                          <a:stretch>
                            <a:fillRect l="-335738" t="-215556" r="-1311" b="-101111"/>
                          </a:stretch>
                        </a:blipFill>
                      </a:tcPr>
                    </a:tc>
                    <a:extLst>
                      <a:ext uri="{0D108BD9-81ED-4DB2-BD59-A6C34878D82A}">
                        <a16:rowId xmlns:a16="http://schemas.microsoft.com/office/drawing/2014/main" val="517082303"/>
                      </a:ext>
                    </a:extLst>
                  </a:tr>
                  <a:tr h="543615">
                    <a:tc vMerge="1">
                      <a:txBody>
                        <a:bodyPr/>
                        <a:lstStyle/>
                        <a:p>
                          <a:endParaRPr lang="fr-FR"/>
                        </a:p>
                      </a:txBody>
                      <a:tcPr/>
                    </a:tc>
                    <a:tc>
                      <a:txBody>
                        <a:bodyPr/>
                        <a:lstStyle/>
                        <a:p>
                          <a:endParaRPr lang="fr-FR"/>
                        </a:p>
                      </a:txBody>
                      <a:tcPr marL="64364" marR="64364" marT="0" marB="0">
                        <a:blipFill>
                          <a:blip r:embed="rId3"/>
                          <a:stretch>
                            <a:fillRect l="-136066" t="-319101" r="-200984" b="-2247"/>
                          </a:stretch>
                        </a:blipFill>
                      </a:tcPr>
                    </a:tc>
                    <a:tc>
                      <a:txBody>
                        <a:bodyPr/>
                        <a:lstStyle/>
                        <a:p>
                          <a:endParaRPr lang="fr-FR"/>
                        </a:p>
                      </a:txBody>
                      <a:tcPr marL="64364" marR="64364" marT="0" marB="0">
                        <a:blipFill>
                          <a:blip r:embed="rId3"/>
                          <a:stretch>
                            <a:fillRect l="-236842" t="-319101" r="-101645" b="-2247"/>
                          </a:stretch>
                        </a:blipFill>
                      </a:tcPr>
                    </a:tc>
                    <a:tc>
                      <a:txBody>
                        <a:bodyPr/>
                        <a:lstStyle/>
                        <a:p>
                          <a:endParaRPr lang="fr-FR"/>
                        </a:p>
                      </a:txBody>
                      <a:tcPr marL="64364" marR="64364" marT="0" marB="0">
                        <a:blipFill>
                          <a:blip r:embed="rId3"/>
                          <a:stretch>
                            <a:fillRect l="-335738" t="-319101" r="-1311" b="-2247"/>
                          </a:stretch>
                        </a:blipFill>
                      </a:tcPr>
                    </a:tc>
                    <a:extLst>
                      <a:ext uri="{0D108BD9-81ED-4DB2-BD59-A6C34878D82A}">
                        <a16:rowId xmlns:a16="http://schemas.microsoft.com/office/drawing/2014/main" val="1526312245"/>
                      </a:ext>
                    </a:extLst>
                  </a:tr>
                </a:tbl>
              </a:graphicData>
            </a:graphic>
          </p:graphicFrame>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4"/>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DC965018-6DB3-4669-8BCA-F77B65CA7826}"/>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1D90C8B6-5030-49D8-909F-FBE60E319347}"/>
              </a:ext>
            </a:extLst>
          </p:cNvPr>
          <p:cNvSpPr>
            <a:spLocks noGrp="1"/>
          </p:cNvSpPr>
          <p:nvPr>
            <p:ph type="sldNum" sz="quarter" idx="12"/>
          </p:nvPr>
        </p:nvSpPr>
        <p:spPr/>
        <p:txBody>
          <a:bodyPr/>
          <a:lstStyle/>
          <a:p>
            <a:fld id="{A88EAB1B-73FB-4977-9B11-E6EDEDEB8490}" type="slidenum">
              <a:rPr lang="fr-FR" smtClean="0"/>
              <a:t>10</a:t>
            </a:fld>
            <a:endParaRPr lang="fr-FR" dirty="0"/>
          </a:p>
        </p:txBody>
      </p:sp>
      <p:pic>
        <p:nvPicPr>
          <p:cNvPr id="8" name="Image 7">
            <a:extLst>
              <a:ext uri="{FF2B5EF4-FFF2-40B4-BE49-F238E27FC236}">
                <a16:creationId xmlns:a16="http://schemas.microsoft.com/office/drawing/2014/main" id="{52A87941-DB56-4BBE-9B91-33151E1E1A87}"/>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2459910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1287917"/>
            <a:ext cx="12158133" cy="584775"/>
          </a:xfrm>
          <a:prstGeom prst="rect">
            <a:avLst/>
          </a:prstGeom>
          <a:noFill/>
        </p:spPr>
        <p:txBody>
          <a:bodyPr wrap="square" rtlCol="0">
            <a:spAutoFit/>
          </a:bodyPr>
          <a:lstStyle/>
          <a:p>
            <a:pPr marL="285750" indent="-285750">
              <a:buFont typeface="Arial" panose="020B0604020202020204" pitchFamily="34" charset="0"/>
              <a:buChar char="•"/>
            </a:pPr>
            <a:endParaRPr lang="fr-FR" sz="3200" dirty="0"/>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graphicFrame>
            <p:nvGraphicFramePr>
              <p:cNvPr id="8" name="Tableau 7">
                <a:extLst>
                  <a:ext uri="{FF2B5EF4-FFF2-40B4-BE49-F238E27FC236}">
                    <a16:creationId xmlns:a16="http://schemas.microsoft.com/office/drawing/2014/main" id="{40B69DE2-7BDA-4699-8D9D-67E082CB5DC3}"/>
                  </a:ext>
                </a:extLst>
              </p:cNvPr>
              <p:cNvGraphicFramePr>
                <a:graphicFrameLocks noGrp="1"/>
              </p:cNvGraphicFramePr>
              <p:nvPr/>
            </p:nvGraphicFramePr>
            <p:xfrm>
              <a:off x="3680511" y="1287917"/>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(99,99)</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1280482"/>
                      </a:ext>
                    </a:extLst>
                  </a:tr>
                  <a:tr h="549509">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(0,2)</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(100,1)</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8658299"/>
                      </a:ext>
                    </a:extLst>
                  </a:tr>
                </a:tbl>
              </a:graphicData>
            </a:graphic>
          </p:graphicFrame>
        </mc:Choice>
        <mc:Fallback xmlns="">
          <p:graphicFrame>
            <p:nvGraphicFramePr>
              <p:cNvPr id="8" name="Tableau 7">
                <a:extLst>
                  <a:ext uri="{FF2B5EF4-FFF2-40B4-BE49-F238E27FC236}">
                    <a16:creationId xmlns:a16="http://schemas.microsoft.com/office/drawing/2014/main" id="{40B69DE2-7BDA-4699-8D9D-67E082CB5DC3}"/>
                  </a:ext>
                </a:extLst>
              </p:cNvPr>
              <p:cNvGraphicFramePr>
                <a:graphicFrameLocks noGrp="1"/>
              </p:cNvGraphicFramePr>
              <p:nvPr>
                <p:extLst>
                  <p:ext uri="{D42A27DB-BD31-4B8C-83A1-F6EECF244321}">
                    <p14:modId xmlns:p14="http://schemas.microsoft.com/office/powerpoint/2010/main" val="3071452603"/>
                  </p:ext>
                </p:extLst>
              </p:nvPr>
            </p:nvGraphicFramePr>
            <p:xfrm>
              <a:off x="3680511" y="1287917"/>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3"/>
                          <a:stretch>
                            <a:fillRect l="-235912" t="-117582" r="-102210" b="-200000"/>
                          </a:stretch>
                        </a:blipFill>
                      </a:tcPr>
                    </a:tc>
                    <a:tc>
                      <a:txBody>
                        <a:bodyPr/>
                        <a:lstStyle/>
                        <a:p>
                          <a:endParaRPr lang="fr-FR"/>
                        </a:p>
                      </a:txBody>
                      <a:tcPr marL="68580" marR="68580" marT="0" marB="0">
                        <a:blipFill>
                          <a:blip r:embed="rId3"/>
                          <a:stretch>
                            <a:fillRect l="-335912" t="-117582" r="-2210" b="-200000"/>
                          </a:stretch>
                        </a:blipFill>
                      </a:tcPr>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3"/>
                          <a:stretch>
                            <a:fillRect l="-137222" t="-220000" r="-203333" b="-102222"/>
                          </a:stretch>
                        </a:blipFill>
                      </a:tcPr>
                    </a:tc>
                    <a:tc>
                      <a:txBody>
                        <a:bodyPr/>
                        <a:lstStyle/>
                        <a:p>
                          <a:endParaRPr lang="fr-FR"/>
                        </a:p>
                      </a:txBody>
                      <a:tcPr marL="68580" marR="68580" marT="0" marB="0">
                        <a:blipFill>
                          <a:blip r:embed="rId3"/>
                          <a:stretch>
                            <a:fillRect l="-235912" t="-220000" r="-102210" b="-102222"/>
                          </a:stretch>
                        </a:blipFill>
                      </a:tcPr>
                    </a:tc>
                    <a:tc>
                      <a:txBody>
                        <a:bodyPr/>
                        <a:lstStyle/>
                        <a:p>
                          <a:endParaRPr lang="fr-FR"/>
                        </a:p>
                      </a:txBody>
                      <a:tcPr marL="68580" marR="68580" marT="0" marB="0">
                        <a:blipFill>
                          <a:blip r:embed="rId3"/>
                          <a:stretch>
                            <a:fillRect l="-335912" t="-220000" r="-2210" b="-102222"/>
                          </a:stretch>
                        </a:blipFill>
                      </a:tcPr>
                    </a:tc>
                    <a:extLst>
                      <a:ext uri="{0D108BD9-81ED-4DB2-BD59-A6C34878D82A}">
                        <a16:rowId xmlns:a16="http://schemas.microsoft.com/office/drawing/2014/main" val="3251280482"/>
                      </a:ext>
                    </a:extLst>
                  </a:tr>
                  <a:tr h="549509">
                    <a:tc vMerge="1">
                      <a:txBody>
                        <a:bodyPr/>
                        <a:lstStyle/>
                        <a:p>
                          <a:endParaRPr lang="fr-FR"/>
                        </a:p>
                      </a:txBody>
                      <a:tcPr/>
                    </a:tc>
                    <a:tc>
                      <a:txBody>
                        <a:bodyPr/>
                        <a:lstStyle/>
                        <a:p>
                          <a:endParaRPr lang="fr-FR"/>
                        </a:p>
                      </a:txBody>
                      <a:tcPr marL="68580" marR="68580" marT="0" marB="0">
                        <a:blipFill>
                          <a:blip r:embed="rId3"/>
                          <a:stretch>
                            <a:fillRect l="-137222" t="-320000" r="-203333" b="-2222"/>
                          </a:stretch>
                        </a:blipFill>
                      </a:tcPr>
                    </a:tc>
                    <a:tc>
                      <a:txBody>
                        <a:bodyPr/>
                        <a:lstStyle/>
                        <a:p>
                          <a:endParaRPr lang="fr-FR"/>
                        </a:p>
                      </a:txBody>
                      <a:tcPr marL="68580" marR="68580" marT="0" marB="0">
                        <a:blipFill>
                          <a:blip r:embed="rId3"/>
                          <a:stretch>
                            <a:fillRect l="-235912" t="-320000" r="-102210" b="-2222"/>
                          </a:stretch>
                        </a:blipFill>
                      </a:tcPr>
                    </a:tc>
                    <a:tc>
                      <a:txBody>
                        <a:bodyPr/>
                        <a:lstStyle/>
                        <a:p>
                          <a:endParaRPr lang="fr-FR"/>
                        </a:p>
                      </a:txBody>
                      <a:tcPr marL="68580" marR="68580" marT="0" marB="0">
                        <a:blipFill>
                          <a:blip r:embed="rId3"/>
                          <a:stretch>
                            <a:fillRect l="-335912" t="-320000" r="-2210" b="-2222"/>
                          </a:stretch>
                        </a:blipFill>
                      </a:tcPr>
                    </a:tc>
                    <a:extLst>
                      <a:ext uri="{0D108BD9-81ED-4DB2-BD59-A6C34878D82A}">
                        <a16:rowId xmlns:a16="http://schemas.microsoft.com/office/drawing/2014/main" val="3088658299"/>
                      </a:ext>
                    </a:extLst>
                  </a:tr>
                </a:tbl>
              </a:graphicData>
            </a:graphic>
          </p:graphicFrame>
        </mc:Fallback>
      </mc:AlternateContent>
      <p:sp>
        <p:nvSpPr>
          <p:cNvPr id="9" name="ZoneTexte 8">
            <a:extLst>
              <a:ext uri="{FF2B5EF4-FFF2-40B4-BE49-F238E27FC236}">
                <a16:creationId xmlns:a16="http://schemas.microsoft.com/office/drawing/2014/main" id="{0F5DACA7-E1D6-4FA3-B814-4986E5058D3D}"/>
              </a:ext>
            </a:extLst>
          </p:cNvPr>
          <p:cNvSpPr txBox="1"/>
          <p:nvPr/>
        </p:nvSpPr>
        <p:spPr>
          <a:xfrm>
            <a:off x="0" y="3933673"/>
            <a:ext cx="12192000" cy="584775"/>
          </a:xfrm>
          <a:prstGeom prst="rect">
            <a:avLst/>
          </a:prstGeom>
          <a:solidFill>
            <a:schemeClr val="accent6">
              <a:lumMod val="20000"/>
              <a:lumOff val="80000"/>
            </a:schemeClr>
          </a:solidFill>
        </p:spPr>
        <p:txBody>
          <a:bodyPr wrap="square" rtlCol="0">
            <a:spAutoFit/>
          </a:bodyPr>
          <a:lstStyle/>
          <a:p>
            <a:pPr algn="just">
              <a:spcAft>
                <a:spcPts val="1000"/>
              </a:spcAft>
            </a:pPr>
            <a:r>
              <a:rPr lang="fr-FR" sz="3200" u="sng" dirty="0">
                <a:latin typeface="Times New Roman" panose="02020603050405020304" pitchFamily="18" charset="0"/>
                <a:ea typeface="Times New Roman" panose="02020603050405020304" pitchFamily="18" charset="0"/>
              </a:rPr>
              <a:t>Q.:</a:t>
            </a:r>
            <a:r>
              <a:rPr lang="fr-FR" sz="3200" dirty="0">
                <a:latin typeface="Times New Roman" panose="02020603050405020304" pitchFamily="18" charset="0"/>
                <a:ea typeface="Times New Roman" panose="02020603050405020304" pitchFamily="18" charset="0"/>
              </a:rPr>
              <a:t> Déterminez la valeur minimax en stratégies pures du joueur 1. </a:t>
            </a:r>
            <a:endParaRPr lang="fr-FR" sz="3200" dirty="0">
              <a:effectLst/>
              <a:latin typeface="Times New Roman" panose="02020603050405020304" pitchFamily="18" charset="0"/>
              <a:ea typeface="Calibri" panose="020F0502020204030204" pitchFamily="34" charset="0"/>
            </a:endParaRPr>
          </a:p>
        </p:txBody>
      </p:sp>
      <p:sp>
        <p:nvSpPr>
          <p:cNvPr id="3" name="Espace réservé du pied de page 2">
            <a:extLst>
              <a:ext uri="{FF2B5EF4-FFF2-40B4-BE49-F238E27FC236}">
                <a16:creationId xmlns:a16="http://schemas.microsoft.com/office/drawing/2014/main" id="{2120313F-2A6D-41E4-96F7-7A78154BDD6A}"/>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A5CF80CE-D576-4EBF-BD51-DFA526D2831A}"/>
              </a:ext>
            </a:extLst>
          </p:cNvPr>
          <p:cNvSpPr>
            <a:spLocks noGrp="1"/>
          </p:cNvSpPr>
          <p:nvPr>
            <p:ph type="sldNum" sz="quarter" idx="12"/>
          </p:nvPr>
        </p:nvSpPr>
        <p:spPr/>
        <p:txBody>
          <a:bodyPr/>
          <a:lstStyle/>
          <a:p>
            <a:fld id="{A88EAB1B-73FB-4977-9B11-E6EDEDEB8490}" type="slidenum">
              <a:rPr lang="fr-FR" smtClean="0"/>
              <a:t>100</a:t>
            </a:fld>
            <a:endParaRPr lang="fr-FR" dirty="0"/>
          </a:p>
        </p:txBody>
      </p:sp>
      <p:pic>
        <p:nvPicPr>
          <p:cNvPr id="10" name="Image 9">
            <a:extLst>
              <a:ext uri="{FF2B5EF4-FFF2-40B4-BE49-F238E27FC236}">
                <a16:creationId xmlns:a16="http://schemas.microsoft.com/office/drawing/2014/main" id="{0F6F9DB0-7A28-4BB4-B4E7-6432F96C2E76}"/>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517653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1287917"/>
            <a:ext cx="12158133" cy="584775"/>
          </a:xfrm>
          <a:prstGeom prst="rect">
            <a:avLst/>
          </a:prstGeom>
          <a:noFill/>
        </p:spPr>
        <p:txBody>
          <a:bodyPr wrap="square" rtlCol="0">
            <a:spAutoFit/>
          </a:bodyPr>
          <a:lstStyle/>
          <a:p>
            <a:pPr marL="285750" indent="-285750">
              <a:buFont typeface="Arial" panose="020B0604020202020204" pitchFamily="34" charset="0"/>
              <a:buChar char="•"/>
            </a:pPr>
            <a:endParaRPr lang="fr-FR" sz="3200" dirty="0"/>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graphicFrame>
            <p:nvGraphicFramePr>
              <p:cNvPr id="8" name="Tableau 7">
                <a:extLst>
                  <a:ext uri="{FF2B5EF4-FFF2-40B4-BE49-F238E27FC236}">
                    <a16:creationId xmlns:a16="http://schemas.microsoft.com/office/drawing/2014/main" id="{40B69DE2-7BDA-4699-8D9D-67E082CB5DC3}"/>
                  </a:ext>
                </a:extLst>
              </p:cNvPr>
              <p:cNvGraphicFramePr>
                <a:graphicFrameLocks noGrp="1"/>
              </p:cNvGraphicFramePr>
              <p:nvPr>
                <p:extLst>
                  <p:ext uri="{D42A27DB-BD31-4B8C-83A1-F6EECF244321}">
                    <p14:modId xmlns:p14="http://schemas.microsoft.com/office/powerpoint/2010/main" val="664015951"/>
                  </p:ext>
                </p:extLst>
              </p:nvPr>
            </p:nvGraphicFramePr>
            <p:xfrm>
              <a:off x="3680511" y="1287916"/>
              <a:ext cx="4797110" cy="1796904"/>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449226">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449226">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9254555"/>
                      </a:ext>
                    </a:extLst>
                  </a:tr>
                  <a:tr h="449226">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(99,99)</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1280482"/>
                      </a:ext>
                    </a:extLst>
                  </a:tr>
                  <a:tr h="449226">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(0,2)</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(100,1)</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8658299"/>
                      </a:ext>
                    </a:extLst>
                  </a:tr>
                </a:tbl>
              </a:graphicData>
            </a:graphic>
          </p:graphicFrame>
        </mc:Choice>
        <mc:Fallback xmlns="">
          <p:graphicFrame>
            <p:nvGraphicFramePr>
              <p:cNvPr id="8" name="Tableau 7">
                <a:extLst>
                  <a:ext uri="{FF2B5EF4-FFF2-40B4-BE49-F238E27FC236}">
                    <a16:creationId xmlns:a16="http://schemas.microsoft.com/office/drawing/2014/main" id="{40B69DE2-7BDA-4699-8D9D-67E082CB5DC3}"/>
                  </a:ext>
                </a:extLst>
              </p:cNvPr>
              <p:cNvGraphicFramePr>
                <a:graphicFrameLocks noGrp="1"/>
              </p:cNvGraphicFramePr>
              <p:nvPr>
                <p:extLst>
                  <p:ext uri="{D42A27DB-BD31-4B8C-83A1-F6EECF244321}">
                    <p14:modId xmlns:p14="http://schemas.microsoft.com/office/powerpoint/2010/main" val="664015951"/>
                  </p:ext>
                </p:extLst>
              </p:nvPr>
            </p:nvGraphicFramePr>
            <p:xfrm>
              <a:off x="3680511" y="1287916"/>
              <a:ext cx="4797110" cy="1796904"/>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449226">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449226">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3"/>
                          <a:stretch>
                            <a:fillRect l="-235912" t="-122973" r="-102210" b="-209459"/>
                          </a:stretch>
                        </a:blipFill>
                      </a:tcPr>
                    </a:tc>
                    <a:tc>
                      <a:txBody>
                        <a:bodyPr/>
                        <a:lstStyle/>
                        <a:p>
                          <a:endParaRPr lang="fr-FR"/>
                        </a:p>
                      </a:txBody>
                      <a:tcPr marL="68580" marR="68580" marT="0" marB="0">
                        <a:blipFill>
                          <a:blip r:embed="rId3"/>
                          <a:stretch>
                            <a:fillRect l="-335912" t="-122973" r="-2210" b="-209459"/>
                          </a:stretch>
                        </a:blipFill>
                      </a:tcPr>
                    </a:tc>
                    <a:extLst>
                      <a:ext uri="{0D108BD9-81ED-4DB2-BD59-A6C34878D82A}">
                        <a16:rowId xmlns:a16="http://schemas.microsoft.com/office/drawing/2014/main" val="2319254555"/>
                      </a:ext>
                    </a:extLst>
                  </a:tr>
                  <a:tr h="449226">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3"/>
                          <a:stretch>
                            <a:fillRect l="-137222" t="-222973" r="-203333" b="-109459"/>
                          </a:stretch>
                        </a:blipFill>
                      </a:tcPr>
                    </a:tc>
                    <a:tc>
                      <a:txBody>
                        <a:bodyPr/>
                        <a:lstStyle/>
                        <a:p>
                          <a:endParaRPr lang="fr-FR"/>
                        </a:p>
                      </a:txBody>
                      <a:tcPr marL="68580" marR="68580" marT="0" marB="0">
                        <a:blipFill>
                          <a:blip r:embed="rId3"/>
                          <a:stretch>
                            <a:fillRect l="-235912" t="-222973" r="-102210" b="-109459"/>
                          </a:stretch>
                        </a:blipFill>
                      </a:tcPr>
                    </a:tc>
                    <a:tc>
                      <a:txBody>
                        <a:bodyPr/>
                        <a:lstStyle/>
                        <a:p>
                          <a:endParaRPr lang="fr-FR"/>
                        </a:p>
                      </a:txBody>
                      <a:tcPr marL="68580" marR="68580" marT="0" marB="0">
                        <a:blipFill>
                          <a:blip r:embed="rId3"/>
                          <a:stretch>
                            <a:fillRect l="-335912" t="-222973" r="-2210" b="-109459"/>
                          </a:stretch>
                        </a:blipFill>
                      </a:tcPr>
                    </a:tc>
                    <a:extLst>
                      <a:ext uri="{0D108BD9-81ED-4DB2-BD59-A6C34878D82A}">
                        <a16:rowId xmlns:a16="http://schemas.microsoft.com/office/drawing/2014/main" val="3251280482"/>
                      </a:ext>
                    </a:extLst>
                  </a:tr>
                  <a:tr h="449226">
                    <a:tc vMerge="1">
                      <a:txBody>
                        <a:bodyPr/>
                        <a:lstStyle/>
                        <a:p>
                          <a:endParaRPr lang="fr-FR"/>
                        </a:p>
                      </a:txBody>
                      <a:tcPr/>
                    </a:tc>
                    <a:tc>
                      <a:txBody>
                        <a:bodyPr/>
                        <a:lstStyle/>
                        <a:p>
                          <a:endParaRPr lang="fr-FR"/>
                        </a:p>
                      </a:txBody>
                      <a:tcPr marL="68580" marR="68580" marT="0" marB="0">
                        <a:blipFill>
                          <a:blip r:embed="rId3"/>
                          <a:stretch>
                            <a:fillRect l="-137222" t="-322973" r="-203333" b="-9459"/>
                          </a:stretch>
                        </a:blipFill>
                      </a:tcPr>
                    </a:tc>
                    <a:tc>
                      <a:txBody>
                        <a:bodyPr/>
                        <a:lstStyle/>
                        <a:p>
                          <a:endParaRPr lang="fr-FR"/>
                        </a:p>
                      </a:txBody>
                      <a:tcPr marL="68580" marR="68580" marT="0" marB="0">
                        <a:blipFill>
                          <a:blip r:embed="rId3"/>
                          <a:stretch>
                            <a:fillRect l="-235912" t="-322973" r="-102210" b="-9459"/>
                          </a:stretch>
                        </a:blipFill>
                      </a:tcPr>
                    </a:tc>
                    <a:tc>
                      <a:txBody>
                        <a:bodyPr/>
                        <a:lstStyle/>
                        <a:p>
                          <a:endParaRPr lang="fr-FR"/>
                        </a:p>
                      </a:txBody>
                      <a:tcPr marL="68580" marR="68580" marT="0" marB="0">
                        <a:blipFill>
                          <a:blip r:embed="rId3"/>
                          <a:stretch>
                            <a:fillRect l="-335912" t="-322973" r="-2210" b="-9459"/>
                          </a:stretch>
                        </a:blipFill>
                      </a:tcPr>
                    </a:tc>
                    <a:extLst>
                      <a:ext uri="{0D108BD9-81ED-4DB2-BD59-A6C34878D82A}">
                        <a16:rowId xmlns:a16="http://schemas.microsoft.com/office/drawing/2014/main" val="3088658299"/>
                      </a:ext>
                    </a:extLst>
                  </a:tr>
                </a:tbl>
              </a:graphicData>
            </a:graphic>
          </p:graphicFrame>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F6596AD9-6FFB-4C38-9169-D26A5AE295F5}"/>
                  </a:ext>
                </a:extLst>
              </p:cNvPr>
              <p:cNvSpPr txBox="1"/>
              <p:nvPr/>
            </p:nvSpPr>
            <p:spPr>
              <a:xfrm>
                <a:off x="-7056" y="3104069"/>
                <a:ext cx="12192000" cy="3567259"/>
              </a:xfrm>
              <a:prstGeom prst="rect">
                <a:avLst/>
              </a:prstGeom>
              <a:solidFill>
                <a:srgbClr val="FF6161"/>
              </a:solidFill>
            </p:spPr>
            <p:txBody>
              <a:bodyPr wrap="square" rtlCol="0">
                <a:spAutoFit/>
              </a:bodyPr>
              <a:lstStyle/>
              <a:p>
                <a:pPr algn="just">
                  <a:spcAft>
                    <a:spcPts val="1000"/>
                  </a:spcAft>
                </a:pPr>
                <a:r>
                  <a:rPr lang="fr-FR" sz="2800" u="sng" dirty="0">
                    <a:latin typeface="Times New Roman" panose="02020603050405020304" pitchFamily="18" charset="0"/>
                    <a:ea typeface="Times New Roman" panose="02020603050405020304" pitchFamily="18" charset="0"/>
                  </a:rPr>
                  <a:t>R.:</a:t>
                </a:r>
                <a:r>
                  <a:rPr lang="fr-FR" sz="2800" dirty="0">
                    <a:latin typeface="Times New Roman" panose="02020603050405020304" pitchFamily="18" charset="0"/>
                    <a:ea typeface="Times New Roman" panose="02020603050405020304" pitchFamily="18" charset="0"/>
                  </a:rPr>
                  <a:t> </a:t>
                </a:r>
                <a:r>
                  <a:rPr lang="fr-FR" sz="2800" dirty="0">
                    <a:solidFill>
                      <a:srgbClr val="FF6161"/>
                    </a:solidFill>
                    <a:latin typeface="Times New Roman" panose="02020603050405020304" pitchFamily="18" charset="0"/>
                    <a:ea typeface="Times New Roman" panose="02020603050405020304" pitchFamily="18" charset="0"/>
                  </a:rPr>
                  <a:t>Lorsque le joueur 2 joue l’action </a:t>
                </a:r>
                <a14:m>
                  <m:oMath xmlns:m="http://schemas.openxmlformats.org/officeDocument/2006/math">
                    <m:sSub>
                      <m:sSubPr>
                        <m:ctrlPr>
                          <a:rPr lang="fr-FR" sz="2800" i="1">
                            <a:solidFill>
                              <a:srgbClr val="FF6161"/>
                            </a:solidFill>
                            <a:effectLst/>
                            <a:latin typeface="Cambria Math" panose="02040503050406030204" pitchFamily="18" charset="0"/>
                            <a:ea typeface="Times New Roman" panose="02020603050405020304" pitchFamily="18" charset="0"/>
                          </a:rPr>
                        </m:ctrlPr>
                      </m:sSubPr>
                      <m:e>
                        <m:r>
                          <a:rPr lang="fr-FR" sz="2800" i="1">
                            <a:solidFill>
                              <a:srgbClr val="FF6161"/>
                            </a:solidFill>
                            <a:effectLst/>
                            <a:latin typeface="Cambria Math" panose="02040503050406030204" pitchFamily="18" charset="0"/>
                            <a:ea typeface="Times New Roman" panose="02020603050405020304" pitchFamily="18" charset="0"/>
                          </a:rPr>
                          <m:t>𝑎</m:t>
                        </m:r>
                      </m:e>
                      <m:sub>
                        <m:r>
                          <a:rPr lang="fr-FR" sz="2800" i="1">
                            <a:solidFill>
                              <a:srgbClr val="FF6161"/>
                            </a:solidFill>
                            <a:effectLst/>
                            <a:latin typeface="Cambria Math" panose="02040503050406030204" pitchFamily="18" charset="0"/>
                            <a:ea typeface="Times New Roman" panose="02020603050405020304" pitchFamily="18" charset="0"/>
                          </a:rPr>
                          <m:t>2</m:t>
                        </m:r>
                      </m:sub>
                    </m:sSub>
                  </m:oMath>
                </a14:m>
                <a:r>
                  <a:rPr lang="fr-FR" sz="2800" dirty="0">
                    <a:solidFill>
                      <a:srgbClr val="FF6161"/>
                    </a:solidFill>
                    <a:effectLst/>
                    <a:latin typeface="Times New Roman" panose="02020603050405020304" pitchFamily="18" charset="0"/>
                    <a:ea typeface="Times New Roman" panose="02020603050405020304" pitchFamily="18" charset="0"/>
                  </a:rPr>
                  <a:t>, le joueur 1 est capable de se garantir le paiement 1 en jouant </a:t>
                </a:r>
                <a14:m>
                  <m:oMath xmlns:m="http://schemas.openxmlformats.org/officeDocument/2006/math">
                    <m:sSub>
                      <m:sSubPr>
                        <m:ctrlPr>
                          <a:rPr lang="fr-FR" sz="2800" i="1">
                            <a:solidFill>
                              <a:srgbClr val="FF6161"/>
                            </a:solidFill>
                            <a:effectLst/>
                            <a:latin typeface="Cambria Math" panose="02040503050406030204" pitchFamily="18" charset="0"/>
                            <a:ea typeface="Times New Roman" panose="02020603050405020304" pitchFamily="18" charset="0"/>
                          </a:rPr>
                        </m:ctrlPr>
                      </m:sSubPr>
                      <m:e>
                        <m:r>
                          <a:rPr lang="fr-FR" sz="2800" i="1">
                            <a:solidFill>
                              <a:srgbClr val="FF6161"/>
                            </a:solidFill>
                            <a:effectLst/>
                            <a:latin typeface="Cambria Math" panose="02040503050406030204" pitchFamily="18" charset="0"/>
                            <a:ea typeface="Times New Roman" panose="02020603050405020304" pitchFamily="18" charset="0"/>
                          </a:rPr>
                          <m:t>𝑎</m:t>
                        </m:r>
                      </m:e>
                      <m:sub>
                        <m:r>
                          <a:rPr lang="fr-FR" sz="2800" i="1">
                            <a:solidFill>
                              <a:srgbClr val="FF6161"/>
                            </a:solidFill>
                            <a:effectLst/>
                            <a:latin typeface="Cambria Math" panose="02040503050406030204" pitchFamily="18" charset="0"/>
                            <a:ea typeface="Times New Roman" panose="02020603050405020304" pitchFamily="18" charset="0"/>
                          </a:rPr>
                          <m:t>1</m:t>
                        </m:r>
                      </m:sub>
                    </m:sSub>
                  </m:oMath>
                </a14:m>
                <a:r>
                  <a:rPr lang="fr-FR" sz="2800" dirty="0">
                    <a:solidFill>
                      <a:srgbClr val="FF6161"/>
                    </a:solidFill>
                    <a:effectLst/>
                    <a:latin typeface="Times New Roman" panose="02020603050405020304" pitchFamily="18" charset="0"/>
                    <a:ea typeface="Times New Roman" panose="02020603050405020304" pitchFamily="18" charset="0"/>
                  </a:rPr>
                  <a:t>. </a:t>
                </a:r>
              </a:p>
              <a:p>
                <a:pPr algn="just">
                  <a:spcAft>
                    <a:spcPts val="1000"/>
                  </a:spcAft>
                </a:pPr>
                <a:r>
                  <a:rPr lang="fr-FR" sz="2800" dirty="0">
                    <a:solidFill>
                      <a:srgbClr val="FF6161"/>
                    </a:solidFill>
                    <a:effectLst/>
                    <a:latin typeface="Times New Roman" panose="02020603050405020304" pitchFamily="18" charset="0"/>
                    <a:ea typeface="Times New Roman" panose="02020603050405020304" pitchFamily="18" charset="0"/>
                  </a:rPr>
                  <a:t>On a donc</a:t>
                </a:r>
                <a:endParaRPr lang="fr-FR" sz="2800" dirty="0">
                  <a:solidFill>
                    <a:srgbClr val="FF6161"/>
                  </a:solidFill>
                  <a:effectLst/>
                  <a:latin typeface="Times New Roman" panose="02020603050405020304" pitchFamily="18" charset="0"/>
                  <a:ea typeface="Calibri" panose="020F0502020204030204" pitchFamily="34" charset="0"/>
                </a:endParaRPr>
              </a:p>
              <a:p>
                <a:pPr algn="just">
                  <a:spcAft>
                    <a:spcPts val="1000"/>
                  </a:spcAft>
                </a:pPr>
                <a14:m>
                  <m:oMathPara xmlns:m="http://schemas.openxmlformats.org/officeDocument/2006/math">
                    <m:oMathParaPr>
                      <m:jc m:val="centerGroup"/>
                    </m:oMathParaPr>
                    <m:oMath xmlns:m="http://schemas.openxmlformats.org/officeDocument/2006/math">
                      <m:sSub>
                        <m:sSubPr>
                          <m:ctrlPr>
                            <a:rPr lang="fr-FR" sz="2800" i="1">
                              <a:solidFill>
                                <a:srgbClr val="FF6161"/>
                              </a:solidFill>
                              <a:effectLst/>
                              <a:latin typeface="Cambria Math" panose="02040503050406030204" pitchFamily="18" charset="0"/>
                              <a:ea typeface="Times New Roman" panose="02020603050405020304" pitchFamily="18" charset="0"/>
                            </a:rPr>
                          </m:ctrlPr>
                        </m:sSubPr>
                        <m:e>
                          <m:r>
                            <a:rPr lang="fr-FR" sz="2800" i="1">
                              <a:solidFill>
                                <a:srgbClr val="FF6161"/>
                              </a:solidFill>
                              <a:effectLst/>
                              <a:latin typeface="Cambria Math" panose="02040503050406030204" pitchFamily="18" charset="0"/>
                              <a:ea typeface="Times New Roman" panose="02020603050405020304" pitchFamily="18" charset="0"/>
                            </a:rPr>
                            <m:t>𝑚𝑎𝑥</m:t>
                          </m:r>
                        </m:e>
                        <m:sub>
                          <m:d>
                            <m:dPr>
                              <m:begChr m:val="{"/>
                              <m:endChr m:val="}"/>
                              <m:ctrlPr>
                                <a:rPr lang="fr-FR" sz="2800" i="1">
                                  <a:solidFill>
                                    <a:srgbClr val="FF6161"/>
                                  </a:solidFill>
                                  <a:effectLst/>
                                  <a:latin typeface="Cambria Math" panose="02040503050406030204" pitchFamily="18" charset="0"/>
                                  <a:ea typeface="Times New Roman" panose="02020603050405020304" pitchFamily="18" charset="0"/>
                                </a:rPr>
                              </m:ctrlPr>
                            </m:dPr>
                            <m:e>
                              <m:sSub>
                                <m:sSubPr>
                                  <m:ctrlPr>
                                    <a:rPr lang="fr-FR" sz="2800" i="1">
                                      <a:solidFill>
                                        <a:srgbClr val="FF6161"/>
                                      </a:solidFill>
                                      <a:effectLst/>
                                      <a:latin typeface="Cambria Math" panose="02040503050406030204" pitchFamily="18" charset="0"/>
                                      <a:ea typeface="Times New Roman" panose="02020603050405020304" pitchFamily="18" charset="0"/>
                                    </a:rPr>
                                  </m:ctrlPr>
                                </m:sSubPr>
                                <m:e>
                                  <m:r>
                                    <a:rPr lang="fr-FR" sz="2800" i="1">
                                      <a:solidFill>
                                        <a:srgbClr val="FF6161"/>
                                      </a:solidFill>
                                      <a:effectLst/>
                                      <a:latin typeface="Cambria Math" panose="02040503050406030204" pitchFamily="18" charset="0"/>
                                      <a:ea typeface="Times New Roman" panose="02020603050405020304" pitchFamily="18" charset="0"/>
                                    </a:rPr>
                                    <m:t>𝑎</m:t>
                                  </m:r>
                                </m:e>
                                <m:sub>
                                  <m:r>
                                    <a:rPr lang="fr-FR" sz="2800" i="1">
                                      <a:solidFill>
                                        <a:srgbClr val="FF6161"/>
                                      </a:solidFill>
                                      <a:effectLst/>
                                      <a:latin typeface="Cambria Math" panose="02040503050406030204" pitchFamily="18" charset="0"/>
                                      <a:ea typeface="Times New Roman" panose="02020603050405020304" pitchFamily="18" charset="0"/>
                                    </a:rPr>
                                    <m:t>1</m:t>
                                  </m:r>
                                </m:sub>
                              </m:sSub>
                              <m:r>
                                <a:rPr lang="fr-FR" sz="2800" i="1">
                                  <a:solidFill>
                                    <a:srgbClr val="FF6161"/>
                                  </a:solidFill>
                                  <a:effectLst/>
                                  <a:latin typeface="Cambria Math" panose="02040503050406030204" pitchFamily="18" charset="0"/>
                                  <a:ea typeface="Times New Roman" panose="02020603050405020304" pitchFamily="18" charset="0"/>
                                </a:rPr>
                                <m:t>,</m:t>
                              </m:r>
                              <m:sSub>
                                <m:sSubPr>
                                  <m:ctrlPr>
                                    <a:rPr lang="fr-FR" sz="2800" i="1">
                                      <a:solidFill>
                                        <a:srgbClr val="FF6161"/>
                                      </a:solidFill>
                                      <a:effectLst/>
                                      <a:latin typeface="Cambria Math" panose="02040503050406030204" pitchFamily="18" charset="0"/>
                                      <a:ea typeface="Times New Roman" panose="02020603050405020304" pitchFamily="18" charset="0"/>
                                    </a:rPr>
                                  </m:ctrlPr>
                                </m:sSubPr>
                                <m:e>
                                  <m:r>
                                    <a:rPr lang="fr-FR" sz="2800" i="1">
                                      <a:solidFill>
                                        <a:srgbClr val="FF6161"/>
                                      </a:solidFill>
                                      <a:effectLst/>
                                      <a:latin typeface="Cambria Math" panose="02040503050406030204" pitchFamily="18" charset="0"/>
                                      <a:ea typeface="Times New Roman" panose="02020603050405020304" pitchFamily="18" charset="0"/>
                                    </a:rPr>
                                    <m:t>𝑏</m:t>
                                  </m:r>
                                </m:e>
                                <m:sub>
                                  <m:r>
                                    <a:rPr lang="fr-FR" sz="2800" i="1">
                                      <a:solidFill>
                                        <a:srgbClr val="FF6161"/>
                                      </a:solidFill>
                                      <a:effectLst/>
                                      <a:latin typeface="Cambria Math" panose="02040503050406030204" pitchFamily="18" charset="0"/>
                                      <a:ea typeface="Times New Roman" panose="02020603050405020304" pitchFamily="18" charset="0"/>
                                    </a:rPr>
                                    <m:t>1</m:t>
                                  </m:r>
                                </m:sub>
                              </m:sSub>
                            </m:e>
                          </m:d>
                        </m:sub>
                      </m:sSub>
                      <m:sSub>
                        <m:sSubPr>
                          <m:ctrlPr>
                            <a:rPr lang="fr-FR" sz="2800" i="1">
                              <a:solidFill>
                                <a:srgbClr val="FF6161"/>
                              </a:solidFill>
                              <a:effectLst/>
                              <a:latin typeface="Cambria Math" panose="02040503050406030204" pitchFamily="18" charset="0"/>
                              <a:ea typeface="Times New Roman" panose="02020603050405020304" pitchFamily="18" charset="0"/>
                            </a:rPr>
                          </m:ctrlPr>
                        </m:sSubPr>
                        <m:e>
                          <m:r>
                            <a:rPr lang="fr-FR" sz="2800" i="1">
                              <a:solidFill>
                                <a:srgbClr val="FF6161"/>
                              </a:solidFill>
                              <a:effectLst/>
                              <a:latin typeface="Cambria Math" panose="02040503050406030204" pitchFamily="18" charset="0"/>
                              <a:ea typeface="Times New Roman" panose="02020603050405020304" pitchFamily="18" charset="0"/>
                            </a:rPr>
                            <m:t>𝑔</m:t>
                          </m:r>
                        </m:e>
                        <m:sub>
                          <m:r>
                            <a:rPr lang="fr-FR" sz="2800" i="1">
                              <a:solidFill>
                                <a:srgbClr val="FF6161"/>
                              </a:solidFill>
                              <a:effectLst/>
                              <a:latin typeface="Cambria Math" panose="02040503050406030204" pitchFamily="18" charset="0"/>
                              <a:ea typeface="Times New Roman" panose="02020603050405020304" pitchFamily="18" charset="0"/>
                            </a:rPr>
                            <m:t>1</m:t>
                          </m:r>
                        </m:sub>
                      </m:sSub>
                      <m:r>
                        <a:rPr lang="fr-FR" sz="2800" i="1">
                          <a:solidFill>
                            <a:srgbClr val="FF6161"/>
                          </a:solidFill>
                          <a:effectLst/>
                          <a:latin typeface="Cambria Math" panose="02040503050406030204" pitchFamily="18" charset="0"/>
                          <a:ea typeface="Times New Roman" panose="02020603050405020304" pitchFamily="18" charset="0"/>
                        </a:rPr>
                        <m:t>(.,</m:t>
                      </m:r>
                      <m:sSub>
                        <m:sSubPr>
                          <m:ctrlPr>
                            <a:rPr lang="fr-FR" sz="2800" i="1">
                              <a:solidFill>
                                <a:srgbClr val="FF6161"/>
                              </a:solidFill>
                              <a:effectLst/>
                              <a:latin typeface="Cambria Math" panose="02040503050406030204" pitchFamily="18" charset="0"/>
                              <a:ea typeface="Times New Roman" panose="02020603050405020304" pitchFamily="18" charset="0"/>
                            </a:rPr>
                          </m:ctrlPr>
                        </m:sSubPr>
                        <m:e>
                          <m:r>
                            <a:rPr lang="fr-FR" sz="2800" i="1">
                              <a:solidFill>
                                <a:srgbClr val="FF6161"/>
                              </a:solidFill>
                              <a:effectLst/>
                              <a:latin typeface="Cambria Math" panose="02040503050406030204" pitchFamily="18" charset="0"/>
                              <a:ea typeface="Times New Roman" panose="02020603050405020304" pitchFamily="18" charset="0"/>
                            </a:rPr>
                            <m:t>𝑎</m:t>
                          </m:r>
                        </m:e>
                        <m:sub>
                          <m:r>
                            <a:rPr lang="fr-FR" sz="2800" i="1">
                              <a:solidFill>
                                <a:srgbClr val="FF6161"/>
                              </a:solidFill>
                              <a:effectLst/>
                              <a:latin typeface="Cambria Math" panose="02040503050406030204" pitchFamily="18" charset="0"/>
                              <a:ea typeface="Times New Roman" panose="02020603050405020304" pitchFamily="18" charset="0"/>
                            </a:rPr>
                            <m:t>2</m:t>
                          </m:r>
                        </m:sub>
                      </m:sSub>
                      <m:r>
                        <a:rPr lang="fr-FR" sz="2800" i="1">
                          <a:solidFill>
                            <a:srgbClr val="FF6161"/>
                          </a:solidFill>
                          <a:effectLst/>
                          <a:latin typeface="Cambria Math" panose="02040503050406030204" pitchFamily="18" charset="0"/>
                          <a:ea typeface="Times New Roman" panose="02020603050405020304" pitchFamily="18" charset="0"/>
                        </a:rPr>
                        <m:t>)=</m:t>
                      </m:r>
                      <m:sSub>
                        <m:sSubPr>
                          <m:ctrlPr>
                            <a:rPr lang="fr-FR" sz="2800" i="1">
                              <a:solidFill>
                                <a:srgbClr val="FF6161"/>
                              </a:solidFill>
                              <a:effectLst/>
                              <a:latin typeface="Cambria Math" panose="02040503050406030204" pitchFamily="18" charset="0"/>
                              <a:ea typeface="Times New Roman" panose="02020603050405020304" pitchFamily="18" charset="0"/>
                            </a:rPr>
                          </m:ctrlPr>
                        </m:sSubPr>
                        <m:e>
                          <m:r>
                            <a:rPr lang="fr-FR" sz="2800" i="1">
                              <a:solidFill>
                                <a:srgbClr val="FF6161"/>
                              </a:solidFill>
                              <a:effectLst/>
                              <a:latin typeface="Cambria Math" panose="02040503050406030204" pitchFamily="18" charset="0"/>
                              <a:ea typeface="Times New Roman" panose="02020603050405020304" pitchFamily="18" charset="0"/>
                            </a:rPr>
                            <m:t>𝑔</m:t>
                          </m:r>
                        </m:e>
                        <m:sub>
                          <m:r>
                            <a:rPr lang="fr-FR" sz="2800" i="1">
                              <a:solidFill>
                                <a:srgbClr val="FF6161"/>
                              </a:solidFill>
                              <a:effectLst/>
                              <a:latin typeface="Cambria Math" panose="02040503050406030204" pitchFamily="18" charset="0"/>
                              <a:ea typeface="Times New Roman" panose="02020603050405020304" pitchFamily="18" charset="0"/>
                            </a:rPr>
                            <m:t>1</m:t>
                          </m:r>
                        </m:sub>
                      </m:sSub>
                      <m:d>
                        <m:dPr>
                          <m:ctrlPr>
                            <a:rPr lang="fr-FR" sz="2800" i="1">
                              <a:solidFill>
                                <a:srgbClr val="FF6161"/>
                              </a:solidFill>
                              <a:effectLst/>
                              <a:latin typeface="Cambria Math" panose="02040503050406030204" pitchFamily="18" charset="0"/>
                              <a:ea typeface="Times New Roman" panose="02020603050405020304" pitchFamily="18" charset="0"/>
                            </a:rPr>
                          </m:ctrlPr>
                        </m:dPr>
                        <m:e>
                          <m:sSub>
                            <m:sSubPr>
                              <m:ctrlPr>
                                <a:rPr lang="fr-FR" sz="2800" i="1">
                                  <a:solidFill>
                                    <a:srgbClr val="FF6161"/>
                                  </a:solidFill>
                                  <a:effectLst/>
                                  <a:latin typeface="Cambria Math" panose="02040503050406030204" pitchFamily="18" charset="0"/>
                                  <a:ea typeface="Times New Roman" panose="02020603050405020304" pitchFamily="18" charset="0"/>
                                </a:rPr>
                              </m:ctrlPr>
                            </m:sSubPr>
                            <m:e>
                              <m:r>
                                <a:rPr lang="fr-FR" sz="2800" i="1">
                                  <a:solidFill>
                                    <a:srgbClr val="FF6161"/>
                                  </a:solidFill>
                                  <a:effectLst/>
                                  <a:latin typeface="Cambria Math" panose="02040503050406030204" pitchFamily="18" charset="0"/>
                                  <a:ea typeface="Times New Roman" panose="02020603050405020304" pitchFamily="18" charset="0"/>
                                </a:rPr>
                                <m:t>𝑎</m:t>
                              </m:r>
                            </m:e>
                            <m:sub>
                              <m:r>
                                <a:rPr lang="fr-FR" sz="2800" i="1">
                                  <a:solidFill>
                                    <a:srgbClr val="FF6161"/>
                                  </a:solidFill>
                                  <a:effectLst/>
                                  <a:latin typeface="Cambria Math" panose="02040503050406030204" pitchFamily="18" charset="0"/>
                                  <a:ea typeface="Times New Roman" panose="02020603050405020304" pitchFamily="18" charset="0"/>
                                </a:rPr>
                                <m:t>1</m:t>
                              </m:r>
                            </m:sub>
                          </m:sSub>
                          <m:r>
                            <a:rPr lang="fr-FR" sz="2800" i="1">
                              <a:solidFill>
                                <a:srgbClr val="FF6161"/>
                              </a:solidFill>
                              <a:effectLst/>
                              <a:latin typeface="Cambria Math" panose="02040503050406030204" pitchFamily="18" charset="0"/>
                              <a:ea typeface="Times New Roman" panose="02020603050405020304" pitchFamily="18" charset="0"/>
                            </a:rPr>
                            <m:t>,</m:t>
                          </m:r>
                          <m:sSub>
                            <m:sSubPr>
                              <m:ctrlPr>
                                <a:rPr lang="fr-FR" sz="2800" i="1">
                                  <a:solidFill>
                                    <a:srgbClr val="FF6161"/>
                                  </a:solidFill>
                                  <a:effectLst/>
                                  <a:latin typeface="Cambria Math" panose="02040503050406030204" pitchFamily="18" charset="0"/>
                                  <a:ea typeface="Times New Roman" panose="02020603050405020304" pitchFamily="18" charset="0"/>
                                </a:rPr>
                              </m:ctrlPr>
                            </m:sSubPr>
                            <m:e>
                              <m:r>
                                <a:rPr lang="fr-FR" sz="2800" i="1">
                                  <a:solidFill>
                                    <a:srgbClr val="FF6161"/>
                                  </a:solidFill>
                                  <a:effectLst/>
                                  <a:latin typeface="Cambria Math" panose="02040503050406030204" pitchFamily="18" charset="0"/>
                                  <a:ea typeface="Times New Roman" panose="02020603050405020304" pitchFamily="18" charset="0"/>
                                </a:rPr>
                                <m:t>𝑎</m:t>
                              </m:r>
                            </m:e>
                            <m:sub>
                              <m:r>
                                <a:rPr lang="fr-FR" sz="2800" i="1">
                                  <a:solidFill>
                                    <a:srgbClr val="FF6161"/>
                                  </a:solidFill>
                                  <a:effectLst/>
                                  <a:latin typeface="Cambria Math" panose="02040503050406030204" pitchFamily="18" charset="0"/>
                                  <a:ea typeface="Times New Roman" panose="02020603050405020304" pitchFamily="18" charset="0"/>
                                </a:rPr>
                                <m:t>2</m:t>
                              </m:r>
                            </m:sub>
                          </m:sSub>
                        </m:e>
                      </m:d>
                      <m:r>
                        <a:rPr lang="fr-FR" sz="2800" i="1">
                          <a:solidFill>
                            <a:srgbClr val="FF6161"/>
                          </a:solidFill>
                          <a:effectLst/>
                          <a:latin typeface="Cambria Math" panose="02040503050406030204" pitchFamily="18" charset="0"/>
                          <a:ea typeface="Times New Roman" panose="02020603050405020304" pitchFamily="18" charset="0"/>
                        </a:rPr>
                        <m:t>=1</m:t>
                      </m:r>
                    </m:oMath>
                  </m:oMathPara>
                </a14:m>
                <a:endParaRPr lang="fr-FR" sz="2800" dirty="0">
                  <a:solidFill>
                    <a:srgbClr val="FF6161"/>
                  </a:solidFill>
                  <a:latin typeface="Times New Roman" panose="02020603050405020304" pitchFamily="18" charset="0"/>
                  <a:ea typeface="Times New Roman" panose="02020603050405020304" pitchFamily="18" charset="0"/>
                </a:endParaRPr>
              </a:p>
              <a:p>
                <a:pPr algn="just">
                  <a:spcAft>
                    <a:spcPts val="0"/>
                  </a:spcAft>
                </a:pPr>
                <a:r>
                  <a:rPr lang="fr-FR" sz="2800" dirty="0">
                    <a:solidFill>
                      <a:srgbClr val="FF6161"/>
                    </a:solidFill>
                    <a:latin typeface="Times New Roman" panose="02020603050405020304" pitchFamily="18" charset="0"/>
                    <a:ea typeface="Times New Roman" panose="02020603050405020304" pitchFamily="18" charset="0"/>
                  </a:rPr>
                  <a:t>De même, lorsque le joueur 2 joue l’action </a:t>
                </a:r>
                <a14:m>
                  <m:oMath xmlns:m="http://schemas.openxmlformats.org/officeDocument/2006/math">
                    <m:sSub>
                      <m:sSubPr>
                        <m:ctrlPr>
                          <a:rPr lang="fr-FR" sz="2800" i="1">
                            <a:solidFill>
                              <a:srgbClr val="FF6161"/>
                            </a:solidFill>
                            <a:latin typeface="Cambria Math" panose="02040503050406030204" pitchFamily="18" charset="0"/>
                            <a:ea typeface="Times New Roman" panose="02020603050405020304" pitchFamily="18" charset="0"/>
                          </a:rPr>
                        </m:ctrlPr>
                      </m:sSubPr>
                      <m:e>
                        <m:r>
                          <a:rPr lang="fr-FR" sz="2800" i="1">
                            <a:solidFill>
                              <a:srgbClr val="FF6161"/>
                            </a:solidFill>
                            <a:latin typeface="Cambria Math" panose="02040503050406030204" pitchFamily="18" charset="0"/>
                            <a:ea typeface="Times New Roman" panose="02020603050405020304" pitchFamily="18" charset="0"/>
                          </a:rPr>
                          <m:t>𝑏</m:t>
                        </m:r>
                      </m:e>
                      <m:sub>
                        <m:r>
                          <a:rPr lang="fr-FR" sz="2800" i="1">
                            <a:solidFill>
                              <a:srgbClr val="FF6161"/>
                            </a:solidFill>
                            <a:latin typeface="Cambria Math" panose="02040503050406030204" pitchFamily="18" charset="0"/>
                            <a:ea typeface="Times New Roman" panose="02020603050405020304" pitchFamily="18" charset="0"/>
                          </a:rPr>
                          <m:t>2</m:t>
                        </m:r>
                      </m:sub>
                    </m:sSub>
                  </m:oMath>
                </a14:m>
                <a:r>
                  <a:rPr lang="fr-FR" sz="2800" dirty="0">
                    <a:solidFill>
                      <a:srgbClr val="FF6161"/>
                    </a:solidFill>
                    <a:latin typeface="Times New Roman" panose="02020603050405020304" pitchFamily="18" charset="0"/>
                    <a:ea typeface="Times New Roman" panose="02020603050405020304" pitchFamily="18" charset="0"/>
                  </a:rPr>
                  <a:t>, le joueur 1 est capable de se garantir le paiement </a:t>
                </a:r>
                <a14:m>
                  <m:oMath xmlns:m="http://schemas.openxmlformats.org/officeDocument/2006/math">
                    <m:r>
                      <a:rPr lang="fr-FR" sz="2800" i="1">
                        <a:solidFill>
                          <a:srgbClr val="FF6161"/>
                        </a:solidFill>
                        <a:latin typeface="Cambria Math" panose="02040503050406030204" pitchFamily="18" charset="0"/>
                        <a:ea typeface="Times New Roman" panose="02020603050405020304" pitchFamily="18" charset="0"/>
                      </a:rPr>
                      <m:t>100</m:t>
                    </m:r>
                  </m:oMath>
                </a14:m>
                <a:r>
                  <a:rPr lang="fr-FR" sz="2800" dirty="0">
                    <a:solidFill>
                      <a:srgbClr val="FF6161"/>
                    </a:solidFill>
                    <a:latin typeface="Times New Roman" panose="02020603050405020304" pitchFamily="18" charset="0"/>
                    <a:ea typeface="Times New Roman" panose="02020603050405020304" pitchFamily="18" charset="0"/>
                  </a:rPr>
                  <a:t> en jouant </a:t>
                </a:r>
                <a14:m>
                  <m:oMath xmlns:m="http://schemas.openxmlformats.org/officeDocument/2006/math">
                    <m:sSub>
                      <m:sSubPr>
                        <m:ctrlPr>
                          <a:rPr lang="fr-FR" sz="2800" i="1">
                            <a:solidFill>
                              <a:srgbClr val="FF6161"/>
                            </a:solidFill>
                            <a:latin typeface="Cambria Math" panose="02040503050406030204" pitchFamily="18" charset="0"/>
                            <a:ea typeface="Times New Roman" panose="02020603050405020304" pitchFamily="18" charset="0"/>
                          </a:rPr>
                        </m:ctrlPr>
                      </m:sSubPr>
                      <m:e>
                        <m:r>
                          <a:rPr lang="fr-FR" sz="2800" i="1">
                            <a:solidFill>
                              <a:srgbClr val="FF6161"/>
                            </a:solidFill>
                            <a:latin typeface="Cambria Math" panose="02040503050406030204" pitchFamily="18" charset="0"/>
                            <a:ea typeface="Times New Roman" panose="02020603050405020304" pitchFamily="18" charset="0"/>
                          </a:rPr>
                          <m:t>𝑏</m:t>
                        </m:r>
                      </m:e>
                      <m:sub>
                        <m:r>
                          <a:rPr lang="fr-FR" sz="2800" i="1">
                            <a:solidFill>
                              <a:srgbClr val="FF6161"/>
                            </a:solidFill>
                            <a:latin typeface="Cambria Math" panose="02040503050406030204" pitchFamily="18" charset="0"/>
                            <a:ea typeface="Times New Roman" panose="02020603050405020304" pitchFamily="18" charset="0"/>
                          </a:rPr>
                          <m:t>1</m:t>
                        </m:r>
                      </m:sub>
                    </m:sSub>
                  </m:oMath>
                </a14:m>
                <a:r>
                  <a:rPr lang="fr-FR" sz="2800" dirty="0">
                    <a:solidFill>
                      <a:srgbClr val="FF6161"/>
                    </a:solidFill>
                    <a:latin typeface="Times New Roman" panose="02020603050405020304" pitchFamily="18" charset="0"/>
                    <a:ea typeface="Times New Roman" panose="02020603050405020304" pitchFamily="18" charset="0"/>
                  </a:rPr>
                  <a:t>, si bien que</a:t>
                </a:r>
                <a:endParaRPr lang="fr-FR" sz="2800" dirty="0">
                  <a:solidFill>
                    <a:srgbClr val="FF6161"/>
                  </a:solidFill>
                  <a:latin typeface="Times New Roman" panose="02020603050405020304" pitchFamily="18" charset="0"/>
                  <a:ea typeface="Calibri" panose="020F0502020204030204" pitchFamily="34" charset="0"/>
                </a:endParaRPr>
              </a:p>
              <a:p>
                <a:pPr algn="just">
                  <a:spcAft>
                    <a:spcPts val="0"/>
                  </a:spcAft>
                </a:pPr>
                <a14:m>
                  <m:oMathPara xmlns:m="http://schemas.openxmlformats.org/officeDocument/2006/math">
                    <m:oMathParaPr>
                      <m:jc m:val="centerGroup"/>
                    </m:oMathParaPr>
                    <m:oMath xmlns:m="http://schemas.openxmlformats.org/officeDocument/2006/math">
                      <m:sSub>
                        <m:sSubPr>
                          <m:ctrlPr>
                            <a:rPr lang="fr-FR" sz="2800" i="1">
                              <a:solidFill>
                                <a:srgbClr val="FF6161"/>
                              </a:solidFill>
                              <a:latin typeface="Cambria Math" panose="02040503050406030204" pitchFamily="18" charset="0"/>
                              <a:ea typeface="Times New Roman" panose="02020603050405020304" pitchFamily="18" charset="0"/>
                            </a:rPr>
                          </m:ctrlPr>
                        </m:sSubPr>
                        <m:e>
                          <m:r>
                            <a:rPr lang="fr-FR" sz="2800" i="1">
                              <a:solidFill>
                                <a:srgbClr val="FF6161"/>
                              </a:solidFill>
                              <a:latin typeface="Cambria Math" panose="02040503050406030204" pitchFamily="18" charset="0"/>
                              <a:ea typeface="Times New Roman" panose="02020603050405020304" pitchFamily="18" charset="0"/>
                            </a:rPr>
                            <m:t>𝑚𝑎𝑥</m:t>
                          </m:r>
                        </m:e>
                        <m:sub>
                          <m:d>
                            <m:dPr>
                              <m:begChr m:val="{"/>
                              <m:endChr m:val="}"/>
                              <m:ctrlPr>
                                <a:rPr lang="fr-FR" sz="2800" i="1">
                                  <a:solidFill>
                                    <a:srgbClr val="FF6161"/>
                                  </a:solidFill>
                                  <a:latin typeface="Cambria Math" panose="02040503050406030204" pitchFamily="18" charset="0"/>
                                  <a:ea typeface="Times New Roman" panose="02020603050405020304" pitchFamily="18" charset="0"/>
                                </a:rPr>
                              </m:ctrlPr>
                            </m:dPr>
                            <m:e>
                              <m:sSub>
                                <m:sSubPr>
                                  <m:ctrlPr>
                                    <a:rPr lang="fr-FR" sz="2800" i="1">
                                      <a:solidFill>
                                        <a:srgbClr val="FF6161"/>
                                      </a:solidFill>
                                      <a:latin typeface="Cambria Math" panose="02040503050406030204" pitchFamily="18" charset="0"/>
                                      <a:ea typeface="Times New Roman" panose="02020603050405020304" pitchFamily="18" charset="0"/>
                                    </a:rPr>
                                  </m:ctrlPr>
                                </m:sSubPr>
                                <m:e>
                                  <m:r>
                                    <a:rPr lang="fr-FR" sz="2800" i="1">
                                      <a:solidFill>
                                        <a:srgbClr val="FF6161"/>
                                      </a:solidFill>
                                      <a:latin typeface="Cambria Math" panose="02040503050406030204" pitchFamily="18" charset="0"/>
                                      <a:ea typeface="Times New Roman" panose="02020603050405020304" pitchFamily="18" charset="0"/>
                                    </a:rPr>
                                    <m:t>𝑎</m:t>
                                  </m:r>
                                </m:e>
                                <m:sub>
                                  <m:r>
                                    <a:rPr lang="fr-FR" sz="2800" i="1">
                                      <a:solidFill>
                                        <a:srgbClr val="FF6161"/>
                                      </a:solidFill>
                                      <a:latin typeface="Cambria Math" panose="02040503050406030204" pitchFamily="18" charset="0"/>
                                      <a:ea typeface="Times New Roman" panose="02020603050405020304" pitchFamily="18" charset="0"/>
                                    </a:rPr>
                                    <m:t>1</m:t>
                                  </m:r>
                                </m:sub>
                              </m:sSub>
                              <m:r>
                                <a:rPr lang="fr-FR" sz="2800" i="1">
                                  <a:solidFill>
                                    <a:srgbClr val="FF6161"/>
                                  </a:solidFill>
                                  <a:latin typeface="Cambria Math" panose="02040503050406030204" pitchFamily="18" charset="0"/>
                                  <a:ea typeface="Times New Roman" panose="02020603050405020304" pitchFamily="18" charset="0"/>
                                </a:rPr>
                                <m:t>,</m:t>
                              </m:r>
                              <m:sSub>
                                <m:sSubPr>
                                  <m:ctrlPr>
                                    <a:rPr lang="fr-FR" sz="2800" i="1">
                                      <a:solidFill>
                                        <a:srgbClr val="FF6161"/>
                                      </a:solidFill>
                                      <a:latin typeface="Cambria Math" panose="02040503050406030204" pitchFamily="18" charset="0"/>
                                      <a:ea typeface="Times New Roman" panose="02020603050405020304" pitchFamily="18" charset="0"/>
                                    </a:rPr>
                                  </m:ctrlPr>
                                </m:sSubPr>
                                <m:e>
                                  <m:r>
                                    <a:rPr lang="fr-FR" sz="2800" i="1">
                                      <a:solidFill>
                                        <a:srgbClr val="FF6161"/>
                                      </a:solidFill>
                                      <a:latin typeface="Cambria Math" panose="02040503050406030204" pitchFamily="18" charset="0"/>
                                      <a:ea typeface="Times New Roman" panose="02020603050405020304" pitchFamily="18" charset="0"/>
                                    </a:rPr>
                                    <m:t>𝑏</m:t>
                                  </m:r>
                                </m:e>
                                <m:sub>
                                  <m:r>
                                    <a:rPr lang="fr-FR" sz="2800" i="1">
                                      <a:solidFill>
                                        <a:srgbClr val="FF6161"/>
                                      </a:solidFill>
                                      <a:latin typeface="Cambria Math" panose="02040503050406030204" pitchFamily="18" charset="0"/>
                                      <a:ea typeface="Times New Roman" panose="02020603050405020304" pitchFamily="18" charset="0"/>
                                    </a:rPr>
                                    <m:t>1</m:t>
                                  </m:r>
                                </m:sub>
                              </m:sSub>
                            </m:e>
                          </m:d>
                        </m:sub>
                      </m:sSub>
                      <m:sSub>
                        <m:sSubPr>
                          <m:ctrlPr>
                            <a:rPr lang="fr-FR" sz="2800" i="1">
                              <a:solidFill>
                                <a:srgbClr val="FF6161"/>
                              </a:solidFill>
                              <a:latin typeface="Cambria Math" panose="02040503050406030204" pitchFamily="18" charset="0"/>
                              <a:ea typeface="Times New Roman" panose="02020603050405020304" pitchFamily="18" charset="0"/>
                            </a:rPr>
                          </m:ctrlPr>
                        </m:sSubPr>
                        <m:e>
                          <m:r>
                            <a:rPr lang="fr-FR" sz="2800" i="1">
                              <a:solidFill>
                                <a:srgbClr val="FF6161"/>
                              </a:solidFill>
                              <a:latin typeface="Cambria Math" panose="02040503050406030204" pitchFamily="18" charset="0"/>
                              <a:ea typeface="Times New Roman" panose="02020603050405020304" pitchFamily="18" charset="0"/>
                            </a:rPr>
                            <m:t>𝑔</m:t>
                          </m:r>
                        </m:e>
                        <m:sub>
                          <m:r>
                            <a:rPr lang="fr-FR" sz="2800" i="1">
                              <a:solidFill>
                                <a:srgbClr val="FF6161"/>
                              </a:solidFill>
                              <a:latin typeface="Cambria Math" panose="02040503050406030204" pitchFamily="18" charset="0"/>
                              <a:ea typeface="Times New Roman" panose="02020603050405020304" pitchFamily="18" charset="0"/>
                            </a:rPr>
                            <m:t>1</m:t>
                          </m:r>
                        </m:sub>
                      </m:sSub>
                      <m:r>
                        <a:rPr lang="fr-FR" sz="2800" i="1">
                          <a:solidFill>
                            <a:srgbClr val="FF6161"/>
                          </a:solidFill>
                          <a:latin typeface="Cambria Math" panose="02040503050406030204" pitchFamily="18" charset="0"/>
                          <a:ea typeface="Times New Roman" panose="02020603050405020304" pitchFamily="18" charset="0"/>
                        </a:rPr>
                        <m:t>(.,</m:t>
                      </m:r>
                      <m:sSub>
                        <m:sSubPr>
                          <m:ctrlPr>
                            <a:rPr lang="fr-FR" sz="2800" i="1">
                              <a:solidFill>
                                <a:srgbClr val="FF6161"/>
                              </a:solidFill>
                              <a:latin typeface="Cambria Math" panose="02040503050406030204" pitchFamily="18" charset="0"/>
                              <a:ea typeface="Times New Roman" panose="02020603050405020304" pitchFamily="18" charset="0"/>
                            </a:rPr>
                          </m:ctrlPr>
                        </m:sSubPr>
                        <m:e>
                          <m:r>
                            <a:rPr lang="fr-FR" sz="2800" i="1">
                              <a:solidFill>
                                <a:srgbClr val="FF6161"/>
                              </a:solidFill>
                              <a:latin typeface="Cambria Math" panose="02040503050406030204" pitchFamily="18" charset="0"/>
                              <a:ea typeface="Times New Roman" panose="02020603050405020304" pitchFamily="18" charset="0"/>
                            </a:rPr>
                            <m:t>𝑏</m:t>
                          </m:r>
                        </m:e>
                        <m:sub>
                          <m:r>
                            <a:rPr lang="fr-FR" sz="2800" i="1">
                              <a:solidFill>
                                <a:srgbClr val="FF6161"/>
                              </a:solidFill>
                              <a:latin typeface="Cambria Math" panose="02040503050406030204" pitchFamily="18" charset="0"/>
                              <a:ea typeface="Times New Roman" panose="02020603050405020304" pitchFamily="18" charset="0"/>
                            </a:rPr>
                            <m:t>2</m:t>
                          </m:r>
                        </m:sub>
                      </m:sSub>
                      <m:r>
                        <a:rPr lang="fr-FR" sz="2800" i="1">
                          <a:solidFill>
                            <a:srgbClr val="FF6161"/>
                          </a:solidFill>
                          <a:latin typeface="Cambria Math" panose="02040503050406030204" pitchFamily="18" charset="0"/>
                          <a:ea typeface="Times New Roman" panose="02020603050405020304" pitchFamily="18" charset="0"/>
                        </a:rPr>
                        <m:t>)=</m:t>
                      </m:r>
                      <m:sSub>
                        <m:sSubPr>
                          <m:ctrlPr>
                            <a:rPr lang="fr-FR" sz="2800" i="1">
                              <a:solidFill>
                                <a:srgbClr val="FF6161"/>
                              </a:solidFill>
                              <a:latin typeface="Cambria Math" panose="02040503050406030204" pitchFamily="18" charset="0"/>
                              <a:ea typeface="Times New Roman" panose="02020603050405020304" pitchFamily="18" charset="0"/>
                            </a:rPr>
                          </m:ctrlPr>
                        </m:sSubPr>
                        <m:e>
                          <m:r>
                            <a:rPr lang="fr-FR" sz="2800" i="1">
                              <a:solidFill>
                                <a:srgbClr val="FF6161"/>
                              </a:solidFill>
                              <a:latin typeface="Cambria Math" panose="02040503050406030204" pitchFamily="18" charset="0"/>
                              <a:ea typeface="Times New Roman" panose="02020603050405020304" pitchFamily="18" charset="0"/>
                            </a:rPr>
                            <m:t>𝑔</m:t>
                          </m:r>
                        </m:e>
                        <m:sub>
                          <m:r>
                            <a:rPr lang="fr-FR" sz="2800" i="1">
                              <a:solidFill>
                                <a:srgbClr val="FF6161"/>
                              </a:solidFill>
                              <a:latin typeface="Cambria Math" panose="02040503050406030204" pitchFamily="18" charset="0"/>
                              <a:ea typeface="Times New Roman" panose="02020603050405020304" pitchFamily="18" charset="0"/>
                            </a:rPr>
                            <m:t>1</m:t>
                          </m:r>
                        </m:sub>
                      </m:sSub>
                      <m:d>
                        <m:dPr>
                          <m:ctrlPr>
                            <a:rPr lang="fr-FR" sz="2800" i="1">
                              <a:solidFill>
                                <a:srgbClr val="FF6161"/>
                              </a:solidFill>
                              <a:latin typeface="Cambria Math" panose="02040503050406030204" pitchFamily="18" charset="0"/>
                              <a:ea typeface="Times New Roman" panose="02020603050405020304" pitchFamily="18" charset="0"/>
                            </a:rPr>
                          </m:ctrlPr>
                        </m:dPr>
                        <m:e>
                          <m:sSub>
                            <m:sSubPr>
                              <m:ctrlPr>
                                <a:rPr lang="fr-FR" sz="2800" i="1">
                                  <a:solidFill>
                                    <a:srgbClr val="FF6161"/>
                                  </a:solidFill>
                                  <a:latin typeface="Cambria Math" panose="02040503050406030204" pitchFamily="18" charset="0"/>
                                  <a:ea typeface="Times New Roman" panose="02020603050405020304" pitchFamily="18" charset="0"/>
                                </a:rPr>
                              </m:ctrlPr>
                            </m:sSubPr>
                            <m:e>
                              <m:r>
                                <a:rPr lang="fr-FR" sz="2800" i="1">
                                  <a:solidFill>
                                    <a:srgbClr val="FF6161"/>
                                  </a:solidFill>
                                  <a:latin typeface="Cambria Math" panose="02040503050406030204" pitchFamily="18" charset="0"/>
                                  <a:ea typeface="Times New Roman" panose="02020603050405020304" pitchFamily="18" charset="0"/>
                                </a:rPr>
                                <m:t>𝑏</m:t>
                              </m:r>
                            </m:e>
                            <m:sub>
                              <m:r>
                                <a:rPr lang="fr-FR" sz="2800" i="1">
                                  <a:solidFill>
                                    <a:srgbClr val="FF6161"/>
                                  </a:solidFill>
                                  <a:latin typeface="Cambria Math" panose="02040503050406030204" pitchFamily="18" charset="0"/>
                                  <a:ea typeface="Times New Roman" panose="02020603050405020304" pitchFamily="18" charset="0"/>
                                </a:rPr>
                                <m:t>1</m:t>
                              </m:r>
                            </m:sub>
                          </m:sSub>
                          <m:r>
                            <a:rPr lang="fr-FR" sz="2800" i="1">
                              <a:solidFill>
                                <a:srgbClr val="FF6161"/>
                              </a:solidFill>
                              <a:latin typeface="Cambria Math" panose="02040503050406030204" pitchFamily="18" charset="0"/>
                              <a:ea typeface="Times New Roman" panose="02020603050405020304" pitchFamily="18" charset="0"/>
                            </a:rPr>
                            <m:t>,</m:t>
                          </m:r>
                          <m:sSub>
                            <m:sSubPr>
                              <m:ctrlPr>
                                <a:rPr lang="fr-FR" sz="2800" i="1">
                                  <a:solidFill>
                                    <a:srgbClr val="FF6161"/>
                                  </a:solidFill>
                                  <a:latin typeface="Cambria Math" panose="02040503050406030204" pitchFamily="18" charset="0"/>
                                  <a:ea typeface="Times New Roman" panose="02020603050405020304" pitchFamily="18" charset="0"/>
                                </a:rPr>
                              </m:ctrlPr>
                            </m:sSubPr>
                            <m:e>
                              <m:r>
                                <a:rPr lang="fr-FR" sz="2800" i="1">
                                  <a:solidFill>
                                    <a:srgbClr val="FF6161"/>
                                  </a:solidFill>
                                  <a:latin typeface="Cambria Math" panose="02040503050406030204" pitchFamily="18" charset="0"/>
                                  <a:ea typeface="Times New Roman" panose="02020603050405020304" pitchFamily="18" charset="0"/>
                                </a:rPr>
                                <m:t>𝑏</m:t>
                              </m:r>
                            </m:e>
                            <m:sub>
                              <m:r>
                                <a:rPr lang="fr-FR" sz="2800" i="1">
                                  <a:solidFill>
                                    <a:srgbClr val="FF6161"/>
                                  </a:solidFill>
                                  <a:latin typeface="Cambria Math" panose="02040503050406030204" pitchFamily="18" charset="0"/>
                                  <a:ea typeface="Times New Roman" panose="02020603050405020304" pitchFamily="18" charset="0"/>
                                </a:rPr>
                                <m:t>2</m:t>
                              </m:r>
                            </m:sub>
                          </m:sSub>
                        </m:e>
                      </m:d>
                      <m:r>
                        <a:rPr lang="fr-FR" sz="2800" i="1">
                          <a:solidFill>
                            <a:srgbClr val="FF6161"/>
                          </a:solidFill>
                          <a:latin typeface="Cambria Math" panose="02040503050406030204" pitchFamily="18" charset="0"/>
                          <a:ea typeface="Times New Roman" panose="02020603050405020304" pitchFamily="18" charset="0"/>
                        </a:rPr>
                        <m:t>=100</m:t>
                      </m:r>
                    </m:oMath>
                  </m:oMathPara>
                </a14:m>
                <a:endParaRPr lang="fr-FR" sz="2800" dirty="0">
                  <a:solidFill>
                    <a:srgbClr val="FF6161"/>
                  </a:solidFill>
                  <a:latin typeface="Times New Roman" panose="02020603050405020304" pitchFamily="18" charset="0"/>
                  <a:ea typeface="Times New Roman" panose="02020603050405020304" pitchFamily="18" charset="0"/>
                </a:endParaRPr>
              </a:p>
            </p:txBody>
          </p:sp>
        </mc:Choice>
        <mc:Fallback xmlns="">
          <p:sp>
            <p:nvSpPr>
              <p:cNvPr id="10" name="ZoneTexte 9">
                <a:extLst>
                  <a:ext uri="{FF2B5EF4-FFF2-40B4-BE49-F238E27FC236}">
                    <a16:creationId xmlns:a16="http://schemas.microsoft.com/office/drawing/2014/main" id="{F6596AD9-6FFB-4C38-9169-D26A5AE295F5}"/>
                  </a:ext>
                </a:extLst>
              </p:cNvPr>
              <p:cNvSpPr txBox="1">
                <a:spLocks noRot="1" noChangeAspect="1" noMove="1" noResize="1" noEditPoints="1" noAdjustHandles="1" noChangeArrowheads="1" noChangeShapeType="1" noTextEdit="1"/>
              </p:cNvSpPr>
              <p:nvPr/>
            </p:nvSpPr>
            <p:spPr>
              <a:xfrm>
                <a:off x="-7056" y="3104069"/>
                <a:ext cx="12192000" cy="3567259"/>
              </a:xfrm>
              <a:prstGeom prst="rect">
                <a:avLst/>
              </a:prstGeom>
              <a:blipFill>
                <a:blip r:embed="rId4"/>
                <a:stretch>
                  <a:fillRect l="-1050" t="-1709" r="-1000"/>
                </a:stretch>
              </a:blipFill>
            </p:spPr>
            <p:txBody>
              <a:bodyPr/>
              <a:lstStyle/>
              <a:p>
                <a:r>
                  <a:rPr lang="fr-FR">
                    <a:noFill/>
                  </a:rPr>
                  <a:t> </a:t>
                </a:r>
              </a:p>
            </p:txBody>
          </p:sp>
        </mc:Fallback>
      </mc:AlternateContent>
      <p:sp>
        <p:nvSpPr>
          <p:cNvPr id="3" name="Espace réservé du pied de page 2">
            <a:extLst>
              <a:ext uri="{FF2B5EF4-FFF2-40B4-BE49-F238E27FC236}">
                <a16:creationId xmlns:a16="http://schemas.microsoft.com/office/drawing/2014/main" id="{2120313F-2A6D-41E4-96F7-7A78154BDD6A}"/>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A5CF80CE-D576-4EBF-BD51-DFA526D2831A}"/>
              </a:ext>
            </a:extLst>
          </p:cNvPr>
          <p:cNvSpPr>
            <a:spLocks noGrp="1"/>
          </p:cNvSpPr>
          <p:nvPr>
            <p:ph type="sldNum" sz="quarter" idx="12"/>
          </p:nvPr>
        </p:nvSpPr>
        <p:spPr/>
        <p:txBody>
          <a:bodyPr/>
          <a:lstStyle/>
          <a:p>
            <a:fld id="{A88EAB1B-73FB-4977-9B11-E6EDEDEB8490}" type="slidenum">
              <a:rPr lang="fr-FR" smtClean="0"/>
              <a:t>101</a:t>
            </a:fld>
            <a:endParaRPr lang="fr-FR" dirty="0"/>
          </a:p>
        </p:txBody>
      </p:sp>
      <p:pic>
        <p:nvPicPr>
          <p:cNvPr id="9" name="Image 8">
            <a:extLst>
              <a:ext uri="{FF2B5EF4-FFF2-40B4-BE49-F238E27FC236}">
                <a16:creationId xmlns:a16="http://schemas.microsoft.com/office/drawing/2014/main" id="{B689EBF0-EAA6-445B-8BCA-505D45A969BF}"/>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5540050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1287917"/>
            <a:ext cx="12158133" cy="584775"/>
          </a:xfrm>
          <a:prstGeom prst="rect">
            <a:avLst/>
          </a:prstGeom>
          <a:noFill/>
        </p:spPr>
        <p:txBody>
          <a:bodyPr wrap="square" rtlCol="0">
            <a:spAutoFit/>
          </a:bodyPr>
          <a:lstStyle/>
          <a:p>
            <a:pPr marL="285750" indent="-285750">
              <a:buFont typeface="Arial" panose="020B0604020202020204" pitchFamily="34" charset="0"/>
              <a:buChar char="•"/>
            </a:pPr>
            <a:endParaRPr lang="fr-FR" sz="3200" dirty="0"/>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graphicFrame>
            <p:nvGraphicFramePr>
              <p:cNvPr id="8" name="Tableau 7">
                <a:extLst>
                  <a:ext uri="{FF2B5EF4-FFF2-40B4-BE49-F238E27FC236}">
                    <a16:creationId xmlns:a16="http://schemas.microsoft.com/office/drawing/2014/main" id="{40B69DE2-7BDA-4699-8D9D-67E082CB5DC3}"/>
                  </a:ext>
                </a:extLst>
              </p:cNvPr>
              <p:cNvGraphicFramePr>
                <a:graphicFrameLocks noGrp="1"/>
              </p:cNvGraphicFramePr>
              <p:nvPr/>
            </p:nvGraphicFramePr>
            <p:xfrm>
              <a:off x="3680511" y="1287917"/>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(99,99)</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1280482"/>
                      </a:ext>
                    </a:extLst>
                  </a:tr>
                  <a:tr h="549509">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(0,2)</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(100,1)</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8658299"/>
                      </a:ext>
                    </a:extLst>
                  </a:tr>
                </a:tbl>
              </a:graphicData>
            </a:graphic>
          </p:graphicFrame>
        </mc:Choice>
        <mc:Fallback xmlns="">
          <p:graphicFrame>
            <p:nvGraphicFramePr>
              <p:cNvPr id="8" name="Tableau 7">
                <a:extLst>
                  <a:ext uri="{FF2B5EF4-FFF2-40B4-BE49-F238E27FC236}">
                    <a16:creationId xmlns:a16="http://schemas.microsoft.com/office/drawing/2014/main" id="{40B69DE2-7BDA-4699-8D9D-67E082CB5DC3}"/>
                  </a:ext>
                </a:extLst>
              </p:cNvPr>
              <p:cNvGraphicFramePr>
                <a:graphicFrameLocks noGrp="1"/>
              </p:cNvGraphicFramePr>
              <p:nvPr/>
            </p:nvGraphicFramePr>
            <p:xfrm>
              <a:off x="3680511" y="1287917"/>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3"/>
                          <a:stretch>
                            <a:fillRect l="-235912" t="-117582" r="-102210" b="-200000"/>
                          </a:stretch>
                        </a:blipFill>
                      </a:tcPr>
                    </a:tc>
                    <a:tc>
                      <a:txBody>
                        <a:bodyPr/>
                        <a:lstStyle/>
                        <a:p>
                          <a:endParaRPr lang="fr-FR"/>
                        </a:p>
                      </a:txBody>
                      <a:tcPr marL="68580" marR="68580" marT="0" marB="0">
                        <a:blipFill>
                          <a:blip r:embed="rId3"/>
                          <a:stretch>
                            <a:fillRect l="-335912" t="-117582" r="-2210" b="-200000"/>
                          </a:stretch>
                        </a:blipFill>
                      </a:tcPr>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3"/>
                          <a:stretch>
                            <a:fillRect l="-137222" t="-220000" r="-203333" b="-102222"/>
                          </a:stretch>
                        </a:blipFill>
                      </a:tcPr>
                    </a:tc>
                    <a:tc>
                      <a:txBody>
                        <a:bodyPr/>
                        <a:lstStyle/>
                        <a:p>
                          <a:endParaRPr lang="fr-FR"/>
                        </a:p>
                      </a:txBody>
                      <a:tcPr marL="68580" marR="68580" marT="0" marB="0">
                        <a:blipFill>
                          <a:blip r:embed="rId3"/>
                          <a:stretch>
                            <a:fillRect l="-235912" t="-220000" r="-102210" b="-102222"/>
                          </a:stretch>
                        </a:blipFill>
                      </a:tcPr>
                    </a:tc>
                    <a:tc>
                      <a:txBody>
                        <a:bodyPr/>
                        <a:lstStyle/>
                        <a:p>
                          <a:endParaRPr lang="fr-FR"/>
                        </a:p>
                      </a:txBody>
                      <a:tcPr marL="68580" marR="68580" marT="0" marB="0">
                        <a:blipFill>
                          <a:blip r:embed="rId3"/>
                          <a:stretch>
                            <a:fillRect l="-335912" t="-220000" r="-2210" b="-102222"/>
                          </a:stretch>
                        </a:blipFill>
                      </a:tcPr>
                    </a:tc>
                    <a:extLst>
                      <a:ext uri="{0D108BD9-81ED-4DB2-BD59-A6C34878D82A}">
                        <a16:rowId xmlns:a16="http://schemas.microsoft.com/office/drawing/2014/main" val="3251280482"/>
                      </a:ext>
                    </a:extLst>
                  </a:tr>
                  <a:tr h="549509">
                    <a:tc vMerge="1">
                      <a:txBody>
                        <a:bodyPr/>
                        <a:lstStyle/>
                        <a:p>
                          <a:endParaRPr lang="fr-FR"/>
                        </a:p>
                      </a:txBody>
                      <a:tcPr/>
                    </a:tc>
                    <a:tc>
                      <a:txBody>
                        <a:bodyPr/>
                        <a:lstStyle/>
                        <a:p>
                          <a:endParaRPr lang="fr-FR"/>
                        </a:p>
                      </a:txBody>
                      <a:tcPr marL="68580" marR="68580" marT="0" marB="0">
                        <a:blipFill>
                          <a:blip r:embed="rId3"/>
                          <a:stretch>
                            <a:fillRect l="-137222" t="-320000" r="-203333" b="-2222"/>
                          </a:stretch>
                        </a:blipFill>
                      </a:tcPr>
                    </a:tc>
                    <a:tc>
                      <a:txBody>
                        <a:bodyPr/>
                        <a:lstStyle/>
                        <a:p>
                          <a:endParaRPr lang="fr-FR"/>
                        </a:p>
                      </a:txBody>
                      <a:tcPr marL="68580" marR="68580" marT="0" marB="0">
                        <a:blipFill>
                          <a:blip r:embed="rId3"/>
                          <a:stretch>
                            <a:fillRect l="-235912" t="-320000" r="-102210" b="-2222"/>
                          </a:stretch>
                        </a:blipFill>
                      </a:tcPr>
                    </a:tc>
                    <a:tc>
                      <a:txBody>
                        <a:bodyPr/>
                        <a:lstStyle/>
                        <a:p>
                          <a:endParaRPr lang="fr-FR"/>
                        </a:p>
                      </a:txBody>
                      <a:tcPr marL="68580" marR="68580" marT="0" marB="0">
                        <a:blipFill>
                          <a:blip r:embed="rId3"/>
                          <a:stretch>
                            <a:fillRect l="-335912" t="-320000" r="-2210" b="-2222"/>
                          </a:stretch>
                        </a:blipFill>
                      </a:tcPr>
                    </a:tc>
                    <a:extLst>
                      <a:ext uri="{0D108BD9-81ED-4DB2-BD59-A6C34878D82A}">
                        <a16:rowId xmlns:a16="http://schemas.microsoft.com/office/drawing/2014/main" val="3088658299"/>
                      </a:ext>
                    </a:extLst>
                  </a:tr>
                </a:tbl>
              </a:graphicData>
            </a:graphic>
          </p:graphicFrame>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F6596AD9-6FFB-4C38-9169-D26A5AE295F5}"/>
                  </a:ext>
                </a:extLst>
              </p:cNvPr>
              <p:cNvSpPr txBox="1"/>
              <p:nvPr/>
            </p:nvSpPr>
            <p:spPr>
              <a:xfrm>
                <a:off x="-1" y="3931029"/>
                <a:ext cx="12192000" cy="2639184"/>
              </a:xfrm>
              <a:prstGeom prst="rect">
                <a:avLst/>
              </a:prstGeom>
              <a:solidFill>
                <a:srgbClr val="FF6161"/>
              </a:solidFill>
            </p:spPr>
            <p:txBody>
              <a:bodyPr wrap="square" rtlCol="0">
                <a:spAutoFit/>
              </a:bodyPr>
              <a:lstStyle/>
              <a:p>
                <a:pPr algn="just">
                  <a:spcAft>
                    <a:spcPts val="0"/>
                  </a:spcAft>
                </a:pPr>
                <a:r>
                  <a:rPr lang="fr-FR" sz="3200" dirty="0">
                    <a:solidFill>
                      <a:srgbClr val="FF6161"/>
                    </a:solidFill>
                    <a:latin typeface="Times New Roman" panose="02020603050405020304" pitchFamily="18" charset="0"/>
                    <a:ea typeface="Times New Roman" panose="02020603050405020304" pitchFamily="18" charset="0"/>
                  </a:rPr>
                  <a:t>Ainsi, lorsque l’on restreint l’analyse aux stratégies pures, on a</a:t>
                </a:r>
                <a:endParaRPr lang="fr-FR" sz="3200" dirty="0">
                  <a:solidFill>
                    <a:srgbClr val="FF6161"/>
                  </a:solidFill>
                  <a:latin typeface="Times New Roman" panose="02020603050405020304" pitchFamily="18" charset="0"/>
                  <a:ea typeface="Calibri" panose="020F0502020204030204" pitchFamily="34" charset="0"/>
                </a:endParaRPr>
              </a:p>
              <a:p>
                <a:pPr algn="just">
                  <a:spcAft>
                    <a:spcPts val="0"/>
                  </a:spcAft>
                </a:pPr>
                <a14:m>
                  <m:oMathPara xmlns:m="http://schemas.openxmlformats.org/officeDocument/2006/math">
                    <m:oMathParaPr>
                      <m:jc m:val="centerGroup"/>
                    </m:oMathParaPr>
                    <m:oMath xmlns:m="http://schemas.openxmlformats.org/officeDocument/2006/math">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𝑚𝑖𝑛</m:t>
                          </m:r>
                        </m:e>
                        <m:sub>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𝑠</m:t>
                              </m:r>
                            </m:e>
                            <m:sub>
                              <m:r>
                                <a:rPr lang="fr-FR" sz="3200" i="1">
                                  <a:solidFill>
                                    <a:srgbClr val="FF6161"/>
                                  </a:solidFill>
                                  <a:latin typeface="Cambria Math" panose="02040503050406030204" pitchFamily="18" charset="0"/>
                                  <a:ea typeface="Times New Roman" panose="02020603050405020304" pitchFamily="18" charset="0"/>
                                </a:rPr>
                                <m:t>2</m:t>
                              </m:r>
                            </m:sub>
                          </m:sSub>
                          <m:r>
                            <a:rPr lang="fr-FR" sz="3200" i="1">
                              <a:solidFill>
                                <a:srgbClr val="FF6161"/>
                              </a:solidFill>
                              <a:latin typeface="Cambria Math" panose="02040503050406030204" pitchFamily="18" charset="0"/>
                              <a:ea typeface="Times New Roman" panose="02020603050405020304" pitchFamily="18" charset="0"/>
                            </a:rPr>
                            <m:t>∈</m:t>
                          </m:r>
                          <m:d>
                            <m:dPr>
                              <m:begChr m:val="{"/>
                              <m:endChr m:val="}"/>
                              <m:ctrlPr>
                                <a:rPr lang="fr-FR" sz="3200" i="1">
                                  <a:solidFill>
                                    <a:srgbClr val="FF6161"/>
                                  </a:solidFill>
                                  <a:latin typeface="Cambria Math" panose="02040503050406030204" pitchFamily="18" charset="0"/>
                                  <a:ea typeface="Times New Roman" panose="02020603050405020304" pitchFamily="18" charset="0"/>
                                </a:rPr>
                              </m:ctrlPr>
                            </m:dPr>
                            <m:e>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𝑎</m:t>
                                  </m:r>
                                </m:e>
                                <m:sub>
                                  <m:r>
                                    <a:rPr lang="fr-FR" sz="3200" i="1">
                                      <a:solidFill>
                                        <a:srgbClr val="FF6161"/>
                                      </a:solidFill>
                                      <a:latin typeface="Cambria Math" panose="02040503050406030204" pitchFamily="18" charset="0"/>
                                      <a:ea typeface="Times New Roman" panose="02020603050405020304" pitchFamily="18" charset="0"/>
                                    </a:rPr>
                                    <m:t>2</m:t>
                                  </m:r>
                                </m:sub>
                              </m:sSub>
                              <m:r>
                                <a:rPr lang="fr-FR" sz="3200" i="1">
                                  <a:solidFill>
                                    <a:srgbClr val="FF6161"/>
                                  </a:solidFill>
                                  <a:latin typeface="Cambria Math" panose="02040503050406030204" pitchFamily="18" charset="0"/>
                                  <a:ea typeface="Times New Roman" panose="02020603050405020304" pitchFamily="18" charset="0"/>
                                </a:rPr>
                                <m:t>,</m:t>
                              </m:r>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𝑏</m:t>
                                  </m:r>
                                </m:e>
                                <m:sub>
                                  <m:r>
                                    <a:rPr lang="fr-FR" sz="3200" i="1">
                                      <a:solidFill>
                                        <a:srgbClr val="FF6161"/>
                                      </a:solidFill>
                                      <a:latin typeface="Cambria Math" panose="02040503050406030204" pitchFamily="18" charset="0"/>
                                      <a:ea typeface="Times New Roman" panose="02020603050405020304" pitchFamily="18" charset="0"/>
                                    </a:rPr>
                                    <m:t>2</m:t>
                                  </m:r>
                                </m:sub>
                              </m:sSub>
                            </m:e>
                          </m:d>
                        </m:sub>
                      </m:sSub>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𝑚𝑎𝑥</m:t>
                          </m:r>
                        </m:e>
                        <m:sub>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𝑠</m:t>
                              </m:r>
                            </m:e>
                            <m:sub>
                              <m:r>
                                <a:rPr lang="fr-FR" sz="3200" i="1">
                                  <a:solidFill>
                                    <a:srgbClr val="FF6161"/>
                                  </a:solidFill>
                                  <a:latin typeface="Cambria Math" panose="02040503050406030204" pitchFamily="18" charset="0"/>
                                  <a:ea typeface="Times New Roman" panose="02020603050405020304" pitchFamily="18" charset="0"/>
                                </a:rPr>
                                <m:t>1</m:t>
                              </m:r>
                            </m:sub>
                          </m:sSub>
                          <m:r>
                            <a:rPr lang="fr-FR" sz="3200" i="1">
                              <a:solidFill>
                                <a:srgbClr val="FF6161"/>
                              </a:solidFill>
                              <a:latin typeface="Cambria Math" panose="02040503050406030204" pitchFamily="18" charset="0"/>
                              <a:ea typeface="Times New Roman" panose="02020603050405020304" pitchFamily="18" charset="0"/>
                            </a:rPr>
                            <m:t>∈</m:t>
                          </m:r>
                          <m:d>
                            <m:dPr>
                              <m:begChr m:val="{"/>
                              <m:endChr m:val="}"/>
                              <m:ctrlPr>
                                <a:rPr lang="fr-FR" sz="3200" i="1">
                                  <a:solidFill>
                                    <a:srgbClr val="FF6161"/>
                                  </a:solidFill>
                                  <a:latin typeface="Cambria Math" panose="02040503050406030204" pitchFamily="18" charset="0"/>
                                  <a:ea typeface="Times New Roman" panose="02020603050405020304" pitchFamily="18" charset="0"/>
                                </a:rPr>
                              </m:ctrlPr>
                            </m:dPr>
                            <m:e>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𝑎</m:t>
                                  </m:r>
                                </m:e>
                                <m:sub>
                                  <m:r>
                                    <a:rPr lang="fr-FR" sz="3200" i="1">
                                      <a:solidFill>
                                        <a:srgbClr val="FF6161"/>
                                      </a:solidFill>
                                      <a:latin typeface="Cambria Math" panose="02040503050406030204" pitchFamily="18" charset="0"/>
                                      <a:ea typeface="Times New Roman" panose="02020603050405020304" pitchFamily="18" charset="0"/>
                                    </a:rPr>
                                    <m:t>1</m:t>
                                  </m:r>
                                </m:sub>
                              </m:sSub>
                              <m:r>
                                <a:rPr lang="fr-FR" sz="3200" i="1">
                                  <a:solidFill>
                                    <a:srgbClr val="FF6161"/>
                                  </a:solidFill>
                                  <a:latin typeface="Cambria Math" panose="02040503050406030204" pitchFamily="18" charset="0"/>
                                  <a:ea typeface="Times New Roman" panose="02020603050405020304" pitchFamily="18" charset="0"/>
                                </a:rPr>
                                <m:t>,</m:t>
                              </m:r>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𝑏</m:t>
                                  </m:r>
                                </m:e>
                                <m:sub>
                                  <m:r>
                                    <a:rPr lang="fr-FR" sz="3200" i="1">
                                      <a:solidFill>
                                        <a:srgbClr val="FF6161"/>
                                      </a:solidFill>
                                      <a:latin typeface="Cambria Math" panose="02040503050406030204" pitchFamily="18" charset="0"/>
                                      <a:ea typeface="Times New Roman" panose="02020603050405020304" pitchFamily="18" charset="0"/>
                                    </a:rPr>
                                    <m:t>1</m:t>
                                  </m:r>
                                </m:sub>
                              </m:sSub>
                            </m:e>
                          </m:d>
                        </m:sub>
                      </m:sSub>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𝑔</m:t>
                          </m:r>
                        </m:e>
                        <m:sub>
                          <m:r>
                            <a:rPr lang="fr-FR" sz="3200" i="1">
                              <a:solidFill>
                                <a:srgbClr val="FF6161"/>
                              </a:solidFill>
                              <a:latin typeface="Cambria Math" panose="02040503050406030204" pitchFamily="18" charset="0"/>
                              <a:ea typeface="Times New Roman" panose="02020603050405020304" pitchFamily="18" charset="0"/>
                            </a:rPr>
                            <m:t>1</m:t>
                          </m:r>
                        </m:sub>
                      </m:sSub>
                      <m:d>
                        <m:dPr>
                          <m:ctrlPr>
                            <a:rPr lang="fr-FR" sz="3200" i="1">
                              <a:solidFill>
                                <a:srgbClr val="FF6161"/>
                              </a:solidFill>
                              <a:latin typeface="Cambria Math" panose="02040503050406030204" pitchFamily="18" charset="0"/>
                              <a:ea typeface="Times New Roman" panose="02020603050405020304" pitchFamily="18" charset="0"/>
                            </a:rPr>
                          </m:ctrlPr>
                        </m:dPr>
                        <m:e>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𝑠</m:t>
                              </m:r>
                            </m:e>
                            <m:sub>
                              <m:r>
                                <a:rPr lang="fr-FR" sz="3200" i="1">
                                  <a:solidFill>
                                    <a:srgbClr val="FF6161"/>
                                  </a:solidFill>
                                  <a:latin typeface="Cambria Math" panose="02040503050406030204" pitchFamily="18" charset="0"/>
                                  <a:ea typeface="Times New Roman" panose="02020603050405020304" pitchFamily="18" charset="0"/>
                                </a:rPr>
                                <m:t>1</m:t>
                              </m:r>
                            </m:sub>
                          </m:sSub>
                          <m:r>
                            <a:rPr lang="fr-FR" sz="3200" i="1">
                              <a:solidFill>
                                <a:srgbClr val="FF6161"/>
                              </a:solidFill>
                              <a:latin typeface="Cambria Math" panose="02040503050406030204" pitchFamily="18" charset="0"/>
                              <a:ea typeface="Times New Roman" panose="02020603050405020304" pitchFamily="18" charset="0"/>
                            </a:rPr>
                            <m:t>,</m:t>
                          </m:r>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𝑠</m:t>
                              </m:r>
                            </m:e>
                            <m:sub>
                              <m:r>
                                <a:rPr lang="fr-FR" sz="3200" i="1">
                                  <a:solidFill>
                                    <a:srgbClr val="FF6161"/>
                                  </a:solidFill>
                                  <a:latin typeface="Cambria Math" panose="02040503050406030204" pitchFamily="18" charset="0"/>
                                  <a:ea typeface="Times New Roman" panose="02020603050405020304" pitchFamily="18" charset="0"/>
                                </a:rPr>
                                <m:t>2</m:t>
                              </m:r>
                            </m:sub>
                          </m:sSub>
                        </m:e>
                      </m:d>
                    </m:oMath>
                  </m:oMathPara>
                </a14:m>
                <a:endParaRPr lang="fr-FR" sz="3200" i="1" dirty="0">
                  <a:solidFill>
                    <a:srgbClr val="FF6161"/>
                  </a:solidFill>
                  <a:latin typeface="Cambria Math" panose="02040503050406030204" pitchFamily="18" charset="0"/>
                  <a:ea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r>
                        <a:rPr lang="fr-FR" sz="3200" i="1">
                          <a:solidFill>
                            <a:srgbClr val="FF6161"/>
                          </a:solidFill>
                          <a:latin typeface="Cambria Math" panose="02040503050406030204" pitchFamily="18" charset="0"/>
                          <a:ea typeface="Times New Roman" panose="02020603050405020304" pitchFamily="18" charset="0"/>
                        </a:rPr>
                        <m:t>=</m:t>
                      </m:r>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𝑚𝑖𝑛</m:t>
                          </m:r>
                        </m:e>
                        <m:sub>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𝑠</m:t>
                              </m:r>
                            </m:e>
                            <m:sub>
                              <m:r>
                                <a:rPr lang="fr-FR" sz="3200" i="1">
                                  <a:solidFill>
                                    <a:srgbClr val="FF6161"/>
                                  </a:solidFill>
                                  <a:latin typeface="Cambria Math" panose="02040503050406030204" pitchFamily="18" charset="0"/>
                                  <a:ea typeface="Times New Roman" panose="02020603050405020304" pitchFamily="18" charset="0"/>
                                </a:rPr>
                                <m:t>2</m:t>
                              </m:r>
                            </m:sub>
                          </m:sSub>
                          <m:r>
                            <a:rPr lang="fr-FR" sz="3200" i="1">
                              <a:solidFill>
                                <a:srgbClr val="FF6161"/>
                              </a:solidFill>
                              <a:latin typeface="Cambria Math" panose="02040503050406030204" pitchFamily="18" charset="0"/>
                              <a:ea typeface="Times New Roman" panose="02020603050405020304" pitchFamily="18" charset="0"/>
                            </a:rPr>
                            <m:t>∈</m:t>
                          </m:r>
                          <m:d>
                            <m:dPr>
                              <m:begChr m:val="{"/>
                              <m:endChr m:val="}"/>
                              <m:ctrlPr>
                                <a:rPr lang="fr-FR" sz="3200" i="1">
                                  <a:solidFill>
                                    <a:srgbClr val="FF6161"/>
                                  </a:solidFill>
                                  <a:latin typeface="Cambria Math" panose="02040503050406030204" pitchFamily="18" charset="0"/>
                                  <a:ea typeface="Times New Roman" panose="02020603050405020304" pitchFamily="18" charset="0"/>
                                </a:rPr>
                              </m:ctrlPr>
                            </m:dPr>
                            <m:e>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𝑎</m:t>
                                  </m:r>
                                </m:e>
                                <m:sub>
                                  <m:r>
                                    <a:rPr lang="fr-FR" sz="3200" i="1">
                                      <a:solidFill>
                                        <a:srgbClr val="FF6161"/>
                                      </a:solidFill>
                                      <a:latin typeface="Cambria Math" panose="02040503050406030204" pitchFamily="18" charset="0"/>
                                      <a:ea typeface="Times New Roman" panose="02020603050405020304" pitchFamily="18" charset="0"/>
                                    </a:rPr>
                                    <m:t>2</m:t>
                                  </m:r>
                                </m:sub>
                              </m:sSub>
                              <m:r>
                                <a:rPr lang="fr-FR" sz="3200" i="1">
                                  <a:solidFill>
                                    <a:srgbClr val="FF6161"/>
                                  </a:solidFill>
                                  <a:latin typeface="Cambria Math" panose="02040503050406030204" pitchFamily="18" charset="0"/>
                                  <a:ea typeface="Times New Roman" panose="02020603050405020304" pitchFamily="18" charset="0"/>
                                </a:rPr>
                                <m:t>,</m:t>
                              </m:r>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𝑏</m:t>
                                  </m:r>
                                </m:e>
                                <m:sub>
                                  <m:r>
                                    <a:rPr lang="fr-FR" sz="3200" i="1">
                                      <a:solidFill>
                                        <a:srgbClr val="FF6161"/>
                                      </a:solidFill>
                                      <a:latin typeface="Cambria Math" panose="02040503050406030204" pitchFamily="18" charset="0"/>
                                      <a:ea typeface="Times New Roman" panose="02020603050405020304" pitchFamily="18" charset="0"/>
                                    </a:rPr>
                                    <m:t>2</m:t>
                                  </m:r>
                                </m:sub>
                              </m:sSub>
                            </m:e>
                          </m:d>
                        </m:sub>
                      </m:sSub>
                      <m:d>
                        <m:dPr>
                          <m:begChr m:val="{"/>
                          <m:endChr m:val="}"/>
                          <m:ctrlPr>
                            <a:rPr lang="fr-FR" sz="3200" i="1">
                              <a:solidFill>
                                <a:srgbClr val="FF6161"/>
                              </a:solidFill>
                              <a:latin typeface="Cambria Math" panose="02040503050406030204" pitchFamily="18" charset="0"/>
                              <a:ea typeface="Times New Roman" panose="02020603050405020304" pitchFamily="18" charset="0"/>
                            </a:rPr>
                          </m:ctrlPr>
                        </m:dPr>
                        <m:e>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𝑔</m:t>
                              </m:r>
                            </m:e>
                            <m:sub>
                              <m:r>
                                <a:rPr lang="fr-FR" sz="3200" i="1">
                                  <a:solidFill>
                                    <a:srgbClr val="FF6161"/>
                                  </a:solidFill>
                                  <a:latin typeface="Cambria Math" panose="02040503050406030204" pitchFamily="18" charset="0"/>
                                  <a:ea typeface="Times New Roman" panose="02020603050405020304" pitchFamily="18" charset="0"/>
                                </a:rPr>
                                <m:t>1</m:t>
                              </m:r>
                            </m:sub>
                          </m:sSub>
                          <m:d>
                            <m:dPr>
                              <m:ctrlPr>
                                <a:rPr lang="fr-FR" sz="3200" i="1">
                                  <a:solidFill>
                                    <a:srgbClr val="FF6161"/>
                                  </a:solidFill>
                                  <a:latin typeface="Cambria Math" panose="02040503050406030204" pitchFamily="18" charset="0"/>
                                  <a:ea typeface="Times New Roman" panose="02020603050405020304" pitchFamily="18" charset="0"/>
                                </a:rPr>
                              </m:ctrlPr>
                            </m:dPr>
                            <m:e>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𝑠</m:t>
                                  </m:r>
                                </m:e>
                                <m:sub>
                                  <m:r>
                                    <a:rPr lang="fr-FR" sz="3200" i="1">
                                      <a:solidFill>
                                        <a:srgbClr val="FF6161"/>
                                      </a:solidFill>
                                      <a:latin typeface="Cambria Math" panose="02040503050406030204" pitchFamily="18" charset="0"/>
                                      <a:ea typeface="Times New Roman" panose="02020603050405020304" pitchFamily="18" charset="0"/>
                                    </a:rPr>
                                    <m:t>1</m:t>
                                  </m:r>
                                </m:sub>
                              </m:sSub>
                              <m:d>
                                <m:dPr>
                                  <m:ctrlPr>
                                    <a:rPr lang="fr-FR" sz="3200" i="1">
                                      <a:solidFill>
                                        <a:srgbClr val="FF6161"/>
                                      </a:solidFill>
                                      <a:latin typeface="Cambria Math" panose="02040503050406030204" pitchFamily="18" charset="0"/>
                                      <a:ea typeface="Times New Roman" panose="02020603050405020304" pitchFamily="18" charset="0"/>
                                    </a:rPr>
                                  </m:ctrlPr>
                                </m:dPr>
                                <m:e>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𝑠</m:t>
                                      </m:r>
                                    </m:e>
                                    <m:sub>
                                      <m:r>
                                        <a:rPr lang="fr-FR" sz="3200" i="1">
                                          <a:solidFill>
                                            <a:srgbClr val="FF6161"/>
                                          </a:solidFill>
                                          <a:latin typeface="Cambria Math" panose="02040503050406030204" pitchFamily="18" charset="0"/>
                                          <a:ea typeface="Times New Roman" panose="02020603050405020304" pitchFamily="18" charset="0"/>
                                        </a:rPr>
                                        <m:t>2</m:t>
                                      </m:r>
                                    </m:sub>
                                  </m:sSub>
                                </m:e>
                              </m:d>
                              <m:r>
                                <a:rPr lang="fr-FR" sz="3200" i="1">
                                  <a:solidFill>
                                    <a:srgbClr val="FF6161"/>
                                  </a:solidFill>
                                  <a:latin typeface="Cambria Math" panose="02040503050406030204" pitchFamily="18" charset="0"/>
                                  <a:ea typeface="Times New Roman" panose="02020603050405020304" pitchFamily="18" charset="0"/>
                                </a:rPr>
                                <m:t>,</m:t>
                              </m:r>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𝑠</m:t>
                                  </m:r>
                                </m:e>
                                <m:sub>
                                  <m:r>
                                    <a:rPr lang="fr-FR" sz="3200" i="1">
                                      <a:solidFill>
                                        <a:srgbClr val="FF6161"/>
                                      </a:solidFill>
                                      <a:latin typeface="Cambria Math" panose="02040503050406030204" pitchFamily="18" charset="0"/>
                                      <a:ea typeface="Times New Roman" panose="02020603050405020304" pitchFamily="18" charset="0"/>
                                    </a:rPr>
                                    <m:t>2</m:t>
                                  </m:r>
                                </m:sub>
                              </m:sSub>
                            </m:e>
                          </m:d>
                        </m:e>
                      </m:d>
                      <m:r>
                        <a:rPr lang="fr-FR" sz="3200" i="1">
                          <a:solidFill>
                            <a:srgbClr val="FF6161"/>
                          </a:solidFill>
                          <a:latin typeface="Cambria Math" panose="02040503050406030204" pitchFamily="18" charset="0"/>
                          <a:ea typeface="Times New Roman" panose="02020603050405020304" pitchFamily="18" charset="0"/>
                        </a:rPr>
                        <m:t>=</m:t>
                      </m:r>
                      <m:r>
                        <a:rPr lang="fr-FR" sz="3200" i="1">
                          <a:solidFill>
                            <a:srgbClr val="FF6161"/>
                          </a:solidFill>
                          <a:latin typeface="Cambria Math" panose="02040503050406030204" pitchFamily="18" charset="0"/>
                          <a:ea typeface="Times New Roman" panose="02020603050405020304" pitchFamily="18" charset="0"/>
                        </a:rPr>
                        <m:t>𝑚𝑖𝑛</m:t>
                      </m:r>
                      <m:r>
                        <a:rPr lang="fr-FR" sz="3200" i="1">
                          <a:solidFill>
                            <a:srgbClr val="FF6161"/>
                          </a:solidFill>
                          <a:latin typeface="Cambria Math" panose="02040503050406030204" pitchFamily="18" charset="0"/>
                          <a:ea typeface="Times New Roman" panose="02020603050405020304" pitchFamily="18" charset="0"/>
                          <a:cs typeface="Cambria Math" panose="02040503050406030204" pitchFamily="18" charset="0"/>
                        </a:rPr>
                        <m:t>⁡</m:t>
                      </m:r>
                      <m:r>
                        <a:rPr lang="fr-FR" sz="3200" i="1">
                          <a:solidFill>
                            <a:srgbClr val="FF6161"/>
                          </a:solidFill>
                          <a:latin typeface="Cambria Math" panose="02040503050406030204" pitchFamily="18" charset="0"/>
                          <a:ea typeface="Times New Roman" panose="02020603050405020304" pitchFamily="18" charset="0"/>
                        </a:rPr>
                        <m:t>{1,100}=1</m:t>
                      </m:r>
                    </m:oMath>
                  </m:oMathPara>
                </a14:m>
                <a:endParaRPr lang="fr-FR" sz="3200" dirty="0">
                  <a:solidFill>
                    <a:srgbClr val="FF6161"/>
                  </a:solidFill>
                  <a:latin typeface="Times New Roman" panose="02020603050405020304" pitchFamily="18" charset="0"/>
                  <a:ea typeface="Calibri" panose="020F0502020204030204" pitchFamily="34" charset="0"/>
                </a:endParaRPr>
              </a:p>
              <a:p>
                <a:r>
                  <a:rPr lang="fr-FR" sz="3200" dirty="0">
                    <a:solidFill>
                      <a:srgbClr val="FF6161"/>
                    </a:solidFill>
                    <a:latin typeface="Times New Roman" panose="02020603050405020304" pitchFamily="18" charset="0"/>
                    <a:ea typeface="Times New Roman" panose="02020603050405020304" pitchFamily="18" charset="0"/>
                  </a:rPr>
                  <a:t>où </a:t>
                </a:r>
                <a14:m>
                  <m:oMath xmlns:m="http://schemas.openxmlformats.org/officeDocument/2006/math">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cs typeface="Times New Roman" panose="02020603050405020304" pitchFamily="18" charset="0"/>
                          </a:rPr>
                          <m:t>𝑠</m:t>
                        </m:r>
                      </m:e>
                      <m:sub>
                        <m:r>
                          <a:rPr lang="fr-FR" sz="3200" i="1">
                            <a:solidFill>
                              <a:srgbClr val="FF6161"/>
                            </a:solidFill>
                            <a:latin typeface="Cambria Math" panose="02040503050406030204" pitchFamily="18" charset="0"/>
                            <a:ea typeface="Times New Roman" panose="02020603050405020304" pitchFamily="18" charset="0"/>
                            <a:cs typeface="Times New Roman" panose="02020603050405020304" pitchFamily="18" charset="0"/>
                          </a:rPr>
                          <m:t>1</m:t>
                        </m:r>
                      </m:sub>
                    </m:sSub>
                    <m:d>
                      <m:dPr>
                        <m:ctrlPr>
                          <a:rPr lang="fr-FR" sz="3200" i="1">
                            <a:solidFill>
                              <a:srgbClr val="FF6161"/>
                            </a:solidFill>
                            <a:latin typeface="Cambria Math" panose="02040503050406030204" pitchFamily="18" charset="0"/>
                            <a:ea typeface="Times New Roman" panose="02020603050405020304" pitchFamily="18" charset="0"/>
                          </a:rPr>
                        </m:ctrlPr>
                      </m:dPr>
                      <m:e>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cs typeface="Times New Roman" panose="02020603050405020304" pitchFamily="18" charset="0"/>
                              </a:rPr>
                              <m:t>𝑠</m:t>
                            </m:r>
                          </m:e>
                          <m:sub>
                            <m:r>
                              <a:rPr lang="fr-FR" sz="3200" i="1">
                                <a:solidFill>
                                  <a:srgbClr val="FF6161"/>
                                </a:solidFill>
                                <a:latin typeface="Cambria Math" panose="02040503050406030204" pitchFamily="18" charset="0"/>
                                <a:ea typeface="Times New Roman" panose="02020603050405020304" pitchFamily="18" charset="0"/>
                                <a:cs typeface="Times New Roman" panose="02020603050405020304" pitchFamily="18" charset="0"/>
                              </a:rPr>
                              <m:t>2</m:t>
                            </m:r>
                          </m:sub>
                        </m:sSub>
                      </m:e>
                    </m:d>
                    <m:r>
                      <a:rPr lang="fr-FR" sz="3200" i="1">
                        <a:solidFill>
                          <a:srgbClr val="FF616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3200" dirty="0">
                    <a:solidFill>
                      <a:srgbClr val="FF6161"/>
                    </a:solidFill>
                    <a:latin typeface="Times New Roman" panose="02020603050405020304" pitchFamily="18" charset="0"/>
                    <a:ea typeface="Times New Roman" panose="02020603050405020304" pitchFamily="18" charset="0"/>
                  </a:rPr>
                  <a:t>dénote la meilleure réponse du joueur 1 en fonction de l’action </a:t>
                </a:r>
                <a14:m>
                  <m:oMath xmlns:m="http://schemas.openxmlformats.org/officeDocument/2006/math">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cs typeface="Times New Roman" panose="02020603050405020304" pitchFamily="18" charset="0"/>
                          </a:rPr>
                          <m:t>𝑠</m:t>
                        </m:r>
                      </m:e>
                      <m:sub>
                        <m:r>
                          <a:rPr lang="fr-FR" sz="3200" i="1">
                            <a:solidFill>
                              <a:srgbClr val="FF6161"/>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fr-FR" sz="3200" dirty="0">
                    <a:solidFill>
                      <a:srgbClr val="FF6161"/>
                    </a:solidFill>
                    <a:latin typeface="Times New Roman" panose="02020603050405020304" pitchFamily="18" charset="0"/>
                    <a:ea typeface="Times New Roman" panose="02020603050405020304" pitchFamily="18" charset="0"/>
                  </a:rPr>
                  <a:t> et vaut </a:t>
                </a:r>
                <a14:m>
                  <m:oMath xmlns:m="http://schemas.openxmlformats.org/officeDocument/2006/math">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cs typeface="Times New Roman" panose="02020603050405020304" pitchFamily="18" charset="0"/>
                          </a:rPr>
                          <m:t>𝑎</m:t>
                        </m:r>
                      </m:e>
                      <m:sub>
                        <m:r>
                          <a:rPr lang="fr-FR" sz="3200" i="1">
                            <a:solidFill>
                              <a:srgbClr val="FF616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sz="3200" i="1">
                        <a:solidFill>
                          <a:srgbClr val="FF616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3200" dirty="0">
                    <a:solidFill>
                      <a:srgbClr val="FF6161"/>
                    </a:solidFill>
                    <a:latin typeface="Times New Roman" panose="02020603050405020304" pitchFamily="18" charset="0"/>
                    <a:ea typeface="Times New Roman" panose="02020603050405020304" pitchFamily="18" charset="0"/>
                  </a:rPr>
                  <a:t>si </a:t>
                </a:r>
                <a14:m>
                  <m:oMath xmlns:m="http://schemas.openxmlformats.org/officeDocument/2006/math">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cs typeface="Times New Roman" panose="02020603050405020304" pitchFamily="18" charset="0"/>
                          </a:rPr>
                          <m:t>𝑠</m:t>
                        </m:r>
                      </m:e>
                      <m:sub>
                        <m:r>
                          <a:rPr lang="fr-FR" sz="3200" i="1">
                            <a:solidFill>
                              <a:srgbClr val="FF6161"/>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sz="3200" i="1">
                        <a:solidFill>
                          <a:srgbClr val="FF616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cs typeface="Times New Roman" panose="02020603050405020304" pitchFamily="18" charset="0"/>
                          </a:rPr>
                          <m:t>𝑎</m:t>
                        </m:r>
                      </m:e>
                      <m:sub>
                        <m:r>
                          <a:rPr lang="fr-FR" sz="3200" i="1">
                            <a:solidFill>
                              <a:srgbClr val="FF6161"/>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sz="3200" i="1">
                        <a:solidFill>
                          <a:srgbClr val="FF616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3200" dirty="0">
                    <a:solidFill>
                      <a:srgbClr val="FF6161"/>
                    </a:solidFill>
                    <a:latin typeface="Times New Roman" panose="02020603050405020304" pitchFamily="18" charset="0"/>
                    <a:ea typeface="Times New Roman" panose="02020603050405020304" pitchFamily="18" charset="0"/>
                  </a:rPr>
                  <a:t>; et </a:t>
                </a:r>
                <a14:m>
                  <m:oMath xmlns:m="http://schemas.openxmlformats.org/officeDocument/2006/math">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cs typeface="Times New Roman" panose="02020603050405020304" pitchFamily="18" charset="0"/>
                          </a:rPr>
                          <m:t>𝑏</m:t>
                        </m:r>
                      </m:e>
                      <m:sub>
                        <m:r>
                          <a:rPr lang="fr-FR" sz="3200" i="1">
                            <a:solidFill>
                              <a:srgbClr val="FF6161"/>
                            </a:solidFill>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fr-FR" sz="3200" dirty="0">
                    <a:solidFill>
                      <a:srgbClr val="FF6161"/>
                    </a:solidFill>
                    <a:latin typeface="Times New Roman" panose="02020603050405020304" pitchFamily="18" charset="0"/>
                    <a:ea typeface="Times New Roman" panose="02020603050405020304" pitchFamily="18" charset="0"/>
                  </a:rPr>
                  <a:t> sinon. </a:t>
                </a:r>
              </a:p>
            </p:txBody>
          </p:sp>
        </mc:Choice>
        <mc:Fallback xmlns="">
          <p:sp>
            <p:nvSpPr>
              <p:cNvPr id="10" name="ZoneTexte 9">
                <a:extLst>
                  <a:ext uri="{FF2B5EF4-FFF2-40B4-BE49-F238E27FC236}">
                    <a16:creationId xmlns:a16="http://schemas.microsoft.com/office/drawing/2014/main" id="{F6596AD9-6FFB-4C38-9169-D26A5AE295F5}"/>
                  </a:ext>
                </a:extLst>
              </p:cNvPr>
              <p:cNvSpPr txBox="1">
                <a:spLocks noRot="1" noChangeAspect="1" noMove="1" noResize="1" noEditPoints="1" noAdjustHandles="1" noChangeArrowheads="1" noChangeShapeType="1" noTextEdit="1"/>
              </p:cNvSpPr>
              <p:nvPr/>
            </p:nvSpPr>
            <p:spPr>
              <a:xfrm>
                <a:off x="-1" y="3931029"/>
                <a:ext cx="12192000" cy="2639184"/>
              </a:xfrm>
              <a:prstGeom prst="rect">
                <a:avLst/>
              </a:prstGeom>
              <a:blipFill>
                <a:blip r:embed="rId4"/>
                <a:stretch>
                  <a:fillRect l="-1250" t="-3233" r="-850" b="-6467"/>
                </a:stretch>
              </a:blipFill>
            </p:spPr>
            <p:txBody>
              <a:bodyPr/>
              <a:lstStyle/>
              <a:p>
                <a:r>
                  <a:rPr lang="fr-FR">
                    <a:noFill/>
                  </a:rPr>
                  <a:t> </a:t>
                </a:r>
              </a:p>
            </p:txBody>
          </p:sp>
        </mc:Fallback>
      </mc:AlternateContent>
      <p:sp>
        <p:nvSpPr>
          <p:cNvPr id="3" name="Espace réservé du pied de page 2">
            <a:extLst>
              <a:ext uri="{FF2B5EF4-FFF2-40B4-BE49-F238E27FC236}">
                <a16:creationId xmlns:a16="http://schemas.microsoft.com/office/drawing/2014/main" id="{322CC061-D2DD-4596-96D8-B037CC2C8DF5}"/>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E9FDE4DE-BF80-4E82-A8D4-45C379E289F9}"/>
              </a:ext>
            </a:extLst>
          </p:cNvPr>
          <p:cNvSpPr>
            <a:spLocks noGrp="1"/>
          </p:cNvSpPr>
          <p:nvPr>
            <p:ph type="sldNum" sz="quarter" idx="12"/>
          </p:nvPr>
        </p:nvSpPr>
        <p:spPr/>
        <p:txBody>
          <a:bodyPr/>
          <a:lstStyle/>
          <a:p>
            <a:fld id="{A88EAB1B-73FB-4977-9B11-E6EDEDEB8490}" type="slidenum">
              <a:rPr lang="fr-FR" smtClean="0"/>
              <a:t>102</a:t>
            </a:fld>
            <a:endParaRPr lang="fr-FR" dirty="0"/>
          </a:p>
        </p:txBody>
      </p:sp>
      <p:pic>
        <p:nvPicPr>
          <p:cNvPr id="9" name="Image 8">
            <a:extLst>
              <a:ext uri="{FF2B5EF4-FFF2-40B4-BE49-F238E27FC236}">
                <a16:creationId xmlns:a16="http://schemas.microsoft.com/office/drawing/2014/main" id="{F7A8576F-6B93-469C-BF2E-9A09BDEEF45A}"/>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8334596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1287917"/>
            <a:ext cx="12158133" cy="584775"/>
          </a:xfrm>
          <a:prstGeom prst="rect">
            <a:avLst/>
          </a:prstGeom>
          <a:noFill/>
        </p:spPr>
        <p:txBody>
          <a:bodyPr wrap="square" rtlCol="0">
            <a:spAutoFit/>
          </a:bodyPr>
          <a:lstStyle/>
          <a:p>
            <a:pPr marL="285750" indent="-285750">
              <a:buFont typeface="Arial" panose="020B0604020202020204" pitchFamily="34" charset="0"/>
              <a:buChar char="•"/>
            </a:pPr>
            <a:endParaRPr lang="fr-FR" sz="3200" dirty="0"/>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graphicFrame>
            <p:nvGraphicFramePr>
              <p:cNvPr id="8" name="Tableau 7">
                <a:extLst>
                  <a:ext uri="{FF2B5EF4-FFF2-40B4-BE49-F238E27FC236}">
                    <a16:creationId xmlns:a16="http://schemas.microsoft.com/office/drawing/2014/main" id="{40B69DE2-7BDA-4699-8D9D-67E082CB5DC3}"/>
                  </a:ext>
                </a:extLst>
              </p:cNvPr>
              <p:cNvGraphicFramePr>
                <a:graphicFrameLocks noGrp="1"/>
              </p:cNvGraphicFramePr>
              <p:nvPr/>
            </p:nvGraphicFramePr>
            <p:xfrm>
              <a:off x="3680511" y="1287917"/>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(99,99)</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1280482"/>
                      </a:ext>
                    </a:extLst>
                  </a:tr>
                  <a:tr h="549509">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(0,2)</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(100,1)</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8658299"/>
                      </a:ext>
                    </a:extLst>
                  </a:tr>
                </a:tbl>
              </a:graphicData>
            </a:graphic>
          </p:graphicFrame>
        </mc:Choice>
        <mc:Fallback xmlns="">
          <p:graphicFrame>
            <p:nvGraphicFramePr>
              <p:cNvPr id="8" name="Tableau 7">
                <a:extLst>
                  <a:ext uri="{FF2B5EF4-FFF2-40B4-BE49-F238E27FC236}">
                    <a16:creationId xmlns:a16="http://schemas.microsoft.com/office/drawing/2014/main" id="{40B69DE2-7BDA-4699-8D9D-67E082CB5DC3}"/>
                  </a:ext>
                </a:extLst>
              </p:cNvPr>
              <p:cNvGraphicFramePr>
                <a:graphicFrameLocks noGrp="1"/>
              </p:cNvGraphicFramePr>
              <p:nvPr/>
            </p:nvGraphicFramePr>
            <p:xfrm>
              <a:off x="3680511" y="1287917"/>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3"/>
                          <a:stretch>
                            <a:fillRect l="-235912" t="-117582" r="-102210" b="-200000"/>
                          </a:stretch>
                        </a:blipFill>
                      </a:tcPr>
                    </a:tc>
                    <a:tc>
                      <a:txBody>
                        <a:bodyPr/>
                        <a:lstStyle/>
                        <a:p>
                          <a:endParaRPr lang="fr-FR"/>
                        </a:p>
                      </a:txBody>
                      <a:tcPr marL="68580" marR="68580" marT="0" marB="0">
                        <a:blipFill>
                          <a:blip r:embed="rId3"/>
                          <a:stretch>
                            <a:fillRect l="-335912" t="-117582" r="-2210" b="-200000"/>
                          </a:stretch>
                        </a:blipFill>
                      </a:tcPr>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3"/>
                          <a:stretch>
                            <a:fillRect l="-137222" t="-220000" r="-203333" b="-102222"/>
                          </a:stretch>
                        </a:blipFill>
                      </a:tcPr>
                    </a:tc>
                    <a:tc>
                      <a:txBody>
                        <a:bodyPr/>
                        <a:lstStyle/>
                        <a:p>
                          <a:endParaRPr lang="fr-FR"/>
                        </a:p>
                      </a:txBody>
                      <a:tcPr marL="68580" marR="68580" marT="0" marB="0">
                        <a:blipFill>
                          <a:blip r:embed="rId3"/>
                          <a:stretch>
                            <a:fillRect l="-235912" t="-220000" r="-102210" b="-102222"/>
                          </a:stretch>
                        </a:blipFill>
                      </a:tcPr>
                    </a:tc>
                    <a:tc>
                      <a:txBody>
                        <a:bodyPr/>
                        <a:lstStyle/>
                        <a:p>
                          <a:endParaRPr lang="fr-FR"/>
                        </a:p>
                      </a:txBody>
                      <a:tcPr marL="68580" marR="68580" marT="0" marB="0">
                        <a:blipFill>
                          <a:blip r:embed="rId3"/>
                          <a:stretch>
                            <a:fillRect l="-335912" t="-220000" r="-2210" b="-102222"/>
                          </a:stretch>
                        </a:blipFill>
                      </a:tcPr>
                    </a:tc>
                    <a:extLst>
                      <a:ext uri="{0D108BD9-81ED-4DB2-BD59-A6C34878D82A}">
                        <a16:rowId xmlns:a16="http://schemas.microsoft.com/office/drawing/2014/main" val="3251280482"/>
                      </a:ext>
                    </a:extLst>
                  </a:tr>
                  <a:tr h="549509">
                    <a:tc vMerge="1">
                      <a:txBody>
                        <a:bodyPr/>
                        <a:lstStyle/>
                        <a:p>
                          <a:endParaRPr lang="fr-FR"/>
                        </a:p>
                      </a:txBody>
                      <a:tcPr/>
                    </a:tc>
                    <a:tc>
                      <a:txBody>
                        <a:bodyPr/>
                        <a:lstStyle/>
                        <a:p>
                          <a:endParaRPr lang="fr-FR"/>
                        </a:p>
                      </a:txBody>
                      <a:tcPr marL="68580" marR="68580" marT="0" marB="0">
                        <a:blipFill>
                          <a:blip r:embed="rId3"/>
                          <a:stretch>
                            <a:fillRect l="-137222" t="-320000" r="-203333" b="-2222"/>
                          </a:stretch>
                        </a:blipFill>
                      </a:tcPr>
                    </a:tc>
                    <a:tc>
                      <a:txBody>
                        <a:bodyPr/>
                        <a:lstStyle/>
                        <a:p>
                          <a:endParaRPr lang="fr-FR"/>
                        </a:p>
                      </a:txBody>
                      <a:tcPr marL="68580" marR="68580" marT="0" marB="0">
                        <a:blipFill>
                          <a:blip r:embed="rId3"/>
                          <a:stretch>
                            <a:fillRect l="-235912" t="-320000" r="-102210" b="-2222"/>
                          </a:stretch>
                        </a:blipFill>
                      </a:tcPr>
                    </a:tc>
                    <a:tc>
                      <a:txBody>
                        <a:bodyPr/>
                        <a:lstStyle/>
                        <a:p>
                          <a:endParaRPr lang="fr-FR"/>
                        </a:p>
                      </a:txBody>
                      <a:tcPr marL="68580" marR="68580" marT="0" marB="0">
                        <a:blipFill>
                          <a:blip r:embed="rId3"/>
                          <a:stretch>
                            <a:fillRect l="-335912" t="-320000" r="-2210" b="-2222"/>
                          </a:stretch>
                        </a:blipFill>
                      </a:tcPr>
                    </a:tc>
                    <a:extLst>
                      <a:ext uri="{0D108BD9-81ED-4DB2-BD59-A6C34878D82A}">
                        <a16:rowId xmlns:a16="http://schemas.microsoft.com/office/drawing/2014/main" val="3088658299"/>
                      </a:ext>
                    </a:extLst>
                  </a:tr>
                </a:tbl>
              </a:graphicData>
            </a:graphic>
          </p:graphicFrame>
        </mc:Fallback>
      </mc:AlternateContent>
      <p:sp>
        <p:nvSpPr>
          <p:cNvPr id="9" name="ZoneTexte 8">
            <a:extLst>
              <a:ext uri="{FF2B5EF4-FFF2-40B4-BE49-F238E27FC236}">
                <a16:creationId xmlns:a16="http://schemas.microsoft.com/office/drawing/2014/main" id="{0F5DACA7-E1D6-4FA3-B814-4986E5058D3D}"/>
              </a:ext>
            </a:extLst>
          </p:cNvPr>
          <p:cNvSpPr txBox="1"/>
          <p:nvPr/>
        </p:nvSpPr>
        <p:spPr>
          <a:xfrm>
            <a:off x="0" y="3553687"/>
            <a:ext cx="12192000" cy="584775"/>
          </a:xfrm>
          <a:prstGeom prst="rect">
            <a:avLst/>
          </a:prstGeom>
          <a:solidFill>
            <a:schemeClr val="accent6">
              <a:lumMod val="20000"/>
              <a:lumOff val="80000"/>
            </a:schemeClr>
          </a:solidFill>
        </p:spPr>
        <p:txBody>
          <a:bodyPr wrap="square" rtlCol="0">
            <a:spAutoFit/>
          </a:bodyPr>
          <a:lstStyle/>
          <a:p>
            <a:pPr algn="just">
              <a:spcAft>
                <a:spcPts val="1000"/>
              </a:spcAft>
            </a:pPr>
            <a:r>
              <a:rPr lang="fr-FR" sz="3200" u="sng" dirty="0">
                <a:latin typeface="Times New Roman" panose="02020603050405020304" pitchFamily="18" charset="0"/>
                <a:ea typeface="Times New Roman" panose="02020603050405020304" pitchFamily="18" charset="0"/>
              </a:rPr>
              <a:t>Q.:</a:t>
            </a:r>
            <a:r>
              <a:rPr lang="fr-FR" sz="3200" dirty="0">
                <a:latin typeface="Times New Roman" panose="02020603050405020304" pitchFamily="18" charset="0"/>
                <a:ea typeface="Times New Roman" panose="02020603050405020304" pitchFamily="18" charset="0"/>
              </a:rPr>
              <a:t> Déterminez la valeur minimax en stratégies mixtes du joueur 1. </a:t>
            </a:r>
            <a:endParaRPr lang="fr-FR" sz="3200" dirty="0">
              <a:effectLst/>
              <a:latin typeface="Times New Roman" panose="02020603050405020304" pitchFamily="18" charset="0"/>
              <a:ea typeface="Calibri" panose="020F0502020204030204" pitchFamily="34" charset="0"/>
            </a:endParaRPr>
          </a:p>
        </p:txBody>
      </p:sp>
      <p:sp>
        <p:nvSpPr>
          <p:cNvPr id="3" name="Espace réservé du pied de page 2">
            <a:extLst>
              <a:ext uri="{FF2B5EF4-FFF2-40B4-BE49-F238E27FC236}">
                <a16:creationId xmlns:a16="http://schemas.microsoft.com/office/drawing/2014/main" id="{C9379FFD-A19C-4A16-A224-28F70EF6040E}"/>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559EE92C-27B5-41C2-9DB6-6F22B424D5A0}"/>
              </a:ext>
            </a:extLst>
          </p:cNvPr>
          <p:cNvSpPr>
            <a:spLocks noGrp="1"/>
          </p:cNvSpPr>
          <p:nvPr>
            <p:ph type="sldNum" sz="quarter" idx="12"/>
          </p:nvPr>
        </p:nvSpPr>
        <p:spPr/>
        <p:txBody>
          <a:bodyPr/>
          <a:lstStyle/>
          <a:p>
            <a:fld id="{A88EAB1B-73FB-4977-9B11-E6EDEDEB8490}" type="slidenum">
              <a:rPr lang="fr-FR" smtClean="0"/>
              <a:t>103</a:t>
            </a:fld>
            <a:endParaRPr lang="fr-FR" dirty="0"/>
          </a:p>
        </p:txBody>
      </p:sp>
      <p:pic>
        <p:nvPicPr>
          <p:cNvPr id="10" name="Image 9">
            <a:extLst>
              <a:ext uri="{FF2B5EF4-FFF2-40B4-BE49-F238E27FC236}">
                <a16:creationId xmlns:a16="http://schemas.microsoft.com/office/drawing/2014/main" id="{3DD88038-59D3-4F4A-91E8-8AB76AE47D4F}"/>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4203736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1287917"/>
            <a:ext cx="12158133" cy="584775"/>
          </a:xfrm>
          <a:prstGeom prst="rect">
            <a:avLst/>
          </a:prstGeom>
          <a:noFill/>
        </p:spPr>
        <p:txBody>
          <a:bodyPr wrap="square" rtlCol="0">
            <a:spAutoFit/>
          </a:bodyPr>
          <a:lstStyle/>
          <a:p>
            <a:pPr marL="285750" indent="-285750">
              <a:buFont typeface="Arial" panose="020B0604020202020204" pitchFamily="34" charset="0"/>
              <a:buChar char="•"/>
            </a:pPr>
            <a:endParaRPr lang="fr-FR" sz="3200" dirty="0"/>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graphicFrame>
            <p:nvGraphicFramePr>
              <p:cNvPr id="8" name="Tableau 7">
                <a:extLst>
                  <a:ext uri="{FF2B5EF4-FFF2-40B4-BE49-F238E27FC236}">
                    <a16:creationId xmlns:a16="http://schemas.microsoft.com/office/drawing/2014/main" id="{40B69DE2-7BDA-4699-8D9D-67E082CB5DC3}"/>
                  </a:ext>
                </a:extLst>
              </p:cNvPr>
              <p:cNvGraphicFramePr>
                <a:graphicFrameLocks noGrp="1"/>
              </p:cNvGraphicFramePr>
              <p:nvPr/>
            </p:nvGraphicFramePr>
            <p:xfrm>
              <a:off x="3680511" y="1287917"/>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(99,99)</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1280482"/>
                      </a:ext>
                    </a:extLst>
                  </a:tr>
                  <a:tr h="549509">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(0,2)</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(100,1)</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8658299"/>
                      </a:ext>
                    </a:extLst>
                  </a:tr>
                </a:tbl>
              </a:graphicData>
            </a:graphic>
          </p:graphicFrame>
        </mc:Choice>
        <mc:Fallback xmlns="">
          <p:graphicFrame>
            <p:nvGraphicFramePr>
              <p:cNvPr id="8" name="Tableau 7">
                <a:extLst>
                  <a:ext uri="{FF2B5EF4-FFF2-40B4-BE49-F238E27FC236}">
                    <a16:creationId xmlns:a16="http://schemas.microsoft.com/office/drawing/2014/main" id="{40B69DE2-7BDA-4699-8D9D-67E082CB5DC3}"/>
                  </a:ext>
                </a:extLst>
              </p:cNvPr>
              <p:cNvGraphicFramePr>
                <a:graphicFrameLocks noGrp="1"/>
              </p:cNvGraphicFramePr>
              <p:nvPr/>
            </p:nvGraphicFramePr>
            <p:xfrm>
              <a:off x="3680511" y="1287917"/>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3"/>
                          <a:stretch>
                            <a:fillRect l="-235912" t="-117582" r="-102210" b="-200000"/>
                          </a:stretch>
                        </a:blipFill>
                      </a:tcPr>
                    </a:tc>
                    <a:tc>
                      <a:txBody>
                        <a:bodyPr/>
                        <a:lstStyle/>
                        <a:p>
                          <a:endParaRPr lang="fr-FR"/>
                        </a:p>
                      </a:txBody>
                      <a:tcPr marL="68580" marR="68580" marT="0" marB="0">
                        <a:blipFill>
                          <a:blip r:embed="rId3"/>
                          <a:stretch>
                            <a:fillRect l="-335912" t="-117582" r="-2210" b="-200000"/>
                          </a:stretch>
                        </a:blipFill>
                      </a:tcPr>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3"/>
                          <a:stretch>
                            <a:fillRect l="-137222" t="-220000" r="-203333" b="-102222"/>
                          </a:stretch>
                        </a:blipFill>
                      </a:tcPr>
                    </a:tc>
                    <a:tc>
                      <a:txBody>
                        <a:bodyPr/>
                        <a:lstStyle/>
                        <a:p>
                          <a:endParaRPr lang="fr-FR"/>
                        </a:p>
                      </a:txBody>
                      <a:tcPr marL="68580" marR="68580" marT="0" marB="0">
                        <a:blipFill>
                          <a:blip r:embed="rId3"/>
                          <a:stretch>
                            <a:fillRect l="-235912" t="-220000" r="-102210" b="-102222"/>
                          </a:stretch>
                        </a:blipFill>
                      </a:tcPr>
                    </a:tc>
                    <a:tc>
                      <a:txBody>
                        <a:bodyPr/>
                        <a:lstStyle/>
                        <a:p>
                          <a:endParaRPr lang="fr-FR"/>
                        </a:p>
                      </a:txBody>
                      <a:tcPr marL="68580" marR="68580" marT="0" marB="0">
                        <a:blipFill>
                          <a:blip r:embed="rId3"/>
                          <a:stretch>
                            <a:fillRect l="-335912" t="-220000" r="-2210" b="-102222"/>
                          </a:stretch>
                        </a:blipFill>
                      </a:tcPr>
                    </a:tc>
                    <a:extLst>
                      <a:ext uri="{0D108BD9-81ED-4DB2-BD59-A6C34878D82A}">
                        <a16:rowId xmlns:a16="http://schemas.microsoft.com/office/drawing/2014/main" val="3251280482"/>
                      </a:ext>
                    </a:extLst>
                  </a:tr>
                  <a:tr h="549509">
                    <a:tc vMerge="1">
                      <a:txBody>
                        <a:bodyPr/>
                        <a:lstStyle/>
                        <a:p>
                          <a:endParaRPr lang="fr-FR"/>
                        </a:p>
                      </a:txBody>
                      <a:tcPr/>
                    </a:tc>
                    <a:tc>
                      <a:txBody>
                        <a:bodyPr/>
                        <a:lstStyle/>
                        <a:p>
                          <a:endParaRPr lang="fr-FR"/>
                        </a:p>
                      </a:txBody>
                      <a:tcPr marL="68580" marR="68580" marT="0" marB="0">
                        <a:blipFill>
                          <a:blip r:embed="rId3"/>
                          <a:stretch>
                            <a:fillRect l="-137222" t="-320000" r="-203333" b="-2222"/>
                          </a:stretch>
                        </a:blipFill>
                      </a:tcPr>
                    </a:tc>
                    <a:tc>
                      <a:txBody>
                        <a:bodyPr/>
                        <a:lstStyle/>
                        <a:p>
                          <a:endParaRPr lang="fr-FR"/>
                        </a:p>
                      </a:txBody>
                      <a:tcPr marL="68580" marR="68580" marT="0" marB="0">
                        <a:blipFill>
                          <a:blip r:embed="rId3"/>
                          <a:stretch>
                            <a:fillRect l="-235912" t="-320000" r="-102210" b="-2222"/>
                          </a:stretch>
                        </a:blipFill>
                      </a:tcPr>
                    </a:tc>
                    <a:tc>
                      <a:txBody>
                        <a:bodyPr/>
                        <a:lstStyle/>
                        <a:p>
                          <a:endParaRPr lang="fr-FR"/>
                        </a:p>
                      </a:txBody>
                      <a:tcPr marL="68580" marR="68580" marT="0" marB="0">
                        <a:blipFill>
                          <a:blip r:embed="rId3"/>
                          <a:stretch>
                            <a:fillRect l="-335912" t="-320000" r="-2210" b="-2222"/>
                          </a:stretch>
                        </a:blipFill>
                      </a:tcPr>
                    </a:tc>
                    <a:extLst>
                      <a:ext uri="{0D108BD9-81ED-4DB2-BD59-A6C34878D82A}">
                        <a16:rowId xmlns:a16="http://schemas.microsoft.com/office/drawing/2014/main" val="3088658299"/>
                      </a:ext>
                    </a:extLst>
                  </a:tr>
                </a:tbl>
              </a:graphicData>
            </a:graphic>
          </p:graphicFrame>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F6596AD9-6FFB-4C38-9169-D26A5AE295F5}"/>
                  </a:ext>
                </a:extLst>
              </p:cNvPr>
              <p:cNvSpPr txBox="1"/>
              <p:nvPr/>
            </p:nvSpPr>
            <p:spPr>
              <a:xfrm>
                <a:off x="0" y="3607884"/>
                <a:ext cx="12192000" cy="2649315"/>
              </a:xfrm>
              <a:prstGeom prst="rect">
                <a:avLst/>
              </a:prstGeom>
              <a:solidFill>
                <a:srgbClr val="FF6161"/>
              </a:solidFill>
            </p:spPr>
            <p:txBody>
              <a:bodyPr wrap="square" rtlCol="0">
                <a:spAutoFit/>
              </a:bodyPr>
              <a:lstStyle/>
              <a:p>
                <a:pPr algn="just">
                  <a:spcAft>
                    <a:spcPts val="0"/>
                  </a:spcAft>
                </a:pPr>
                <a:r>
                  <a:rPr lang="fr-FR" sz="3200" u="sng" dirty="0">
                    <a:latin typeface="Times New Roman" panose="02020603050405020304" pitchFamily="18" charset="0"/>
                    <a:ea typeface="Times New Roman" panose="02020603050405020304" pitchFamily="18" charset="0"/>
                  </a:rPr>
                  <a:t>R.:</a:t>
                </a:r>
                <a:r>
                  <a:rPr lang="fr-FR" sz="3200" dirty="0">
                    <a:latin typeface="Times New Roman" panose="02020603050405020304" pitchFamily="18" charset="0"/>
                    <a:ea typeface="Times New Roman" panose="02020603050405020304" pitchFamily="18" charset="0"/>
                  </a:rPr>
                  <a:t> </a:t>
                </a:r>
                <a:r>
                  <a:rPr lang="fr-FR" sz="3200" dirty="0">
                    <a:solidFill>
                      <a:srgbClr val="FF6161"/>
                    </a:solidFill>
                    <a:latin typeface="Times New Roman" panose="02020603050405020304" pitchFamily="18" charset="0"/>
                    <a:ea typeface="Times New Roman" panose="02020603050405020304" pitchFamily="18" charset="0"/>
                  </a:rPr>
                  <a:t>Le recours aux stratégies mixtes ne change rien dans cet exemple, car on a :</a:t>
                </a:r>
                <a:endParaRPr lang="fr-FR" sz="3200" dirty="0">
                  <a:solidFill>
                    <a:srgbClr val="FF6161"/>
                  </a:solidFill>
                  <a:effectLst/>
                  <a:latin typeface="Times New Roman" panose="02020603050405020304" pitchFamily="18" charset="0"/>
                  <a:ea typeface="Calibri" panose="020F0502020204030204" pitchFamily="34" charset="0"/>
                </a:endParaRPr>
              </a:p>
              <a:p>
                <a:pPr algn="just">
                  <a:spcAft>
                    <a:spcPts val="0"/>
                  </a:spcAft>
                </a:pPr>
                <a14:m>
                  <m:oMathPara xmlns:m="http://schemas.openxmlformats.org/officeDocument/2006/math">
                    <m:oMathParaPr>
                      <m:jc m:val="centerGroup"/>
                    </m:oMathParaPr>
                    <m:oMath xmlns:m="http://schemas.openxmlformats.org/officeDocument/2006/math">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𝑚𝑖𝑛</m:t>
                          </m:r>
                        </m:e>
                        <m:sub>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𝜎</m:t>
                              </m:r>
                            </m:e>
                            <m:sub>
                              <m:r>
                                <a:rPr lang="fr-FR" sz="3200" i="1">
                                  <a:solidFill>
                                    <a:srgbClr val="FF6161"/>
                                  </a:solidFill>
                                  <a:effectLst/>
                                  <a:latin typeface="Cambria Math" panose="02040503050406030204" pitchFamily="18" charset="0"/>
                                  <a:ea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rPr>
                            <m:t>∈</m:t>
                          </m:r>
                          <m:r>
                            <a:rPr lang="fr-FR" sz="3200" i="1">
                              <a:solidFill>
                                <a:srgbClr val="FF6161"/>
                              </a:solidFill>
                              <a:effectLst/>
                              <a:latin typeface="Cambria Math" panose="02040503050406030204" pitchFamily="18" charset="0"/>
                              <a:ea typeface="Times New Roman" panose="02020603050405020304" pitchFamily="18" charset="0"/>
                            </a:rPr>
                            <m:t>𝛥</m:t>
                          </m:r>
                          <m:r>
                            <a:rPr lang="fr-FR" sz="3200" i="1">
                              <a:solidFill>
                                <a:srgbClr val="FF6161"/>
                              </a:solidFill>
                              <a:effectLst/>
                              <a:latin typeface="Cambria Math" panose="02040503050406030204" pitchFamily="18" charset="0"/>
                              <a:ea typeface="Times New Roman" panose="02020603050405020304" pitchFamily="18" charset="0"/>
                            </a:rPr>
                            <m:t>(</m:t>
                          </m:r>
                          <m:d>
                            <m:dPr>
                              <m:begChr m:val="{"/>
                              <m:endChr m:val="}"/>
                              <m:ctrlPr>
                                <a:rPr lang="fr-FR" sz="3200" i="1">
                                  <a:solidFill>
                                    <a:srgbClr val="FF6161"/>
                                  </a:solidFill>
                                  <a:effectLst/>
                                  <a:latin typeface="Cambria Math" panose="02040503050406030204" pitchFamily="18" charset="0"/>
                                  <a:ea typeface="Times New Roman" panose="02020603050405020304" pitchFamily="18" charset="0"/>
                                </a:rPr>
                              </m:ctrlPr>
                            </m:dPr>
                            <m:e>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𝑎</m:t>
                                  </m:r>
                                </m:e>
                                <m:sub>
                                  <m:r>
                                    <a:rPr lang="fr-FR" sz="3200" i="1">
                                      <a:solidFill>
                                        <a:srgbClr val="FF6161"/>
                                      </a:solidFill>
                                      <a:effectLst/>
                                      <a:latin typeface="Cambria Math" panose="02040503050406030204" pitchFamily="18" charset="0"/>
                                      <a:ea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𝑏</m:t>
                                  </m:r>
                                </m:e>
                                <m:sub>
                                  <m:r>
                                    <a:rPr lang="fr-FR" sz="3200" i="1">
                                      <a:solidFill>
                                        <a:srgbClr val="FF6161"/>
                                      </a:solidFill>
                                      <a:effectLst/>
                                      <a:latin typeface="Cambria Math" panose="02040503050406030204" pitchFamily="18" charset="0"/>
                                      <a:ea typeface="Times New Roman" panose="02020603050405020304" pitchFamily="18" charset="0"/>
                                    </a:rPr>
                                    <m:t>2</m:t>
                                  </m:r>
                                </m:sub>
                              </m:sSub>
                            </m:e>
                          </m:d>
                          <m:r>
                            <a:rPr lang="fr-FR" sz="3200" i="1">
                              <a:solidFill>
                                <a:srgbClr val="FF6161"/>
                              </a:solidFill>
                              <a:effectLst/>
                              <a:latin typeface="Cambria Math" panose="02040503050406030204" pitchFamily="18" charset="0"/>
                              <a:ea typeface="Times New Roman" panose="02020603050405020304" pitchFamily="18" charset="0"/>
                            </a:rPr>
                            <m:t>)</m:t>
                          </m:r>
                        </m:sub>
                      </m:sSub>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𝑚𝑎𝑥</m:t>
                          </m:r>
                        </m:e>
                        <m:sub>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𝜎</m:t>
                              </m:r>
                            </m:e>
                            <m:sub>
                              <m:r>
                                <a:rPr lang="fr-FR" sz="3200" i="1">
                                  <a:solidFill>
                                    <a:srgbClr val="FF6161"/>
                                  </a:solidFill>
                                  <a:effectLst/>
                                  <a:latin typeface="Cambria Math" panose="02040503050406030204" pitchFamily="18" charset="0"/>
                                  <a:ea typeface="Times New Roman" panose="02020603050405020304" pitchFamily="18" charset="0"/>
                                </a:rPr>
                                <m:t>1</m:t>
                              </m:r>
                            </m:sub>
                          </m:sSub>
                          <m:r>
                            <a:rPr lang="fr-FR" sz="3200" i="1">
                              <a:solidFill>
                                <a:srgbClr val="FF6161"/>
                              </a:solidFill>
                              <a:effectLst/>
                              <a:latin typeface="Cambria Math" panose="02040503050406030204" pitchFamily="18" charset="0"/>
                              <a:ea typeface="Times New Roman" panose="02020603050405020304" pitchFamily="18" charset="0"/>
                            </a:rPr>
                            <m:t>∈</m:t>
                          </m:r>
                          <m:r>
                            <a:rPr lang="fr-FR" sz="3200" i="1">
                              <a:solidFill>
                                <a:srgbClr val="FF6161"/>
                              </a:solidFill>
                              <a:effectLst/>
                              <a:latin typeface="Cambria Math" panose="02040503050406030204" pitchFamily="18" charset="0"/>
                              <a:ea typeface="Times New Roman" panose="02020603050405020304" pitchFamily="18" charset="0"/>
                            </a:rPr>
                            <m:t>𝛥</m:t>
                          </m:r>
                          <m:r>
                            <a:rPr lang="fr-FR" sz="3200" i="1">
                              <a:solidFill>
                                <a:srgbClr val="FF6161"/>
                              </a:solidFill>
                              <a:effectLst/>
                              <a:latin typeface="Cambria Math" panose="02040503050406030204" pitchFamily="18" charset="0"/>
                              <a:ea typeface="Times New Roman" panose="02020603050405020304" pitchFamily="18" charset="0"/>
                            </a:rPr>
                            <m:t>(</m:t>
                          </m:r>
                          <m:d>
                            <m:dPr>
                              <m:begChr m:val="{"/>
                              <m:endChr m:val="}"/>
                              <m:ctrlPr>
                                <a:rPr lang="fr-FR" sz="3200" i="1">
                                  <a:solidFill>
                                    <a:srgbClr val="FF6161"/>
                                  </a:solidFill>
                                  <a:effectLst/>
                                  <a:latin typeface="Cambria Math" panose="02040503050406030204" pitchFamily="18" charset="0"/>
                                  <a:ea typeface="Times New Roman" panose="02020603050405020304" pitchFamily="18" charset="0"/>
                                </a:rPr>
                              </m:ctrlPr>
                            </m:dPr>
                            <m:e>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𝑎</m:t>
                                  </m:r>
                                </m:e>
                                <m:sub>
                                  <m:r>
                                    <a:rPr lang="fr-FR" sz="3200" i="1">
                                      <a:solidFill>
                                        <a:srgbClr val="FF6161"/>
                                      </a:solidFill>
                                      <a:effectLst/>
                                      <a:latin typeface="Cambria Math" panose="02040503050406030204" pitchFamily="18" charset="0"/>
                                      <a:ea typeface="Times New Roman" panose="02020603050405020304" pitchFamily="18" charset="0"/>
                                    </a:rPr>
                                    <m:t>1</m:t>
                                  </m:r>
                                </m:sub>
                              </m:sSub>
                              <m:r>
                                <a:rPr lang="fr-FR" sz="3200" i="1">
                                  <a:solidFill>
                                    <a:srgbClr val="FF6161"/>
                                  </a:solidFill>
                                  <a:effectLst/>
                                  <a:latin typeface="Cambria Math" panose="02040503050406030204" pitchFamily="18" charset="0"/>
                                  <a:ea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𝑏</m:t>
                                  </m:r>
                                </m:e>
                                <m:sub>
                                  <m:r>
                                    <a:rPr lang="fr-FR" sz="3200" i="1">
                                      <a:solidFill>
                                        <a:srgbClr val="FF6161"/>
                                      </a:solidFill>
                                      <a:effectLst/>
                                      <a:latin typeface="Cambria Math" panose="02040503050406030204" pitchFamily="18" charset="0"/>
                                      <a:ea typeface="Times New Roman" panose="02020603050405020304" pitchFamily="18" charset="0"/>
                                    </a:rPr>
                                    <m:t>1</m:t>
                                  </m:r>
                                </m:sub>
                              </m:sSub>
                            </m:e>
                          </m:d>
                          <m:r>
                            <a:rPr lang="fr-FR" sz="3200" i="1">
                              <a:solidFill>
                                <a:srgbClr val="FF6161"/>
                              </a:solidFill>
                              <a:effectLst/>
                              <a:latin typeface="Cambria Math" panose="02040503050406030204" pitchFamily="18" charset="0"/>
                              <a:ea typeface="Times New Roman" panose="02020603050405020304" pitchFamily="18" charset="0"/>
                            </a:rPr>
                            <m:t>)</m:t>
                          </m:r>
                        </m:sub>
                      </m:sSub>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𝑔</m:t>
                          </m:r>
                        </m:e>
                        <m:sub>
                          <m:r>
                            <a:rPr lang="fr-FR" sz="3200" i="1">
                              <a:solidFill>
                                <a:srgbClr val="FF6161"/>
                              </a:solidFill>
                              <a:effectLst/>
                              <a:latin typeface="Cambria Math" panose="02040503050406030204" pitchFamily="18" charset="0"/>
                              <a:ea typeface="Times New Roman" panose="02020603050405020304" pitchFamily="18" charset="0"/>
                            </a:rPr>
                            <m:t>1</m:t>
                          </m:r>
                        </m:sub>
                      </m:sSub>
                      <m:d>
                        <m:dPr>
                          <m:ctrlPr>
                            <a:rPr lang="fr-FR" sz="3200" i="1">
                              <a:solidFill>
                                <a:srgbClr val="FF6161"/>
                              </a:solidFill>
                              <a:effectLst/>
                              <a:latin typeface="Cambria Math" panose="02040503050406030204" pitchFamily="18" charset="0"/>
                              <a:ea typeface="Times New Roman" panose="02020603050405020304" pitchFamily="18" charset="0"/>
                            </a:rPr>
                          </m:ctrlPr>
                        </m:dPr>
                        <m:e>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𝜎</m:t>
                              </m:r>
                            </m:e>
                            <m:sub>
                              <m:r>
                                <a:rPr lang="fr-FR" sz="3200" i="1">
                                  <a:solidFill>
                                    <a:srgbClr val="FF6161"/>
                                  </a:solidFill>
                                  <a:effectLst/>
                                  <a:latin typeface="Cambria Math" panose="02040503050406030204" pitchFamily="18" charset="0"/>
                                  <a:ea typeface="Times New Roman" panose="02020603050405020304" pitchFamily="18" charset="0"/>
                                </a:rPr>
                                <m:t>1</m:t>
                              </m:r>
                            </m:sub>
                          </m:sSub>
                          <m:r>
                            <a:rPr lang="fr-FR" sz="3200" i="1">
                              <a:solidFill>
                                <a:srgbClr val="FF6161"/>
                              </a:solidFill>
                              <a:effectLst/>
                              <a:latin typeface="Cambria Math" panose="02040503050406030204" pitchFamily="18" charset="0"/>
                              <a:ea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𝜎</m:t>
                              </m:r>
                            </m:e>
                            <m:sub>
                              <m:r>
                                <a:rPr lang="fr-FR" sz="3200" i="1">
                                  <a:solidFill>
                                    <a:srgbClr val="FF6161"/>
                                  </a:solidFill>
                                  <a:effectLst/>
                                  <a:latin typeface="Cambria Math" panose="02040503050406030204" pitchFamily="18" charset="0"/>
                                  <a:ea typeface="Times New Roman" panose="02020603050405020304" pitchFamily="18" charset="0"/>
                                </a:rPr>
                                <m:t>2</m:t>
                              </m:r>
                            </m:sub>
                          </m:sSub>
                        </m:e>
                      </m:d>
                      <m:r>
                        <a:rPr lang="fr-FR" sz="3200" i="1">
                          <a:solidFill>
                            <a:srgbClr val="FF6161"/>
                          </a:solidFill>
                          <a:effectLst/>
                          <a:latin typeface="Cambria Math" panose="02040503050406030204" pitchFamily="18" charset="0"/>
                          <a:ea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𝑚𝑖𝑛</m:t>
                          </m:r>
                        </m:e>
                        <m:sub>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𝜎</m:t>
                              </m:r>
                            </m:e>
                            <m:sub>
                              <m:r>
                                <a:rPr lang="fr-FR" sz="3200" i="1">
                                  <a:solidFill>
                                    <a:srgbClr val="FF6161"/>
                                  </a:solidFill>
                                  <a:effectLst/>
                                  <a:latin typeface="Cambria Math" panose="02040503050406030204" pitchFamily="18" charset="0"/>
                                  <a:ea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rPr>
                            <m:t>∈</m:t>
                          </m:r>
                          <m:r>
                            <a:rPr lang="fr-FR" sz="3200" i="1">
                              <a:solidFill>
                                <a:srgbClr val="FF6161"/>
                              </a:solidFill>
                              <a:effectLst/>
                              <a:latin typeface="Cambria Math" panose="02040503050406030204" pitchFamily="18" charset="0"/>
                              <a:ea typeface="Times New Roman" panose="02020603050405020304" pitchFamily="18" charset="0"/>
                            </a:rPr>
                            <m:t>𝛥</m:t>
                          </m:r>
                          <m:r>
                            <a:rPr lang="fr-FR" sz="3200" i="1">
                              <a:solidFill>
                                <a:srgbClr val="FF6161"/>
                              </a:solidFill>
                              <a:effectLst/>
                              <a:latin typeface="Cambria Math" panose="02040503050406030204" pitchFamily="18" charset="0"/>
                              <a:ea typeface="Times New Roman" panose="02020603050405020304" pitchFamily="18" charset="0"/>
                            </a:rPr>
                            <m:t>(</m:t>
                          </m:r>
                          <m:d>
                            <m:dPr>
                              <m:begChr m:val="{"/>
                              <m:endChr m:val="}"/>
                              <m:ctrlPr>
                                <a:rPr lang="fr-FR" sz="3200" i="1">
                                  <a:solidFill>
                                    <a:srgbClr val="FF6161"/>
                                  </a:solidFill>
                                  <a:effectLst/>
                                  <a:latin typeface="Cambria Math" panose="02040503050406030204" pitchFamily="18" charset="0"/>
                                  <a:ea typeface="Times New Roman" panose="02020603050405020304" pitchFamily="18" charset="0"/>
                                </a:rPr>
                              </m:ctrlPr>
                            </m:dPr>
                            <m:e>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𝑎</m:t>
                                  </m:r>
                                </m:e>
                                <m:sub>
                                  <m:r>
                                    <a:rPr lang="fr-FR" sz="3200" i="1">
                                      <a:solidFill>
                                        <a:srgbClr val="FF6161"/>
                                      </a:solidFill>
                                      <a:effectLst/>
                                      <a:latin typeface="Cambria Math" panose="02040503050406030204" pitchFamily="18" charset="0"/>
                                      <a:ea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𝑏</m:t>
                                  </m:r>
                                </m:e>
                                <m:sub>
                                  <m:r>
                                    <a:rPr lang="fr-FR" sz="3200" i="1">
                                      <a:solidFill>
                                        <a:srgbClr val="FF6161"/>
                                      </a:solidFill>
                                      <a:effectLst/>
                                      <a:latin typeface="Cambria Math" panose="02040503050406030204" pitchFamily="18" charset="0"/>
                                      <a:ea typeface="Times New Roman" panose="02020603050405020304" pitchFamily="18" charset="0"/>
                                    </a:rPr>
                                    <m:t>2</m:t>
                                  </m:r>
                                </m:sub>
                              </m:sSub>
                            </m:e>
                          </m:d>
                          <m:r>
                            <a:rPr lang="fr-FR" sz="3200" i="1">
                              <a:solidFill>
                                <a:srgbClr val="FF6161"/>
                              </a:solidFill>
                              <a:effectLst/>
                              <a:latin typeface="Cambria Math" panose="02040503050406030204" pitchFamily="18" charset="0"/>
                              <a:ea typeface="Times New Roman" panose="02020603050405020304" pitchFamily="18" charset="0"/>
                            </a:rPr>
                            <m:t>)</m:t>
                          </m:r>
                        </m:sub>
                      </m:sSub>
                      <m:d>
                        <m:dPr>
                          <m:begChr m:val="{"/>
                          <m:endChr m:val="}"/>
                          <m:ctrlPr>
                            <a:rPr lang="fr-FR" sz="3200" i="1">
                              <a:solidFill>
                                <a:srgbClr val="FF6161"/>
                              </a:solidFill>
                              <a:effectLst/>
                              <a:latin typeface="Cambria Math" panose="02040503050406030204" pitchFamily="18" charset="0"/>
                              <a:ea typeface="Times New Roman" panose="02020603050405020304" pitchFamily="18" charset="0"/>
                            </a:rPr>
                          </m:ctrlPr>
                        </m:dPr>
                        <m:e>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𝑔</m:t>
                              </m:r>
                            </m:e>
                            <m:sub>
                              <m:r>
                                <a:rPr lang="fr-FR" sz="3200" i="1">
                                  <a:solidFill>
                                    <a:srgbClr val="FF6161"/>
                                  </a:solidFill>
                                  <a:effectLst/>
                                  <a:latin typeface="Cambria Math" panose="02040503050406030204" pitchFamily="18" charset="0"/>
                                  <a:ea typeface="Times New Roman" panose="02020603050405020304" pitchFamily="18" charset="0"/>
                                </a:rPr>
                                <m:t>1</m:t>
                              </m:r>
                            </m:sub>
                          </m:sSub>
                          <m:d>
                            <m:dPr>
                              <m:ctrlPr>
                                <a:rPr lang="fr-FR" sz="3200" i="1">
                                  <a:solidFill>
                                    <a:srgbClr val="FF6161"/>
                                  </a:solidFill>
                                  <a:effectLst/>
                                  <a:latin typeface="Cambria Math" panose="02040503050406030204" pitchFamily="18" charset="0"/>
                                  <a:ea typeface="Times New Roman" panose="02020603050405020304" pitchFamily="18" charset="0"/>
                                </a:rPr>
                              </m:ctrlPr>
                            </m:dPr>
                            <m:e>
                              <m:sSubSup>
                                <m:sSubSupPr>
                                  <m:ctrlPr>
                                    <a:rPr lang="fr-FR" sz="3200" i="1">
                                      <a:solidFill>
                                        <a:srgbClr val="FF6161"/>
                                      </a:solidFill>
                                      <a:effectLst/>
                                      <a:latin typeface="Cambria Math" panose="02040503050406030204" pitchFamily="18" charset="0"/>
                                      <a:ea typeface="Times New Roman" panose="02020603050405020304" pitchFamily="18" charset="0"/>
                                    </a:rPr>
                                  </m:ctrlPr>
                                </m:sSubSupPr>
                                <m:e>
                                  <m:r>
                                    <a:rPr lang="fr-FR" sz="3200" i="1">
                                      <a:solidFill>
                                        <a:srgbClr val="FF6161"/>
                                      </a:solidFill>
                                      <a:effectLst/>
                                      <a:latin typeface="Cambria Math" panose="02040503050406030204" pitchFamily="18" charset="0"/>
                                      <a:ea typeface="Times New Roman" panose="02020603050405020304" pitchFamily="18" charset="0"/>
                                    </a:rPr>
                                    <m:t>𝜎</m:t>
                                  </m:r>
                                </m:e>
                                <m:sub>
                                  <m:r>
                                    <a:rPr lang="fr-FR" sz="3200" i="1">
                                      <a:solidFill>
                                        <a:srgbClr val="FF6161"/>
                                      </a:solidFill>
                                      <a:effectLst/>
                                      <a:latin typeface="Cambria Math" panose="02040503050406030204" pitchFamily="18" charset="0"/>
                                      <a:ea typeface="Times New Roman" panose="02020603050405020304" pitchFamily="18" charset="0"/>
                                    </a:rPr>
                                    <m:t>1</m:t>
                                  </m:r>
                                </m:sub>
                                <m:sup>
                                  <m:r>
                                    <a:rPr lang="fr-FR" sz="3200" i="1">
                                      <a:solidFill>
                                        <a:srgbClr val="FF6161"/>
                                      </a:solidFill>
                                      <a:effectLst/>
                                      <a:latin typeface="Cambria Math" panose="02040503050406030204" pitchFamily="18" charset="0"/>
                                      <a:ea typeface="Times New Roman" panose="02020603050405020304" pitchFamily="18" charset="0"/>
                                    </a:rPr>
                                    <m:t>∗</m:t>
                                  </m:r>
                                </m:sup>
                              </m:sSubSup>
                              <m:d>
                                <m:dPr>
                                  <m:ctrlPr>
                                    <a:rPr lang="fr-FR" sz="3200" i="1">
                                      <a:solidFill>
                                        <a:srgbClr val="FF6161"/>
                                      </a:solidFill>
                                      <a:effectLst/>
                                      <a:latin typeface="Cambria Math" panose="02040503050406030204" pitchFamily="18" charset="0"/>
                                      <a:ea typeface="Times New Roman" panose="02020603050405020304" pitchFamily="18" charset="0"/>
                                    </a:rPr>
                                  </m:ctrlPr>
                                </m:dPr>
                                <m:e>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𝜎</m:t>
                                      </m:r>
                                    </m:e>
                                    <m:sub>
                                      <m:r>
                                        <a:rPr lang="fr-FR" sz="3200" i="1">
                                          <a:solidFill>
                                            <a:srgbClr val="FF6161"/>
                                          </a:solidFill>
                                          <a:effectLst/>
                                          <a:latin typeface="Cambria Math" panose="02040503050406030204" pitchFamily="18" charset="0"/>
                                          <a:ea typeface="Times New Roman" panose="02020603050405020304" pitchFamily="18" charset="0"/>
                                        </a:rPr>
                                        <m:t>2</m:t>
                                      </m:r>
                                    </m:sub>
                                  </m:sSub>
                                </m:e>
                              </m:d>
                              <m:r>
                                <a:rPr lang="fr-FR" sz="3200" i="1">
                                  <a:solidFill>
                                    <a:srgbClr val="FF6161"/>
                                  </a:solidFill>
                                  <a:effectLst/>
                                  <a:latin typeface="Cambria Math" panose="02040503050406030204" pitchFamily="18" charset="0"/>
                                  <a:ea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𝜎</m:t>
                                  </m:r>
                                </m:e>
                                <m:sub>
                                  <m:r>
                                    <a:rPr lang="fr-FR" sz="3200" i="1">
                                      <a:solidFill>
                                        <a:srgbClr val="FF6161"/>
                                      </a:solidFill>
                                      <a:effectLst/>
                                      <a:latin typeface="Cambria Math" panose="02040503050406030204" pitchFamily="18" charset="0"/>
                                      <a:ea typeface="Times New Roman" panose="02020603050405020304" pitchFamily="18" charset="0"/>
                                    </a:rPr>
                                    <m:t>2</m:t>
                                  </m:r>
                                </m:sub>
                              </m:sSub>
                            </m:e>
                          </m:d>
                        </m:e>
                      </m:d>
                    </m:oMath>
                  </m:oMathPara>
                </a14:m>
                <a:endParaRPr lang="fr-FR" sz="3200" dirty="0">
                  <a:solidFill>
                    <a:srgbClr val="FF6161"/>
                  </a:solidFill>
                  <a:effectLst/>
                  <a:latin typeface="Times New Roman" panose="02020603050405020304" pitchFamily="18" charset="0"/>
                  <a:ea typeface="Calibri" panose="020F0502020204030204" pitchFamily="34" charset="0"/>
                </a:endParaRPr>
              </a:p>
              <a:p>
                <a:pPr algn="just">
                  <a:spcAft>
                    <a:spcPts val="0"/>
                  </a:spcAft>
                </a:pPr>
                <a:r>
                  <a:rPr lang="fr-FR" sz="3200" dirty="0">
                    <a:solidFill>
                      <a:srgbClr val="FF6161"/>
                    </a:solidFill>
                    <a:effectLst/>
                    <a:latin typeface="Times New Roman" panose="02020603050405020304" pitchFamily="18" charset="0"/>
                    <a:ea typeface="Times New Roman" panose="02020603050405020304" pitchFamily="18" charset="0"/>
                  </a:rPr>
                  <a:t>où </a:t>
                </a:r>
                <a14:m>
                  <m:oMath xmlns:m="http://schemas.openxmlformats.org/officeDocument/2006/math">
                    <m:sSubSup>
                      <m:sSubSupPr>
                        <m:ctrlPr>
                          <a:rPr lang="fr-FR" sz="3200" i="1">
                            <a:solidFill>
                              <a:srgbClr val="FF6161"/>
                            </a:solidFill>
                            <a:effectLst/>
                            <a:latin typeface="Cambria Math" panose="02040503050406030204" pitchFamily="18" charset="0"/>
                            <a:ea typeface="Times New Roman" panose="02020603050405020304" pitchFamily="18" charset="0"/>
                          </a:rPr>
                        </m:ctrlPr>
                      </m:sSubSupPr>
                      <m:e>
                        <m:r>
                          <a:rPr lang="fr-FR" sz="3200" i="1">
                            <a:solidFill>
                              <a:srgbClr val="FF6161"/>
                            </a:solidFill>
                            <a:effectLst/>
                            <a:latin typeface="Cambria Math" panose="02040503050406030204" pitchFamily="18" charset="0"/>
                            <a:ea typeface="Times New Roman" panose="02020603050405020304" pitchFamily="18" charset="0"/>
                          </a:rPr>
                          <m:t>𝜎</m:t>
                        </m:r>
                      </m:e>
                      <m:sub>
                        <m:r>
                          <a:rPr lang="fr-FR" sz="3200" i="1">
                            <a:solidFill>
                              <a:srgbClr val="FF6161"/>
                            </a:solidFill>
                            <a:effectLst/>
                            <a:latin typeface="Cambria Math" panose="02040503050406030204" pitchFamily="18" charset="0"/>
                            <a:ea typeface="Times New Roman" panose="02020603050405020304" pitchFamily="18" charset="0"/>
                          </a:rPr>
                          <m:t>1</m:t>
                        </m:r>
                      </m:sub>
                      <m:sup>
                        <m:r>
                          <a:rPr lang="fr-FR" sz="3200" i="1">
                            <a:solidFill>
                              <a:srgbClr val="FF6161"/>
                            </a:solidFill>
                            <a:effectLst/>
                            <a:latin typeface="Cambria Math" panose="02040503050406030204" pitchFamily="18" charset="0"/>
                            <a:ea typeface="Times New Roman" panose="02020603050405020304" pitchFamily="18" charset="0"/>
                          </a:rPr>
                          <m:t>∗</m:t>
                        </m:r>
                      </m:sup>
                    </m:sSubSup>
                    <m:d>
                      <m:dPr>
                        <m:ctrlPr>
                          <a:rPr lang="fr-FR" sz="3200" i="1">
                            <a:solidFill>
                              <a:srgbClr val="FF6161"/>
                            </a:solidFill>
                            <a:effectLst/>
                            <a:latin typeface="Cambria Math" panose="02040503050406030204" pitchFamily="18" charset="0"/>
                            <a:ea typeface="Times New Roman" panose="02020603050405020304" pitchFamily="18" charset="0"/>
                          </a:rPr>
                        </m:ctrlPr>
                      </m:dPr>
                      <m:e>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𝜎</m:t>
                            </m:r>
                          </m:e>
                          <m:sub>
                            <m:r>
                              <a:rPr lang="fr-FR" sz="3200" i="1">
                                <a:solidFill>
                                  <a:srgbClr val="FF6161"/>
                                </a:solidFill>
                                <a:effectLst/>
                                <a:latin typeface="Cambria Math" panose="02040503050406030204" pitchFamily="18" charset="0"/>
                                <a:ea typeface="Times New Roman" panose="02020603050405020304" pitchFamily="18" charset="0"/>
                              </a:rPr>
                              <m:t>2</m:t>
                            </m:r>
                          </m:sub>
                        </m:sSub>
                      </m:e>
                    </m:d>
                    <m:r>
                      <a:rPr lang="fr-FR" sz="3200" i="1">
                        <a:solidFill>
                          <a:srgbClr val="FF6161"/>
                        </a:solidFill>
                        <a:effectLst/>
                        <a:latin typeface="Cambria Math" panose="02040503050406030204" pitchFamily="18" charset="0"/>
                        <a:ea typeface="Times New Roman" panose="02020603050405020304" pitchFamily="18" charset="0"/>
                      </a:rPr>
                      <m:t> </m:t>
                    </m:r>
                  </m:oMath>
                </a14:m>
                <a:r>
                  <a:rPr lang="fr-FR" sz="3200" dirty="0">
                    <a:solidFill>
                      <a:srgbClr val="FF6161"/>
                    </a:solidFill>
                    <a:effectLst/>
                    <a:latin typeface="Times New Roman" panose="02020603050405020304" pitchFamily="18" charset="0"/>
                    <a:ea typeface="Times New Roman" panose="02020603050405020304" pitchFamily="18" charset="0"/>
                  </a:rPr>
                  <a:t>dénote la meilleure réponse du joueur 1 face à la stratégie </a:t>
                </a:r>
                <a14:m>
                  <m:oMath xmlns:m="http://schemas.openxmlformats.org/officeDocument/2006/math">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𝜎</m:t>
                        </m:r>
                      </m:e>
                      <m:sub>
                        <m:r>
                          <a:rPr lang="fr-FR" sz="3200" i="1">
                            <a:solidFill>
                              <a:srgbClr val="FF6161"/>
                            </a:solidFill>
                            <a:effectLst/>
                            <a:latin typeface="Cambria Math" panose="02040503050406030204" pitchFamily="18" charset="0"/>
                            <a:ea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rPr>
                      <m:t>. </m:t>
                    </m:r>
                  </m:oMath>
                </a14:m>
                <a:endParaRPr lang="fr-FR" sz="3200" dirty="0">
                  <a:solidFill>
                    <a:srgbClr val="FF6161"/>
                  </a:solidFill>
                  <a:effectLst/>
                  <a:latin typeface="Times New Roman" panose="02020603050405020304" pitchFamily="18" charset="0"/>
                  <a:ea typeface="Calibri" panose="020F0502020204030204" pitchFamily="34" charset="0"/>
                </a:endParaRPr>
              </a:p>
            </p:txBody>
          </p:sp>
        </mc:Choice>
        <mc:Fallback xmlns="">
          <p:sp>
            <p:nvSpPr>
              <p:cNvPr id="10" name="ZoneTexte 9">
                <a:extLst>
                  <a:ext uri="{FF2B5EF4-FFF2-40B4-BE49-F238E27FC236}">
                    <a16:creationId xmlns:a16="http://schemas.microsoft.com/office/drawing/2014/main" id="{F6596AD9-6FFB-4C38-9169-D26A5AE295F5}"/>
                  </a:ext>
                </a:extLst>
              </p:cNvPr>
              <p:cNvSpPr txBox="1">
                <a:spLocks noRot="1" noChangeAspect="1" noMove="1" noResize="1" noEditPoints="1" noAdjustHandles="1" noChangeArrowheads="1" noChangeShapeType="1" noTextEdit="1"/>
              </p:cNvSpPr>
              <p:nvPr/>
            </p:nvSpPr>
            <p:spPr>
              <a:xfrm>
                <a:off x="0" y="3607884"/>
                <a:ext cx="12192000" cy="2649315"/>
              </a:xfrm>
              <a:prstGeom prst="rect">
                <a:avLst/>
              </a:prstGeom>
              <a:blipFill>
                <a:blip r:embed="rId4"/>
                <a:stretch>
                  <a:fillRect l="-1250" t="-3226" r="-1250" b="-6682"/>
                </a:stretch>
              </a:blipFill>
            </p:spPr>
            <p:txBody>
              <a:bodyPr/>
              <a:lstStyle/>
              <a:p>
                <a:r>
                  <a:rPr lang="fr-FR">
                    <a:noFill/>
                  </a:rPr>
                  <a:t> </a:t>
                </a:r>
              </a:p>
            </p:txBody>
          </p:sp>
        </mc:Fallback>
      </mc:AlternateContent>
      <p:sp>
        <p:nvSpPr>
          <p:cNvPr id="3" name="Espace réservé du pied de page 2">
            <a:extLst>
              <a:ext uri="{FF2B5EF4-FFF2-40B4-BE49-F238E27FC236}">
                <a16:creationId xmlns:a16="http://schemas.microsoft.com/office/drawing/2014/main" id="{C9379FFD-A19C-4A16-A224-28F70EF6040E}"/>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559EE92C-27B5-41C2-9DB6-6F22B424D5A0}"/>
              </a:ext>
            </a:extLst>
          </p:cNvPr>
          <p:cNvSpPr>
            <a:spLocks noGrp="1"/>
          </p:cNvSpPr>
          <p:nvPr>
            <p:ph type="sldNum" sz="quarter" idx="12"/>
          </p:nvPr>
        </p:nvSpPr>
        <p:spPr/>
        <p:txBody>
          <a:bodyPr/>
          <a:lstStyle/>
          <a:p>
            <a:fld id="{A88EAB1B-73FB-4977-9B11-E6EDEDEB8490}" type="slidenum">
              <a:rPr lang="fr-FR" smtClean="0"/>
              <a:t>104</a:t>
            </a:fld>
            <a:endParaRPr lang="fr-FR" dirty="0"/>
          </a:p>
        </p:txBody>
      </p:sp>
      <p:pic>
        <p:nvPicPr>
          <p:cNvPr id="9" name="Image 8">
            <a:extLst>
              <a:ext uri="{FF2B5EF4-FFF2-40B4-BE49-F238E27FC236}">
                <a16:creationId xmlns:a16="http://schemas.microsoft.com/office/drawing/2014/main" id="{34076687-3E59-4377-8F30-CF5FD9F50E01}"/>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8386685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1287917"/>
            <a:ext cx="12158133" cy="584775"/>
          </a:xfrm>
          <a:prstGeom prst="rect">
            <a:avLst/>
          </a:prstGeom>
          <a:noFill/>
        </p:spPr>
        <p:txBody>
          <a:bodyPr wrap="square" rtlCol="0">
            <a:spAutoFit/>
          </a:bodyPr>
          <a:lstStyle/>
          <a:p>
            <a:pPr marL="285750" indent="-285750">
              <a:buFont typeface="Arial" panose="020B0604020202020204" pitchFamily="34" charset="0"/>
              <a:buChar char="•"/>
            </a:pPr>
            <a:endParaRPr lang="fr-FR" sz="3200" dirty="0"/>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graphicFrame>
            <p:nvGraphicFramePr>
              <p:cNvPr id="8" name="Tableau 7">
                <a:extLst>
                  <a:ext uri="{FF2B5EF4-FFF2-40B4-BE49-F238E27FC236}">
                    <a16:creationId xmlns:a16="http://schemas.microsoft.com/office/drawing/2014/main" id="{40B69DE2-7BDA-4699-8D9D-67E082CB5DC3}"/>
                  </a:ext>
                </a:extLst>
              </p:cNvPr>
              <p:cNvGraphicFramePr>
                <a:graphicFrameLocks noGrp="1"/>
              </p:cNvGraphicFramePr>
              <p:nvPr/>
            </p:nvGraphicFramePr>
            <p:xfrm>
              <a:off x="3680511" y="1287917"/>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(99,99)</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1280482"/>
                      </a:ext>
                    </a:extLst>
                  </a:tr>
                  <a:tr h="549509">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(0,2)</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(100,1)</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8658299"/>
                      </a:ext>
                    </a:extLst>
                  </a:tr>
                </a:tbl>
              </a:graphicData>
            </a:graphic>
          </p:graphicFrame>
        </mc:Choice>
        <mc:Fallback xmlns="">
          <p:graphicFrame>
            <p:nvGraphicFramePr>
              <p:cNvPr id="8" name="Tableau 7">
                <a:extLst>
                  <a:ext uri="{FF2B5EF4-FFF2-40B4-BE49-F238E27FC236}">
                    <a16:creationId xmlns:a16="http://schemas.microsoft.com/office/drawing/2014/main" id="{40B69DE2-7BDA-4699-8D9D-67E082CB5DC3}"/>
                  </a:ext>
                </a:extLst>
              </p:cNvPr>
              <p:cNvGraphicFramePr>
                <a:graphicFrameLocks noGrp="1"/>
              </p:cNvGraphicFramePr>
              <p:nvPr/>
            </p:nvGraphicFramePr>
            <p:xfrm>
              <a:off x="3680511" y="1287917"/>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3"/>
                          <a:stretch>
                            <a:fillRect l="-235912" t="-117582" r="-102210" b="-200000"/>
                          </a:stretch>
                        </a:blipFill>
                      </a:tcPr>
                    </a:tc>
                    <a:tc>
                      <a:txBody>
                        <a:bodyPr/>
                        <a:lstStyle/>
                        <a:p>
                          <a:endParaRPr lang="fr-FR"/>
                        </a:p>
                      </a:txBody>
                      <a:tcPr marL="68580" marR="68580" marT="0" marB="0">
                        <a:blipFill>
                          <a:blip r:embed="rId3"/>
                          <a:stretch>
                            <a:fillRect l="-335912" t="-117582" r="-2210" b="-200000"/>
                          </a:stretch>
                        </a:blipFill>
                      </a:tcPr>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3"/>
                          <a:stretch>
                            <a:fillRect l="-137222" t="-220000" r="-203333" b="-102222"/>
                          </a:stretch>
                        </a:blipFill>
                      </a:tcPr>
                    </a:tc>
                    <a:tc>
                      <a:txBody>
                        <a:bodyPr/>
                        <a:lstStyle/>
                        <a:p>
                          <a:endParaRPr lang="fr-FR"/>
                        </a:p>
                      </a:txBody>
                      <a:tcPr marL="68580" marR="68580" marT="0" marB="0">
                        <a:blipFill>
                          <a:blip r:embed="rId3"/>
                          <a:stretch>
                            <a:fillRect l="-235912" t="-220000" r="-102210" b="-102222"/>
                          </a:stretch>
                        </a:blipFill>
                      </a:tcPr>
                    </a:tc>
                    <a:tc>
                      <a:txBody>
                        <a:bodyPr/>
                        <a:lstStyle/>
                        <a:p>
                          <a:endParaRPr lang="fr-FR"/>
                        </a:p>
                      </a:txBody>
                      <a:tcPr marL="68580" marR="68580" marT="0" marB="0">
                        <a:blipFill>
                          <a:blip r:embed="rId3"/>
                          <a:stretch>
                            <a:fillRect l="-335912" t="-220000" r="-2210" b="-102222"/>
                          </a:stretch>
                        </a:blipFill>
                      </a:tcPr>
                    </a:tc>
                    <a:extLst>
                      <a:ext uri="{0D108BD9-81ED-4DB2-BD59-A6C34878D82A}">
                        <a16:rowId xmlns:a16="http://schemas.microsoft.com/office/drawing/2014/main" val="3251280482"/>
                      </a:ext>
                    </a:extLst>
                  </a:tr>
                  <a:tr h="549509">
                    <a:tc vMerge="1">
                      <a:txBody>
                        <a:bodyPr/>
                        <a:lstStyle/>
                        <a:p>
                          <a:endParaRPr lang="fr-FR"/>
                        </a:p>
                      </a:txBody>
                      <a:tcPr/>
                    </a:tc>
                    <a:tc>
                      <a:txBody>
                        <a:bodyPr/>
                        <a:lstStyle/>
                        <a:p>
                          <a:endParaRPr lang="fr-FR"/>
                        </a:p>
                      </a:txBody>
                      <a:tcPr marL="68580" marR="68580" marT="0" marB="0">
                        <a:blipFill>
                          <a:blip r:embed="rId3"/>
                          <a:stretch>
                            <a:fillRect l="-137222" t="-320000" r="-203333" b="-2222"/>
                          </a:stretch>
                        </a:blipFill>
                      </a:tcPr>
                    </a:tc>
                    <a:tc>
                      <a:txBody>
                        <a:bodyPr/>
                        <a:lstStyle/>
                        <a:p>
                          <a:endParaRPr lang="fr-FR"/>
                        </a:p>
                      </a:txBody>
                      <a:tcPr marL="68580" marR="68580" marT="0" marB="0">
                        <a:blipFill>
                          <a:blip r:embed="rId3"/>
                          <a:stretch>
                            <a:fillRect l="-235912" t="-320000" r="-102210" b="-2222"/>
                          </a:stretch>
                        </a:blipFill>
                      </a:tcPr>
                    </a:tc>
                    <a:tc>
                      <a:txBody>
                        <a:bodyPr/>
                        <a:lstStyle/>
                        <a:p>
                          <a:endParaRPr lang="fr-FR"/>
                        </a:p>
                      </a:txBody>
                      <a:tcPr marL="68580" marR="68580" marT="0" marB="0">
                        <a:blipFill>
                          <a:blip r:embed="rId3"/>
                          <a:stretch>
                            <a:fillRect l="-335912" t="-320000" r="-2210" b="-2222"/>
                          </a:stretch>
                        </a:blipFill>
                      </a:tcPr>
                    </a:tc>
                    <a:extLst>
                      <a:ext uri="{0D108BD9-81ED-4DB2-BD59-A6C34878D82A}">
                        <a16:rowId xmlns:a16="http://schemas.microsoft.com/office/drawing/2014/main" val="3088658299"/>
                      </a:ext>
                    </a:extLst>
                  </a:tr>
                </a:tbl>
              </a:graphicData>
            </a:graphic>
          </p:graphicFrame>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F6596AD9-6FFB-4C38-9169-D26A5AE295F5}"/>
                  </a:ext>
                </a:extLst>
              </p:cNvPr>
              <p:cNvSpPr txBox="1"/>
              <p:nvPr/>
            </p:nvSpPr>
            <p:spPr>
              <a:xfrm>
                <a:off x="-1" y="3539878"/>
                <a:ext cx="12192000" cy="2467983"/>
              </a:xfrm>
              <a:prstGeom prst="rect">
                <a:avLst/>
              </a:prstGeom>
              <a:solidFill>
                <a:srgbClr val="FF6161"/>
              </a:solidFill>
            </p:spPr>
            <p:txBody>
              <a:bodyPr wrap="square" rtlCol="0">
                <a:spAutoFit/>
              </a:bodyPr>
              <a:lstStyle/>
              <a:p>
                <a:pPr algn="just">
                  <a:spcAft>
                    <a:spcPts val="0"/>
                  </a:spcAft>
                </a:pPr>
                <a:r>
                  <a:rPr lang="fr-FR" sz="3200" dirty="0">
                    <a:solidFill>
                      <a:srgbClr val="FF6161"/>
                    </a:solidFill>
                    <a:effectLst/>
                    <a:latin typeface="Times New Roman" panose="02020603050405020304" pitchFamily="18" charset="0"/>
                    <a:ea typeface="Times New Roman" panose="02020603050405020304" pitchFamily="18" charset="0"/>
                  </a:rPr>
                  <a:t>Lorsque celle-ci consiste à jouer l’action</a:t>
                </a:r>
                <a14:m>
                  <m:oMath xmlns:m="http://schemas.openxmlformats.org/officeDocument/2006/math">
                    <m:r>
                      <a:rPr lang="fr-FR" sz="3200" i="1">
                        <a:solidFill>
                          <a:srgbClr val="FF6161"/>
                        </a:solidFill>
                        <a:effectLst/>
                        <a:latin typeface="Cambria Math" panose="02040503050406030204" pitchFamily="18" charset="0"/>
                        <a:ea typeface="Times New Roman" panose="02020603050405020304" pitchFamily="18" charset="0"/>
                      </a:rPr>
                      <m:t> </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𝑎</m:t>
                        </m:r>
                      </m:e>
                      <m:sub>
                        <m:r>
                          <a:rPr lang="fr-FR" sz="3200" i="1">
                            <a:solidFill>
                              <a:srgbClr val="FF6161"/>
                            </a:solidFill>
                            <a:effectLst/>
                            <a:latin typeface="Cambria Math" panose="02040503050406030204" pitchFamily="18" charset="0"/>
                            <a:ea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rPr>
                      <m:t> </m:t>
                    </m:r>
                  </m:oMath>
                </a14:m>
                <a:r>
                  <a:rPr lang="fr-FR" sz="3200" dirty="0">
                    <a:solidFill>
                      <a:srgbClr val="FF6161"/>
                    </a:solidFill>
                    <a:effectLst/>
                    <a:latin typeface="Times New Roman" panose="02020603050405020304" pitchFamily="18" charset="0"/>
                    <a:ea typeface="Times New Roman" panose="02020603050405020304" pitchFamily="18" charset="0"/>
                  </a:rPr>
                  <a:t>avec probabilité</a:t>
                </a:r>
                <a14:m>
                  <m:oMath xmlns:m="http://schemas.openxmlformats.org/officeDocument/2006/math">
                    <m:r>
                      <a:rPr lang="fr-FR" sz="3200" i="1">
                        <a:solidFill>
                          <a:srgbClr val="FF6161"/>
                        </a:solidFill>
                        <a:effectLst/>
                        <a:latin typeface="Cambria Math" panose="02040503050406030204" pitchFamily="18" charset="0"/>
                        <a:ea typeface="Times New Roman" panose="02020603050405020304" pitchFamily="18" charset="0"/>
                      </a:rPr>
                      <m:t> </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rPr>
                          <m:t>2</m:t>
                        </m:r>
                      </m:sub>
                    </m:sSub>
                  </m:oMath>
                </a14:m>
                <a:r>
                  <a:rPr lang="fr-FR" sz="3200" dirty="0">
                    <a:solidFill>
                      <a:srgbClr val="FF6161"/>
                    </a:solidFill>
                    <a:effectLst/>
                    <a:latin typeface="Times New Roman" panose="02020603050405020304" pitchFamily="18" charset="0"/>
                    <a:ea typeface="Times New Roman" panose="02020603050405020304" pitchFamily="18" charset="0"/>
                  </a:rPr>
                  <a:t>, cette meilleure réponse vaut:</a:t>
                </a:r>
              </a:p>
              <a:p>
                <a:pPr algn="just">
                  <a:spcAft>
                    <a:spcPts val="0"/>
                  </a:spcAft>
                </a:pPr>
                <a:r>
                  <a:rPr lang="fr-FR" sz="3200" dirty="0">
                    <a:solidFill>
                      <a:srgbClr val="FF6161"/>
                    </a:solidFill>
                    <a:latin typeface="Times New Roman" panose="02020603050405020304" pitchFamily="18" charset="0"/>
                    <a:ea typeface="Times New Roman" panose="02020603050405020304" pitchFamily="18" charset="0"/>
                  </a:rPr>
                  <a:t>	- </a:t>
                </a:r>
                <a:r>
                  <a:rPr lang="fr-FR" sz="3200" dirty="0">
                    <a:solidFill>
                      <a:srgbClr val="FF6161"/>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𝑎</m:t>
                        </m:r>
                      </m:e>
                      <m:sub>
                        <m:r>
                          <a:rPr lang="fr-FR" sz="3200" i="1">
                            <a:solidFill>
                              <a:srgbClr val="FF6161"/>
                            </a:solidFill>
                            <a:effectLst/>
                            <a:latin typeface="Cambria Math" panose="02040503050406030204" pitchFamily="18" charset="0"/>
                            <a:ea typeface="Times New Roman" panose="02020603050405020304" pitchFamily="18" charset="0"/>
                          </a:rPr>
                          <m:t>1</m:t>
                        </m:r>
                      </m:sub>
                    </m:sSub>
                    <m:r>
                      <a:rPr lang="fr-FR" sz="3200" i="1">
                        <a:solidFill>
                          <a:srgbClr val="FF6161"/>
                        </a:solidFill>
                        <a:effectLst/>
                        <a:latin typeface="Cambria Math" panose="02040503050406030204" pitchFamily="18" charset="0"/>
                        <a:ea typeface="Times New Roman" panose="02020603050405020304" pitchFamily="18" charset="0"/>
                      </a:rPr>
                      <m:t> </m:t>
                    </m:r>
                  </m:oMath>
                </a14:m>
                <a:r>
                  <a:rPr lang="fr-FR" sz="3200" dirty="0">
                    <a:solidFill>
                      <a:srgbClr val="FF6161"/>
                    </a:solidFill>
                    <a:effectLst/>
                    <a:latin typeface="Times New Roman" panose="02020603050405020304" pitchFamily="18" charset="0"/>
                    <a:ea typeface="Times New Roman" panose="02020603050405020304" pitchFamily="18" charset="0"/>
                  </a:rPr>
                  <a:t>(resp. </a:t>
                </a:r>
                <a14:m>
                  <m:oMath xmlns:m="http://schemas.openxmlformats.org/officeDocument/2006/math">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𝑏</m:t>
                        </m:r>
                      </m:e>
                      <m:sub>
                        <m:r>
                          <a:rPr lang="fr-FR" sz="3200" i="1">
                            <a:solidFill>
                              <a:srgbClr val="FF6161"/>
                            </a:solidFill>
                            <a:effectLst/>
                            <a:latin typeface="Cambria Math" panose="02040503050406030204" pitchFamily="18" charset="0"/>
                            <a:ea typeface="Times New Roman" panose="02020603050405020304" pitchFamily="18" charset="0"/>
                          </a:rPr>
                          <m:t>1</m:t>
                        </m:r>
                      </m:sub>
                    </m:sSub>
                  </m:oMath>
                </a14:m>
                <a:r>
                  <a:rPr lang="fr-FR" sz="3200" dirty="0">
                    <a:solidFill>
                      <a:srgbClr val="FF6161"/>
                    </a:solidFill>
                    <a:effectLst/>
                    <a:latin typeface="Times New Roman" panose="02020603050405020304" pitchFamily="18" charset="0"/>
                    <a:ea typeface="Times New Roman" panose="02020603050405020304" pitchFamily="18" charset="0"/>
                  </a:rPr>
                  <a:t>) si </a:t>
                </a:r>
                <a14:m>
                  <m:oMath xmlns:m="http://schemas.openxmlformats.org/officeDocument/2006/math">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rPr>
                      <m:t>&gt;</m:t>
                    </m:r>
                    <m:f>
                      <m:fPr>
                        <m:ctrlPr>
                          <a:rPr lang="fr-FR" sz="3200" i="1">
                            <a:solidFill>
                              <a:srgbClr val="FF6161"/>
                            </a:solidFill>
                            <a:effectLst/>
                            <a:latin typeface="Cambria Math" panose="02040503050406030204" pitchFamily="18" charset="0"/>
                            <a:ea typeface="Times New Roman" panose="02020603050405020304" pitchFamily="18" charset="0"/>
                          </a:rPr>
                        </m:ctrlPr>
                      </m:fPr>
                      <m:num>
                        <m:r>
                          <a:rPr lang="fr-FR" sz="3200" i="1">
                            <a:solidFill>
                              <a:srgbClr val="FF6161"/>
                            </a:solidFill>
                            <a:effectLst/>
                            <a:latin typeface="Cambria Math" panose="02040503050406030204" pitchFamily="18" charset="0"/>
                            <a:ea typeface="Times New Roman" panose="02020603050405020304" pitchFamily="18" charset="0"/>
                          </a:rPr>
                          <m:t>1</m:t>
                        </m:r>
                      </m:num>
                      <m:den>
                        <m:r>
                          <a:rPr lang="fr-FR" sz="3200" i="1">
                            <a:solidFill>
                              <a:srgbClr val="FF6161"/>
                            </a:solidFill>
                            <a:effectLst/>
                            <a:latin typeface="Cambria Math" panose="02040503050406030204" pitchFamily="18" charset="0"/>
                            <a:ea typeface="Times New Roman" panose="02020603050405020304" pitchFamily="18" charset="0"/>
                          </a:rPr>
                          <m:t>2</m:t>
                        </m:r>
                      </m:den>
                    </m:f>
                  </m:oMath>
                </a14:m>
                <a:r>
                  <a:rPr lang="fr-FR" sz="3200" dirty="0">
                    <a:solidFill>
                      <a:srgbClr val="FF6161"/>
                    </a:solidFill>
                    <a:effectLst/>
                    <a:latin typeface="Times New Roman" panose="02020603050405020304" pitchFamily="18" charset="0"/>
                    <a:ea typeface="Times New Roman" panose="02020603050405020304" pitchFamily="18" charset="0"/>
                  </a:rPr>
                  <a:t> (resp. </a:t>
                </a:r>
                <a14:m>
                  <m:oMath xmlns:m="http://schemas.openxmlformats.org/officeDocument/2006/math">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rPr>
                      <m:t>&lt; </m:t>
                    </m:r>
                    <m:f>
                      <m:fPr>
                        <m:ctrlPr>
                          <a:rPr lang="fr-FR" sz="3200" i="1">
                            <a:solidFill>
                              <a:srgbClr val="FF6161"/>
                            </a:solidFill>
                            <a:effectLst/>
                            <a:latin typeface="Cambria Math" panose="02040503050406030204" pitchFamily="18" charset="0"/>
                            <a:ea typeface="Times New Roman" panose="02020603050405020304" pitchFamily="18" charset="0"/>
                          </a:rPr>
                        </m:ctrlPr>
                      </m:fPr>
                      <m:num>
                        <m:r>
                          <a:rPr lang="fr-FR" sz="3200" i="1">
                            <a:solidFill>
                              <a:srgbClr val="FF6161"/>
                            </a:solidFill>
                            <a:effectLst/>
                            <a:latin typeface="Cambria Math" panose="02040503050406030204" pitchFamily="18" charset="0"/>
                            <a:ea typeface="Times New Roman" panose="02020603050405020304" pitchFamily="18" charset="0"/>
                          </a:rPr>
                          <m:t>1</m:t>
                        </m:r>
                      </m:num>
                      <m:den>
                        <m:r>
                          <a:rPr lang="fr-FR" sz="3200" i="1">
                            <a:solidFill>
                              <a:srgbClr val="FF6161"/>
                            </a:solidFill>
                            <a:effectLst/>
                            <a:latin typeface="Cambria Math" panose="02040503050406030204" pitchFamily="18" charset="0"/>
                            <a:ea typeface="Times New Roman" panose="02020603050405020304" pitchFamily="18" charset="0"/>
                          </a:rPr>
                          <m:t>2</m:t>
                        </m:r>
                      </m:den>
                    </m:f>
                  </m:oMath>
                </a14:m>
                <a:r>
                  <a:rPr lang="fr-FR" sz="3200" dirty="0">
                    <a:solidFill>
                      <a:srgbClr val="FF6161"/>
                    </a:solidFill>
                    <a:effectLst/>
                    <a:latin typeface="Times New Roman" panose="02020603050405020304" pitchFamily="18" charset="0"/>
                    <a:ea typeface="Times New Roman" panose="02020603050405020304" pitchFamily="18" charset="0"/>
                  </a:rPr>
                  <a:t>); et</a:t>
                </a:r>
              </a:p>
              <a:p>
                <a:pPr algn="just">
                  <a:spcAft>
                    <a:spcPts val="0"/>
                  </a:spcAft>
                </a:pPr>
                <a:r>
                  <a:rPr lang="fr-FR" sz="3200" dirty="0">
                    <a:solidFill>
                      <a:srgbClr val="FF6161"/>
                    </a:solidFill>
                    <a:latin typeface="Times New Roman" panose="02020603050405020304" pitchFamily="18" charset="0"/>
                    <a:ea typeface="Times New Roman" panose="02020603050405020304" pitchFamily="18" charset="0"/>
                  </a:rPr>
                  <a:t>	- </a:t>
                </a:r>
                <a:r>
                  <a:rPr lang="fr-FR" sz="3200" dirty="0">
                    <a:solidFill>
                      <a:srgbClr val="FF6161"/>
                    </a:solidFill>
                    <a:effectLst/>
                    <a:latin typeface="Times New Roman" panose="02020603050405020304" pitchFamily="18" charset="0"/>
                    <a:ea typeface="Times New Roman" panose="02020603050405020304" pitchFamily="18" charset="0"/>
                  </a:rPr>
                  <a:t>prend la forme de n’importe quelle loterie sur </a:t>
                </a:r>
                <a14:m>
                  <m:oMath xmlns:m="http://schemas.openxmlformats.org/officeDocument/2006/math">
                    <m:r>
                      <a:rPr lang="fr-FR" sz="3200" i="1">
                        <a:solidFill>
                          <a:srgbClr val="FF6161"/>
                        </a:solidFill>
                        <a:effectLst/>
                        <a:latin typeface="Cambria Math" panose="02040503050406030204" pitchFamily="18" charset="0"/>
                        <a:ea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𝑎</m:t>
                        </m:r>
                      </m:e>
                      <m:sub>
                        <m:r>
                          <a:rPr lang="fr-FR" sz="3200" i="1">
                            <a:solidFill>
                              <a:srgbClr val="FF6161"/>
                            </a:solidFill>
                            <a:effectLst/>
                            <a:latin typeface="Cambria Math" panose="02040503050406030204" pitchFamily="18" charset="0"/>
                            <a:ea typeface="Times New Roman" panose="02020603050405020304" pitchFamily="18" charset="0"/>
                          </a:rPr>
                          <m:t>1</m:t>
                        </m:r>
                      </m:sub>
                    </m:sSub>
                    <m:r>
                      <a:rPr lang="fr-FR" sz="3200" i="1">
                        <a:solidFill>
                          <a:srgbClr val="FF6161"/>
                        </a:solidFill>
                        <a:effectLst/>
                        <a:latin typeface="Cambria Math" panose="02040503050406030204" pitchFamily="18" charset="0"/>
                        <a:ea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𝑏</m:t>
                        </m:r>
                      </m:e>
                      <m:sub>
                        <m:r>
                          <a:rPr lang="fr-FR" sz="3200" i="1">
                            <a:solidFill>
                              <a:srgbClr val="FF6161"/>
                            </a:solidFill>
                            <a:effectLst/>
                            <a:latin typeface="Cambria Math" panose="02040503050406030204" pitchFamily="18" charset="0"/>
                            <a:ea typeface="Times New Roman" panose="02020603050405020304" pitchFamily="18" charset="0"/>
                          </a:rPr>
                          <m:t>1</m:t>
                        </m:r>
                      </m:sub>
                    </m:sSub>
                    <m:r>
                      <a:rPr lang="fr-FR" sz="3200" i="1">
                        <a:solidFill>
                          <a:srgbClr val="FF6161"/>
                        </a:solidFill>
                        <a:effectLst/>
                        <a:latin typeface="Cambria Math" panose="02040503050406030204" pitchFamily="18" charset="0"/>
                        <a:ea typeface="Times New Roman" panose="02020603050405020304" pitchFamily="18" charset="0"/>
                      </a:rPr>
                      <m:t>}</m:t>
                    </m:r>
                  </m:oMath>
                </a14:m>
                <a:r>
                  <a:rPr lang="fr-FR" sz="3200" dirty="0">
                    <a:solidFill>
                      <a:srgbClr val="FF6161"/>
                    </a:solidFill>
                    <a:effectLst/>
                    <a:latin typeface="Times New Roman" panose="02020603050405020304" pitchFamily="18" charset="0"/>
                    <a:ea typeface="Times New Roman" panose="02020603050405020304" pitchFamily="18" charset="0"/>
                  </a:rPr>
                  <a:t> si </a:t>
                </a:r>
                <a14:m>
                  <m:oMath xmlns:m="http://schemas.openxmlformats.org/officeDocument/2006/math">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rPr>
                      <m:t>=</m:t>
                    </m:r>
                    <m:f>
                      <m:fPr>
                        <m:ctrlPr>
                          <a:rPr lang="fr-FR" sz="3200" i="1">
                            <a:solidFill>
                              <a:srgbClr val="FF6161"/>
                            </a:solidFill>
                            <a:effectLst/>
                            <a:latin typeface="Cambria Math" panose="02040503050406030204" pitchFamily="18" charset="0"/>
                            <a:ea typeface="Times New Roman" panose="02020603050405020304" pitchFamily="18" charset="0"/>
                          </a:rPr>
                        </m:ctrlPr>
                      </m:fPr>
                      <m:num>
                        <m:r>
                          <a:rPr lang="fr-FR" sz="3200" i="1">
                            <a:solidFill>
                              <a:srgbClr val="FF6161"/>
                            </a:solidFill>
                            <a:effectLst/>
                            <a:latin typeface="Cambria Math" panose="02040503050406030204" pitchFamily="18" charset="0"/>
                            <a:ea typeface="Times New Roman" panose="02020603050405020304" pitchFamily="18" charset="0"/>
                          </a:rPr>
                          <m:t>1</m:t>
                        </m:r>
                      </m:num>
                      <m:den>
                        <m:r>
                          <a:rPr lang="fr-FR" sz="3200" i="1">
                            <a:solidFill>
                              <a:srgbClr val="FF6161"/>
                            </a:solidFill>
                            <a:effectLst/>
                            <a:latin typeface="Cambria Math" panose="02040503050406030204" pitchFamily="18" charset="0"/>
                            <a:ea typeface="Times New Roman" panose="02020603050405020304" pitchFamily="18" charset="0"/>
                          </a:rPr>
                          <m:t>2</m:t>
                        </m:r>
                      </m:den>
                    </m:f>
                    <m:r>
                      <a:rPr lang="fr-FR" sz="3200" i="1">
                        <a:solidFill>
                          <a:srgbClr val="FF6161"/>
                        </a:solidFill>
                        <a:effectLst/>
                        <a:latin typeface="Cambria Math" panose="02040503050406030204" pitchFamily="18" charset="0"/>
                        <a:ea typeface="Times New Roman" panose="02020603050405020304" pitchFamily="18" charset="0"/>
                      </a:rPr>
                      <m:t>.</m:t>
                    </m:r>
                  </m:oMath>
                </a14:m>
                <a:r>
                  <a:rPr lang="fr-FR" sz="3200" dirty="0">
                    <a:solidFill>
                      <a:srgbClr val="FF6161"/>
                    </a:solidFill>
                    <a:effectLst/>
                    <a:latin typeface="Times New Roman" panose="02020603050405020304" pitchFamily="18" charset="0"/>
                    <a:ea typeface="Times New Roman" panose="02020603050405020304" pitchFamily="18" charset="0"/>
                  </a:rPr>
                  <a:t> </a:t>
                </a:r>
                <a:endParaRPr lang="fr-FR" sz="3200" dirty="0">
                  <a:solidFill>
                    <a:srgbClr val="FF6161"/>
                  </a:solidFill>
                  <a:effectLst/>
                  <a:latin typeface="Times New Roman" panose="02020603050405020304" pitchFamily="18" charset="0"/>
                  <a:ea typeface="Calibri" panose="020F0502020204030204" pitchFamily="34" charset="0"/>
                </a:endParaRPr>
              </a:p>
            </p:txBody>
          </p:sp>
        </mc:Choice>
        <mc:Fallback xmlns="">
          <p:sp>
            <p:nvSpPr>
              <p:cNvPr id="10" name="ZoneTexte 9">
                <a:extLst>
                  <a:ext uri="{FF2B5EF4-FFF2-40B4-BE49-F238E27FC236}">
                    <a16:creationId xmlns:a16="http://schemas.microsoft.com/office/drawing/2014/main" id="{F6596AD9-6FFB-4C38-9169-D26A5AE295F5}"/>
                  </a:ext>
                </a:extLst>
              </p:cNvPr>
              <p:cNvSpPr txBox="1">
                <a:spLocks noRot="1" noChangeAspect="1" noMove="1" noResize="1" noEditPoints="1" noAdjustHandles="1" noChangeArrowheads="1" noChangeShapeType="1" noTextEdit="1"/>
              </p:cNvSpPr>
              <p:nvPr/>
            </p:nvSpPr>
            <p:spPr>
              <a:xfrm>
                <a:off x="-1" y="3539878"/>
                <a:ext cx="12192000" cy="2467983"/>
              </a:xfrm>
              <a:prstGeom prst="rect">
                <a:avLst/>
              </a:prstGeom>
              <a:blipFill>
                <a:blip r:embed="rId4"/>
                <a:stretch>
                  <a:fillRect l="-1250" t="-3457" r="-1250" b="-2469"/>
                </a:stretch>
              </a:blipFill>
            </p:spPr>
            <p:txBody>
              <a:bodyPr/>
              <a:lstStyle/>
              <a:p>
                <a:r>
                  <a:rPr lang="fr-FR">
                    <a:noFill/>
                  </a:rPr>
                  <a:t> </a:t>
                </a:r>
              </a:p>
            </p:txBody>
          </p:sp>
        </mc:Fallback>
      </mc:AlternateContent>
      <p:sp>
        <p:nvSpPr>
          <p:cNvPr id="3" name="Espace réservé du pied de page 2">
            <a:extLst>
              <a:ext uri="{FF2B5EF4-FFF2-40B4-BE49-F238E27FC236}">
                <a16:creationId xmlns:a16="http://schemas.microsoft.com/office/drawing/2014/main" id="{3BF34246-2F02-4466-A944-24F26D26C288}"/>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EA39E51C-533B-438B-A03F-C831BB4079E9}"/>
              </a:ext>
            </a:extLst>
          </p:cNvPr>
          <p:cNvSpPr>
            <a:spLocks noGrp="1"/>
          </p:cNvSpPr>
          <p:nvPr>
            <p:ph type="sldNum" sz="quarter" idx="12"/>
          </p:nvPr>
        </p:nvSpPr>
        <p:spPr/>
        <p:txBody>
          <a:bodyPr/>
          <a:lstStyle/>
          <a:p>
            <a:fld id="{A88EAB1B-73FB-4977-9B11-E6EDEDEB8490}" type="slidenum">
              <a:rPr lang="fr-FR" smtClean="0"/>
              <a:t>105</a:t>
            </a:fld>
            <a:endParaRPr lang="fr-FR" dirty="0"/>
          </a:p>
        </p:txBody>
      </p:sp>
      <p:pic>
        <p:nvPicPr>
          <p:cNvPr id="9" name="Image 8">
            <a:extLst>
              <a:ext uri="{FF2B5EF4-FFF2-40B4-BE49-F238E27FC236}">
                <a16:creationId xmlns:a16="http://schemas.microsoft.com/office/drawing/2014/main" id="{600E8C07-ADB1-490A-B034-CE5C4A12ECA1}"/>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0257496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1287917"/>
            <a:ext cx="12158133" cy="584775"/>
          </a:xfrm>
          <a:prstGeom prst="rect">
            <a:avLst/>
          </a:prstGeom>
          <a:noFill/>
        </p:spPr>
        <p:txBody>
          <a:bodyPr wrap="square" rtlCol="0">
            <a:spAutoFit/>
          </a:bodyPr>
          <a:lstStyle/>
          <a:p>
            <a:pPr marL="285750" indent="-285750">
              <a:buFont typeface="Arial" panose="020B0604020202020204" pitchFamily="34" charset="0"/>
              <a:buChar char="•"/>
            </a:pPr>
            <a:endParaRPr lang="fr-FR" sz="3200" dirty="0"/>
          </a:p>
        </p:txBody>
      </p:sp>
      <mc:AlternateContent xmlns:mc="http://schemas.openxmlformats.org/markup-compatibility/2006" xmlns:a14="http://schemas.microsoft.com/office/drawing/2010/main">
        <mc:Choice Requires="a14">
          <p:graphicFrame>
            <p:nvGraphicFramePr>
              <p:cNvPr id="8" name="Tableau 7">
                <a:extLst>
                  <a:ext uri="{FF2B5EF4-FFF2-40B4-BE49-F238E27FC236}">
                    <a16:creationId xmlns:a16="http://schemas.microsoft.com/office/drawing/2014/main" id="{40B69DE2-7BDA-4699-8D9D-67E082CB5DC3}"/>
                  </a:ext>
                </a:extLst>
              </p:cNvPr>
              <p:cNvGraphicFramePr>
                <a:graphicFrameLocks noGrp="1"/>
              </p:cNvGraphicFramePr>
              <p:nvPr/>
            </p:nvGraphicFramePr>
            <p:xfrm>
              <a:off x="3680511" y="1287917"/>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(99,99)</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1280482"/>
                      </a:ext>
                    </a:extLst>
                  </a:tr>
                  <a:tr h="549509">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(0,2)</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(100,1)</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8658299"/>
                      </a:ext>
                    </a:extLst>
                  </a:tr>
                </a:tbl>
              </a:graphicData>
            </a:graphic>
          </p:graphicFrame>
        </mc:Choice>
        <mc:Fallback xmlns="">
          <p:graphicFrame>
            <p:nvGraphicFramePr>
              <p:cNvPr id="8" name="Tableau 7">
                <a:extLst>
                  <a:ext uri="{FF2B5EF4-FFF2-40B4-BE49-F238E27FC236}">
                    <a16:creationId xmlns:a16="http://schemas.microsoft.com/office/drawing/2014/main" id="{40B69DE2-7BDA-4699-8D9D-67E082CB5DC3}"/>
                  </a:ext>
                </a:extLst>
              </p:cNvPr>
              <p:cNvGraphicFramePr>
                <a:graphicFrameLocks noGrp="1"/>
              </p:cNvGraphicFramePr>
              <p:nvPr/>
            </p:nvGraphicFramePr>
            <p:xfrm>
              <a:off x="3680511" y="1287917"/>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3"/>
                          <a:stretch>
                            <a:fillRect l="-235912" t="-117582" r="-102210" b="-200000"/>
                          </a:stretch>
                        </a:blipFill>
                      </a:tcPr>
                    </a:tc>
                    <a:tc>
                      <a:txBody>
                        <a:bodyPr/>
                        <a:lstStyle/>
                        <a:p>
                          <a:endParaRPr lang="fr-FR"/>
                        </a:p>
                      </a:txBody>
                      <a:tcPr marL="68580" marR="68580" marT="0" marB="0">
                        <a:blipFill>
                          <a:blip r:embed="rId3"/>
                          <a:stretch>
                            <a:fillRect l="-335912" t="-117582" r="-2210" b="-200000"/>
                          </a:stretch>
                        </a:blipFill>
                      </a:tcPr>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3"/>
                          <a:stretch>
                            <a:fillRect l="-137222" t="-220000" r="-203333" b="-102222"/>
                          </a:stretch>
                        </a:blipFill>
                      </a:tcPr>
                    </a:tc>
                    <a:tc>
                      <a:txBody>
                        <a:bodyPr/>
                        <a:lstStyle/>
                        <a:p>
                          <a:endParaRPr lang="fr-FR"/>
                        </a:p>
                      </a:txBody>
                      <a:tcPr marL="68580" marR="68580" marT="0" marB="0">
                        <a:blipFill>
                          <a:blip r:embed="rId3"/>
                          <a:stretch>
                            <a:fillRect l="-235912" t="-220000" r="-102210" b="-102222"/>
                          </a:stretch>
                        </a:blipFill>
                      </a:tcPr>
                    </a:tc>
                    <a:tc>
                      <a:txBody>
                        <a:bodyPr/>
                        <a:lstStyle/>
                        <a:p>
                          <a:endParaRPr lang="fr-FR"/>
                        </a:p>
                      </a:txBody>
                      <a:tcPr marL="68580" marR="68580" marT="0" marB="0">
                        <a:blipFill>
                          <a:blip r:embed="rId3"/>
                          <a:stretch>
                            <a:fillRect l="-335912" t="-220000" r="-2210" b="-102222"/>
                          </a:stretch>
                        </a:blipFill>
                      </a:tcPr>
                    </a:tc>
                    <a:extLst>
                      <a:ext uri="{0D108BD9-81ED-4DB2-BD59-A6C34878D82A}">
                        <a16:rowId xmlns:a16="http://schemas.microsoft.com/office/drawing/2014/main" val="3251280482"/>
                      </a:ext>
                    </a:extLst>
                  </a:tr>
                  <a:tr h="549509">
                    <a:tc vMerge="1">
                      <a:txBody>
                        <a:bodyPr/>
                        <a:lstStyle/>
                        <a:p>
                          <a:endParaRPr lang="fr-FR"/>
                        </a:p>
                      </a:txBody>
                      <a:tcPr/>
                    </a:tc>
                    <a:tc>
                      <a:txBody>
                        <a:bodyPr/>
                        <a:lstStyle/>
                        <a:p>
                          <a:endParaRPr lang="fr-FR"/>
                        </a:p>
                      </a:txBody>
                      <a:tcPr marL="68580" marR="68580" marT="0" marB="0">
                        <a:blipFill>
                          <a:blip r:embed="rId3"/>
                          <a:stretch>
                            <a:fillRect l="-137222" t="-320000" r="-203333" b="-2222"/>
                          </a:stretch>
                        </a:blipFill>
                      </a:tcPr>
                    </a:tc>
                    <a:tc>
                      <a:txBody>
                        <a:bodyPr/>
                        <a:lstStyle/>
                        <a:p>
                          <a:endParaRPr lang="fr-FR"/>
                        </a:p>
                      </a:txBody>
                      <a:tcPr marL="68580" marR="68580" marT="0" marB="0">
                        <a:blipFill>
                          <a:blip r:embed="rId3"/>
                          <a:stretch>
                            <a:fillRect l="-235912" t="-320000" r="-102210" b="-2222"/>
                          </a:stretch>
                        </a:blipFill>
                      </a:tcPr>
                    </a:tc>
                    <a:tc>
                      <a:txBody>
                        <a:bodyPr/>
                        <a:lstStyle/>
                        <a:p>
                          <a:endParaRPr lang="fr-FR"/>
                        </a:p>
                      </a:txBody>
                      <a:tcPr marL="68580" marR="68580" marT="0" marB="0">
                        <a:blipFill>
                          <a:blip r:embed="rId3"/>
                          <a:stretch>
                            <a:fillRect l="-335912" t="-320000" r="-2210" b="-2222"/>
                          </a:stretch>
                        </a:blipFill>
                      </a:tcPr>
                    </a:tc>
                    <a:extLst>
                      <a:ext uri="{0D108BD9-81ED-4DB2-BD59-A6C34878D82A}">
                        <a16:rowId xmlns:a16="http://schemas.microsoft.com/office/drawing/2014/main" val="3088658299"/>
                      </a:ext>
                    </a:extLst>
                  </a:tr>
                </a:tbl>
              </a:graphicData>
            </a:graphic>
          </p:graphicFrame>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F6596AD9-6FFB-4C38-9169-D26A5AE295F5}"/>
                  </a:ext>
                </a:extLst>
              </p:cNvPr>
              <p:cNvSpPr txBox="1"/>
              <p:nvPr/>
            </p:nvSpPr>
            <p:spPr>
              <a:xfrm>
                <a:off x="-1" y="3539878"/>
                <a:ext cx="12192000" cy="3089820"/>
              </a:xfrm>
              <a:prstGeom prst="rect">
                <a:avLst/>
              </a:prstGeom>
              <a:solidFill>
                <a:srgbClr val="FF6161"/>
              </a:solidFill>
            </p:spPr>
            <p:txBody>
              <a:bodyPr wrap="square" rtlCol="0">
                <a:spAutoFit/>
              </a:bodyPr>
              <a:lstStyle/>
              <a:p>
                <a:pPr algn="just">
                  <a:spcAft>
                    <a:spcPts val="0"/>
                  </a:spcAft>
                </a:pPr>
                <a:r>
                  <a:rPr lang="fr-FR" sz="3200" dirty="0">
                    <a:solidFill>
                      <a:srgbClr val="FF6161"/>
                    </a:solidFill>
                    <a:effectLst/>
                    <a:latin typeface="Times New Roman" panose="02020603050405020304" pitchFamily="18" charset="0"/>
                    <a:ea typeface="Times New Roman" panose="02020603050405020304" pitchFamily="18" charset="0"/>
                  </a:rPr>
                  <a:t>Le programme de minimisation du joueur 2 s’écrit alors</a:t>
                </a:r>
              </a:p>
              <a:p>
                <a:pPr algn="just">
                  <a:spcAft>
                    <a:spcPts val="0"/>
                  </a:spcAft>
                </a:pPr>
                <a14:m>
                  <m:oMathPara xmlns:m="http://schemas.openxmlformats.org/officeDocument/2006/math">
                    <m:oMathParaPr>
                      <m:jc m:val="centerGroup"/>
                    </m:oMathParaPr>
                    <m:oMath xmlns:m="http://schemas.openxmlformats.org/officeDocument/2006/math">
                      <m:func>
                        <m:funcPr>
                          <m:ctrlPr>
                            <a:rPr lang="fr-FR" sz="3200" i="1">
                              <a:solidFill>
                                <a:srgbClr val="FF6161"/>
                              </a:solidFill>
                              <a:latin typeface="Cambria Math" panose="02040503050406030204" pitchFamily="18" charset="0"/>
                              <a:ea typeface="Times New Roman" panose="02020603050405020304" pitchFamily="18" charset="0"/>
                            </a:rPr>
                          </m:ctrlPr>
                        </m:funcPr>
                        <m:fName>
                          <m:r>
                            <m:rPr>
                              <m:sty m:val="p"/>
                            </m:rPr>
                            <a:rPr lang="fr-FR" sz="3200">
                              <a:solidFill>
                                <a:srgbClr val="FF6161"/>
                              </a:solidFill>
                              <a:effectLst/>
                              <a:latin typeface="Cambria Math" panose="02040503050406030204" pitchFamily="18" charset="0"/>
                              <a:ea typeface="Times New Roman" panose="02020603050405020304" pitchFamily="18" charset="0"/>
                            </a:rPr>
                            <m:t>min</m:t>
                          </m:r>
                        </m:fName>
                        <m:e>
                          <m:d>
                            <m:dPr>
                              <m:begChr m:val="{"/>
                              <m:endChr m:val="}"/>
                              <m:ctrlPr>
                                <a:rPr lang="fr-FR" sz="3200" i="1">
                                  <a:solidFill>
                                    <a:srgbClr val="FF6161"/>
                                  </a:solidFill>
                                  <a:effectLst/>
                                  <a:latin typeface="Cambria Math" panose="02040503050406030204" pitchFamily="18" charset="0"/>
                                  <a:ea typeface="Times New Roman" panose="02020603050405020304" pitchFamily="18" charset="0"/>
                                </a:rPr>
                              </m:ctrlPr>
                            </m:dPr>
                            <m:e>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𝑚𝑖𝑛</m:t>
                                  </m:r>
                                </m:e>
                                <m:sub>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rPr>
                                    <m:t>&gt;</m:t>
                                  </m:r>
                                  <m:f>
                                    <m:fPr>
                                      <m:ctrlPr>
                                        <a:rPr lang="fr-FR" sz="3200" i="1">
                                          <a:solidFill>
                                            <a:srgbClr val="FF6161"/>
                                          </a:solidFill>
                                          <a:effectLst/>
                                          <a:latin typeface="Cambria Math" panose="02040503050406030204" pitchFamily="18" charset="0"/>
                                          <a:ea typeface="Times New Roman" panose="02020603050405020304" pitchFamily="18" charset="0"/>
                                        </a:rPr>
                                      </m:ctrlPr>
                                    </m:fPr>
                                    <m:num>
                                      <m:r>
                                        <a:rPr lang="fr-FR" sz="3200" i="1">
                                          <a:solidFill>
                                            <a:srgbClr val="FF6161"/>
                                          </a:solidFill>
                                          <a:effectLst/>
                                          <a:latin typeface="Cambria Math" panose="02040503050406030204" pitchFamily="18" charset="0"/>
                                          <a:ea typeface="Times New Roman" panose="02020603050405020304" pitchFamily="18" charset="0"/>
                                        </a:rPr>
                                        <m:t>1</m:t>
                                      </m:r>
                                    </m:num>
                                    <m:den>
                                      <m:r>
                                        <a:rPr lang="fr-FR" sz="3200" i="1">
                                          <a:solidFill>
                                            <a:srgbClr val="FF6161"/>
                                          </a:solidFill>
                                          <a:effectLst/>
                                          <a:latin typeface="Cambria Math" panose="02040503050406030204" pitchFamily="18" charset="0"/>
                                          <a:ea typeface="Times New Roman" panose="02020603050405020304" pitchFamily="18" charset="0"/>
                                        </a:rPr>
                                        <m:t>2</m:t>
                                      </m:r>
                                    </m:den>
                                  </m:f>
                                </m:sub>
                              </m:sSub>
                              <m:d>
                                <m:dPr>
                                  <m:begChr m:val="{"/>
                                  <m:endChr m:val="}"/>
                                  <m:ctrlPr>
                                    <a:rPr lang="fr-FR" sz="3200" i="1">
                                      <a:solidFill>
                                        <a:srgbClr val="FF6161"/>
                                      </a:solidFill>
                                      <a:effectLst/>
                                      <a:latin typeface="Cambria Math" panose="02040503050406030204" pitchFamily="18" charset="0"/>
                                      <a:ea typeface="Times New Roman" panose="02020603050405020304" pitchFamily="18" charset="0"/>
                                    </a:rPr>
                                  </m:ctrlPr>
                                </m:dPr>
                                <m:e>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rPr>
                                    <m:t>+99</m:t>
                                  </m:r>
                                  <m:d>
                                    <m:dPr>
                                      <m:ctrlPr>
                                        <a:rPr lang="fr-FR" sz="3200" i="1">
                                          <a:solidFill>
                                            <a:srgbClr val="FF6161"/>
                                          </a:solidFill>
                                          <a:effectLst/>
                                          <a:latin typeface="Cambria Math" panose="02040503050406030204" pitchFamily="18" charset="0"/>
                                          <a:ea typeface="Times New Roman" panose="02020603050405020304" pitchFamily="18" charset="0"/>
                                        </a:rPr>
                                      </m:ctrlPr>
                                    </m:dPr>
                                    <m:e>
                                      <m:r>
                                        <a:rPr lang="fr-FR" sz="3200" i="1">
                                          <a:solidFill>
                                            <a:srgbClr val="FF6161"/>
                                          </a:solidFill>
                                          <a:effectLst/>
                                          <a:latin typeface="Cambria Math" panose="02040503050406030204" pitchFamily="18" charset="0"/>
                                          <a:ea typeface="Times New Roman" panose="02020603050405020304" pitchFamily="18" charset="0"/>
                                        </a:rPr>
                                        <m:t>1−</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rPr>
                                            <m:t>2</m:t>
                                          </m:r>
                                        </m:sub>
                                      </m:sSub>
                                    </m:e>
                                  </m:d>
                                </m:e>
                              </m:d>
                              <m:r>
                                <a:rPr lang="fr-FR" sz="3200" i="1">
                                  <a:solidFill>
                                    <a:srgbClr val="FF6161"/>
                                  </a:solidFill>
                                  <a:effectLst/>
                                  <a:latin typeface="Cambria Math" panose="02040503050406030204" pitchFamily="18" charset="0"/>
                                  <a:ea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𝑚𝑖𝑛</m:t>
                                  </m:r>
                                </m:e>
                                <m:sub>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rPr>
                                    <m:t>≤</m:t>
                                  </m:r>
                                  <m:f>
                                    <m:fPr>
                                      <m:ctrlPr>
                                        <a:rPr lang="fr-FR" sz="3200" i="1">
                                          <a:solidFill>
                                            <a:srgbClr val="FF6161"/>
                                          </a:solidFill>
                                          <a:effectLst/>
                                          <a:latin typeface="Cambria Math" panose="02040503050406030204" pitchFamily="18" charset="0"/>
                                          <a:ea typeface="Times New Roman" panose="02020603050405020304" pitchFamily="18" charset="0"/>
                                        </a:rPr>
                                      </m:ctrlPr>
                                    </m:fPr>
                                    <m:num>
                                      <m:r>
                                        <a:rPr lang="fr-FR" sz="3200" i="1">
                                          <a:solidFill>
                                            <a:srgbClr val="FF6161"/>
                                          </a:solidFill>
                                          <a:effectLst/>
                                          <a:latin typeface="Cambria Math" panose="02040503050406030204" pitchFamily="18" charset="0"/>
                                          <a:ea typeface="Times New Roman" panose="02020603050405020304" pitchFamily="18" charset="0"/>
                                        </a:rPr>
                                        <m:t>1</m:t>
                                      </m:r>
                                    </m:num>
                                    <m:den>
                                      <m:r>
                                        <a:rPr lang="fr-FR" sz="3200" i="1">
                                          <a:solidFill>
                                            <a:srgbClr val="FF6161"/>
                                          </a:solidFill>
                                          <a:effectLst/>
                                          <a:latin typeface="Cambria Math" panose="02040503050406030204" pitchFamily="18" charset="0"/>
                                          <a:ea typeface="Times New Roman" panose="02020603050405020304" pitchFamily="18" charset="0"/>
                                        </a:rPr>
                                        <m:t>2</m:t>
                                      </m:r>
                                    </m:den>
                                  </m:f>
                                </m:sub>
                              </m:sSub>
                              <m:d>
                                <m:dPr>
                                  <m:begChr m:val="{"/>
                                  <m:endChr m:val="}"/>
                                  <m:ctrlPr>
                                    <a:rPr lang="fr-FR" sz="3200" i="1">
                                      <a:solidFill>
                                        <a:srgbClr val="FF6161"/>
                                      </a:solidFill>
                                      <a:effectLst/>
                                      <a:latin typeface="Cambria Math" panose="02040503050406030204" pitchFamily="18" charset="0"/>
                                      <a:ea typeface="Times New Roman" panose="02020603050405020304" pitchFamily="18" charset="0"/>
                                    </a:rPr>
                                  </m:ctrlPr>
                                </m:dPr>
                                <m:e>
                                  <m:r>
                                    <a:rPr lang="fr-FR" sz="3200" i="1">
                                      <a:solidFill>
                                        <a:srgbClr val="FF6161"/>
                                      </a:solidFill>
                                      <a:effectLst/>
                                      <a:latin typeface="Cambria Math" panose="02040503050406030204" pitchFamily="18" charset="0"/>
                                      <a:ea typeface="Times New Roman" panose="02020603050405020304" pitchFamily="18" charset="0"/>
                                    </a:rPr>
                                    <m:t>100</m:t>
                                  </m:r>
                                  <m:d>
                                    <m:dPr>
                                      <m:ctrlPr>
                                        <a:rPr lang="fr-FR" sz="3200" i="1">
                                          <a:solidFill>
                                            <a:srgbClr val="FF6161"/>
                                          </a:solidFill>
                                          <a:effectLst/>
                                          <a:latin typeface="Cambria Math" panose="02040503050406030204" pitchFamily="18" charset="0"/>
                                          <a:ea typeface="Times New Roman" panose="02020603050405020304" pitchFamily="18" charset="0"/>
                                        </a:rPr>
                                      </m:ctrlPr>
                                    </m:dPr>
                                    <m:e>
                                      <m:r>
                                        <a:rPr lang="fr-FR" sz="3200" i="1">
                                          <a:solidFill>
                                            <a:srgbClr val="FF6161"/>
                                          </a:solidFill>
                                          <a:effectLst/>
                                          <a:latin typeface="Cambria Math" panose="02040503050406030204" pitchFamily="18" charset="0"/>
                                          <a:ea typeface="Times New Roman" panose="02020603050405020304" pitchFamily="18" charset="0"/>
                                        </a:rPr>
                                        <m:t>1−</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rPr>
                                            <m:t>2</m:t>
                                          </m:r>
                                        </m:sub>
                                      </m:sSub>
                                    </m:e>
                                  </m:d>
                                </m:e>
                              </m:d>
                            </m:e>
                          </m:d>
                        </m:e>
                      </m:func>
                    </m:oMath>
                  </m:oMathPara>
                </a14:m>
                <a:endParaRPr lang="fr-FR" sz="3200" dirty="0">
                  <a:solidFill>
                    <a:srgbClr val="FF6161"/>
                  </a:solidFill>
                  <a:effectLst/>
                  <a:latin typeface="Times New Roman" panose="02020603050405020304" pitchFamily="18" charset="0"/>
                  <a:ea typeface="Calibri" panose="020F0502020204030204" pitchFamily="34" charset="0"/>
                </a:endParaRPr>
              </a:p>
              <a:p>
                <a:pPr algn="just">
                  <a:spcAft>
                    <a:spcPts val="1000"/>
                  </a:spcAft>
                </a:pPr>
                <a14:m>
                  <m:oMathPara xmlns:m="http://schemas.openxmlformats.org/officeDocument/2006/math">
                    <m:oMathParaPr>
                      <m:jc m:val="centerGroup"/>
                    </m:oMathParaPr>
                    <m:oMath xmlns:m="http://schemas.openxmlformats.org/officeDocument/2006/math">
                      <m:func>
                        <m:funcPr>
                          <m:ctrlPr>
                            <a:rPr lang="fr-FR" sz="3200" i="1">
                              <a:solidFill>
                                <a:srgbClr val="FF6161"/>
                              </a:solidFill>
                              <a:effectLst/>
                              <a:latin typeface="Cambria Math" panose="02040503050406030204" pitchFamily="18" charset="0"/>
                              <a:ea typeface="Times New Roman" panose="02020603050405020304" pitchFamily="18" charset="0"/>
                            </a:rPr>
                          </m:ctrlPr>
                        </m:funcPr>
                        <m:fName>
                          <m:r>
                            <a:rPr lang="fr-FR" sz="3200">
                              <a:solidFill>
                                <a:srgbClr val="FF6161"/>
                              </a:solidFill>
                              <a:effectLst/>
                              <a:latin typeface="Cambria Math" panose="02040503050406030204" pitchFamily="18" charset="0"/>
                              <a:ea typeface="Times New Roman" panose="02020603050405020304" pitchFamily="18" charset="0"/>
                            </a:rPr>
                            <m:t>=</m:t>
                          </m:r>
                          <m:r>
                            <m:rPr>
                              <m:sty m:val="p"/>
                            </m:rPr>
                            <a:rPr lang="fr-FR" sz="3200">
                              <a:solidFill>
                                <a:srgbClr val="FF6161"/>
                              </a:solidFill>
                              <a:effectLst/>
                              <a:latin typeface="Cambria Math" panose="02040503050406030204" pitchFamily="18" charset="0"/>
                              <a:ea typeface="Times New Roman" panose="02020603050405020304" pitchFamily="18" charset="0"/>
                            </a:rPr>
                            <m:t>min</m:t>
                          </m:r>
                        </m:fName>
                        <m:e>
                          <m:d>
                            <m:dPr>
                              <m:begChr m:val="{"/>
                              <m:endChr m:val="}"/>
                              <m:ctrlPr>
                                <a:rPr lang="fr-FR" sz="3200" i="1">
                                  <a:solidFill>
                                    <a:srgbClr val="FF6161"/>
                                  </a:solidFill>
                                  <a:effectLst/>
                                  <a:latin typeface="Cambria Math" panose="02040503050406030204" pitchFamily="18" charset="0"/>
                                  <a:ea typeface="Times New Roman" panose="02020603050405020304" pitchFamily="18" charset="0"/>
                                </a:rPr>
                              </m:ctrlPr>
                            </m:dPr>
                            <m:e>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𝑚𝑖𝑛</m:t>
                                  </m:r>
                                </m:e>
                                <m:sub>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rPr>
                                    <m:t>&gt;</m:t>
                                  </m:r>
                                  <m:f>
                                    <m:fPr>
                                      <m:ctrlPr>
                                        <a:rPr lang="fr-FR" sz="3200" i="1">
                                          <a:solidFill>
                                            <a:srgbClr val="FF6161"/>
                                          </a:solidFill>
                                          <a:effectLst/>
                                          <a:latin typeface="Cambria Math" panose="02040503050406030204" pitchFamily="18" charset="0"/>
                                          <a:ea typeface="Times New Roman" panose="02020603050405020304" pitchFamily="18" charset="0"/>
                                        </a:rPr>
                                      </m:ctrlPr>
                                    </m:fPr>
                                    <m:num>
                                      <m:r>
                                        <a:rPr lang="fr-FR" sz="3200" i="1">
                                          <a:solidFill>
                                            <a:srgbClr val="FF6161"/>
                                          </a:solidFill>
                                          <a:effectLst/>
                                          <a:latin typeface="Cambria Math" panose="02040503050406030204" pitchFamily="18" charset="0"/>
                                          <a:ea typeface="Times New Roman" panose="02020603050405020304" pitchFamily="18" charset="0"/>
                                        </a:rPr>
                                        <m:t>1</m:t>
                                      </m:r>
                                    </m:num>
                                    <m:den>
                                      <m:r>
                                        <a:rPr lang="fr-FR" sz="3200" i="1">
                                          <a:solidFill>
                                            <a:srgbClr val="FF6161"/>
                                          </a:solidFill>
                                          <a:effectLst/>
                                          <a:latin typeface="Cambria Math" panose="02040503050406030204" pitchFamily="18" charset="0"/>
                                          <a:ea typeface="Times New Roman" panose="02020603050405020304" pitchFamily="18" charset="0"/>
                                        </a:rPr>
                                        <m:t>2</m:t>
                                      </m:r>
                                    </m:den>
                                  </m:f>
                                </m:sub>
                              </m:sSub>
                              <m:d>
                                <m:dPr>
                                  <m:begChr m:val="{"/>
                                  <m:endChr m:val="}"/>
                                  <m:ctrlPr>
                                    <a:rPr lang="fr-FR" sz="3200" i="1">
                                      <a:solidFill>
                                        <a:srgbClr val="FF6161"/>
                                      </a:solidFill>
                                      <a:effectLst/>
                                      <a:latin typeface="Cambria Math" panose="02040503050406030204" pitchFamily="18" charset="0"/>
                                      <a:ea typeface="Times New Roman" panose="02020603050405020304" pitchFamily="18" charset="0"/>
                                    </a:rPr>
                                  </m:ctrlPr>
                                </m:dPr>
                                <m:e>
                                  <m:r>
                                    <a:rPr lang="fr-FR" sz="3200" i="1">
                                      <a:solidFill>
                                        <a:srgbClr val="FF6161"/>
                                      </a:solidFill>
                                      <a:effectLst/>
                                      <a:latin typeface="Cambria Math" panose="02040503050406030204" pitchFamily="18" charset="0"/>
                                      <a:ea typeface="Times New Roman" panose="02020603050405020304" pitchFamily="18" charset="0"/>
                                    </a:rPr>
                                    <m:t>99−98</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rPr>
                                        <m:t>2</m:t>
                                      </m:r>
                                    </m:sub>
                                  </m:sSub>
                                </m:e>
                              </m:d>
                              <m:r>
                                <a:rPr lang="fr-FR" sz="3200" i="1">
                                  <a:solidFill>
                                    <a:srgbClr val="FF6161"/>
                                  </a:solidFill>
                                  <a:effectLst/>
                                  <a:latin typeface="Cambria Math" panose="02040503050406030204" pitchFamily="18" charset="0"/>
                                  <a:ea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𝑚𝑖𝑛</m:t>
                                  </m:r>
                                </m:e>
                                <m:sub>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rPr>
                                    <m:t>≤</m:t>
                                  </m:r>
                                  <m:f>
                                    <m:fPr>
                                      <m:ctrlPr>
                                        <a:rPr lang="fr-FR" sz="3200" i="1">
                                          <a:solidFill>
                                            <a:srgbClr val="FF6161"/>
                                          </a:solidFill>
                                          <a:effectLst/>
                                          <a:latin typeface="Cambria Math" panose="02040503050406030204" pitchFamily="18" charset="0"/>
                                          <a:ea typeface="Times New Roman" panose="02020603050405020304" pitchFamily="18" charset="0"/>
                                        </a:rPr>
                                      </m:ctrlPr>
                                    </m:fPr>
                                    <m:num>
                                      <m:r>
                                        <a:rPr lang="fr-FR" sz="3200" i="1">
                                          <a:solidFill>
                                            <a:srgbClr val="FF6161"/>
                                          </a:solidFill>
                                          <a:effectLst/>
                                          <a:latin typeface="Cambria Math" panose="02040503050406030204" pitchFamily="18" charset="0"/>
                                          <a:ea typeface="Times New Roman" panose="02020603050405020304" pitchFamily="18" charset="0"/>
                                        </a:rPr>
                                        <m:t>1</m:t>
                                      </m:r>
                                    </m:num>
                                    <m:den>
                                      <m:r>
                                        <a:rPr lang="fr-FR" sz="3200" i="1">
                                          <a:solidFill>
                                            <a:srgbClr val="FF6161"/>
                                          </a:solidFill>
                                          <a:effectLst/>
                                          <a:latin typeface="Cambria Math" panose="02040503050406030204" pitchFamily="18" charset="0"/>
                                          <a:ea typeface="Times New Roman" panose="02020603050405020304" pitchFamily="18" charset="0"/>
                                        </a:rPr>
                                        <m:t>2</m:t>
                                      </m:r>
                                    </m:den>
                                  </m:f>
                                </m:sub>
                              </m:sSub>
                              <m:d>
                                <m:dPr>
                                  <m:begChr m:val="{"/>
                                  <m:endChr m:val="}"/>
                                  <m:ctrlPr>
                                    <a:rPr lang="fr-FR" sz="3200" i="1">
                                      <a:solidFill>
                                        <a:srgbClr val="FF6161"/>
                                      </a:solidFill>
                                      <a:effectLst/>
                                      <a:latin typeface="Cambria Math" panose="02040503050406030204" pitchFamily="18" charset="0"/>
                                      <a:ea typeface="Times New Roman" panose="02020603050405020304" pitchFamily="18" charset="0"/>
                                    </a:rPr>
                                  </m:ctrlPr>
                                </m:dPr>
                                <m:e>
                                  <m:r>
                                    <a:rPr lang="fr-FR" sz="3200" i="1">
                                      <a:solidFill>
                                        <a:srgbClr val="FF6161"/>
                                      </a:solidFill>
                                      <a:effectLst/>
                                      <a:latin typeface="Cambria Math" panose="02040503050406030204" pitchFamily="18" charset="0"/>
                                      <a:ea typeface="Times New Roman" panose="02020603050405020304" pitchFamily="18" charset="0"/>
                                    </a:rPr>
                                    <m:t>100−100</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rPr>
                                        <m:t>2</m:t>
                                      </m:r>
                                    </m:sub>
                                  </m:sSub>
                                </m:e>
                              </m:d>
                            </m:e>
                          </m:d>
                        </m:e>
                      </m:func>
                    </m:oMath>
                  </m:oMathPara>
                </a14:m>
                <a:endParaRPr lang="fr-FR" sz="3200" i="1" dirty="0">
                  <a:solidFill>
                    <a:srgbClr val="FF6161"/>
                  </a:solidFill>
                  <a:effectLst/>
                  <a:latin typeface="Cambria Math" panose="02040503050406030204" pitchFamily="18" charset="0"/>
                  <a:ea typeface="Times New Roman" panose="02020603050405020304" pitchFamily="18" charset="0"/>
                </a:endParaRPr>
              </a:p>
              <a:p>
                <a:pPr algn="just">
                  <a:spcAft>
                    <a:spcPts val="1000"/>
                  </a:spcAft>
                </a:pPr>
                <a14:m>
                  <m:oMathPara xmlns:m="http://schemas.openxmlformats.org/officeDocument/2006/math">
                    <m:oMathParaPr>
                      <m:jc m:val="centerGroup"/>
                    </m:oMathParaPr>
                    <m:oMath xmlns:m="http://schemas.openxmlformats.org/officeDocument/2006/math">
                      <m:r>
                        <a:rPr lang="fr-FR" sz="3200">
                          <a:solidFill>
                            <a:srgbClr val="FF6161"/>
                          </a:solidFill>
                          <a:effectLst/>
                          <a:latin typeface="Cambria Math" panose="02040503050406030204" pitchFamily="18" charset="0"/>
                          <a:ea typeface="Times New Roman" panose="02020603050405020304" pitchFamily="18" charset="0"/>
                        </a:rPr>
                        <m:t>=</m:t>
                      </m:r>
                      <m:func>
                        <m:funcPr>
                          <m:ctrlPr>
                            <a:rPr lang="fr-FR" sz="3200" i="1">
                              <a:solidFill>
                                <a:srgbClr val="FF6161"/>
                              </a:solidFill>
                              <a:effectLst/>
                              <a:latin typeface="Cambria Math" panose="02040503050406030204" pitchFamily="18" charset="0"/>
                              <a:ea typeface="Times New Roman" panose="02020603050405020304" pitchFamily="18" charset="0"/>
                            </a:rPr>
                          </m:ctrlPr>
                        </m:funcPr>
                        <m:fName>
                          <m:r>
                            <m:rPr>
                              <m:sty m:val="p"/>
                            </m:rPr>
                            <a:rPr lang="fr-FR" sz="3200">
                              <a:solidFill>
                                <a:srgbClr val="FF6161"/>
                              </a:solidFill>
                              <a:effectLst/>
                              <a:latin typeface="Cambria Math" panose="02040503050406030204" pitchFamily="18" charset="0"/>
                              <a:ea typeface="Times New Roman" panose="02020603050405020304" pitchFamily="18" charset="0"/>
                            </a:rPr>
                            <m:t>min</m:t>
                          </m:r>
                        </m:fName>
                        <m:e>
                          <m:d>
                            <m:dPr>
                              <m:begChr m:val="{"/>
                              <m:endChr m:val="}"/>
                              <m:ctrlPr>
                                <a:rPr lang="fr-FR" sz="3200" i="1">
                                  <a:solidFill>
                                    <a:srgbClr val="FF6161"/>
                                  </a:solidFill>
                                  <a:effectLst/>
                                  <a:latin typeface="Cambria Math" panose="02040503050406030204" pitchFamily="18" charset="0"/>
                                  <a:ea typeface="Times New Roman" panose="02020603050405020304" pitchFamily="18" charset="0"/>
                                </a:rPr>
                              </m:ctrlPr>
                            </m:dPr>
                            <m:e>
                              <m:r>
                                <a:rPr lang="fr-FR" sz="3200" i="1">
                                  <a:solidFill>
                                    <a:srgbClr val="FF6161"/>
                                  </a:solidFill>
                                  <a:effectLst/>
                                  <a:latin typeface="Cambria Math" panose="02040503050406030204" pitchFamily="18" charset="0"/>
                                  <a:ea typeface="Times New Roman" panose="02020603050405020304" pitchFamily="18" charset="0"/>
                                </a:rPr>
                                <m:t>1;50</m:t>
                              </m:r>
                            </m:e>
                          </m:d>
                        </m:e>
                      </m:func>
                      <m:r>
                        <a:rPr lang="fr-FR" sz="3200" i="1">
                          <a:solidFill>
                            <a:srgbClr val="FF6161"/>
                          </a:solidFill>
                          <a:effectLst/>
                          <a:latin typeface="Cambria Math" panose="02040503050406030204" pitchFamily="18" charset="0"/>
                          <a:ea typeface="Times New Roman" panose="02020603050405020304" pitchFamily="18" charset="0"/>
                        </a:rPr>
                        <m:t>=1</m:t>
                      </m:r>
                    </m:oMath>
                  </m:oMathPara>
                </a14:m>
                <a:endParaRPr lang="fr-FR" sz="3200" dirty="0">
                  <a:solidFill>
                    <a:srgbClr val="FF6161"/>
                  </a:solidFill>
                  <a:effectLst/>
                  <a:latin typeface="Times New Roman" panose="02020603050405020304" pitchFamily="18" charset="0"/>
                  <a:ea typeface="Calibri" panose="020F0502020204030204" pitchFamily="34" charset="0"/>
                </a:endParaRPr>
              </a:p>
            </p:txBody>
          </p:sp>
        </mc:Choice>
        <mc:Fallback xmlns="">
          <p:sp>
            <p:nvSpPr>
              <p:cNvPr id="10" name="ZoneTexte 9">
                <a:extLst>
                  <a:ext uri="{FF2B5EF4-FFF2-40B4-BE49-F238E27FC236}">
                    <a16:creationId xmlns:a16="http://schemas.microsoft.com/office/drawing/2014/main" id="{F6596AD9-6FFB-4C38-9169-D26A5AE295F5}"/>
                  </a:ext>
                </a:extLst>
              </p:cNvPr>
              <p:cNvSpPr txBox="1">
                <a:spLocks noRot="1" noChangeAspect="1" noMove="1" noResize="1" noEditPoints="1" noAdjustHandles="1" noChangeArrowheads="1" noChangeShapeType="1" noTextEdit="1"/>
              </p:cNvSpPr>
              <p:nvPr/>
            </p:nvSpPr>
            <p:spPr>
              <a:xfrm>
                <a:off x="-1" y="3539878"/>
                <a:ext cx="12192000" cy="3089820"/>
              </a:xfrm>
              <a:prstGeom prst="rect">
                <a:avLst/>
              </a:prstGeom>
              <a:blipFill>
                <a:blip r:embed="rId4"/>
                <a:stretch>
                  <a:fillRect l="-1250" t="-2761"/>
                </a:stretch>
              </a:blipFill>
            </p:spPr>
            <p:txBody>
              <a:bodyPr/>
              <a:lstStyle/>
              <a:p>
                <a:r>
                  <a:rPr lang="fr-FR">
                    <a:noFill/>
                  </a:rPr>
                  <a:t> </a:t>
                </a:r>
              </a:p>
            </p:txBody>
          </p:sp>
        </mc:Fallback>
      </mc:AlternateContent>
      <p:sp>
        <p:nvSpPr>
          <p:cNvPr id="3" name="Espace réservé du pied de page 2">
            <a:extLst>
              <a:ext uri="{FF2B5EF4-FFF2-40B4-BE49-F238E27FC236}">
                <a16:creationId xmlns:a16="http://schemas.microsoft.com/office/drawing/2014/main" id="{A956DC2B-A374-4A8B-82BE-E981E565A003}"/>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A526ADF7-2DB1-4E1A-972C-280F483E4A8C}"/>
              </a:ext>
            </a:extLst>
          </p:cNvPr>
          <p:cNvSpPr>
            <a:spLocks noGrp="1"/>
          </p:cNvSpPr>
          <p:nvPr>
            <p:ph type="sldNum" sz="quarter" idx="12"/>
          </p:nvPr>
        </p:nvSpPr>
        <p:spPr/>
        <p:txBody>
          <a:bodyPr/>
          <a:lstStyle/>
          <a:p>
            <a:fld id="{A88EAB1B-73FB-4977-9B11-E6EDEDEB8490}" type="slidenum">
              <a:rPr lang="fr-FR" smtClean="0"/>
              <a:t>106</a:t>
            </a:fld>
            <a:endParaRPr lang="fr-FR" dirty="0"/>
          </a:p>
        </p:txBody>
      </p:sp>
      <p:pic>
        <p:nvPicPr>
          <p:cNvPr id="9" name="Image 8">
            <a:extLst>
              <a:ext uri="{FF2B5EF4-FFF2-40B4-BE49-F238E27FC236}">
                <a16:creationId xmlns:a16="http://schemas.microsoft.com/office/drawing/2014/main" id="{0EF02E17-014C-4799-AEA4-70B9C496A45B}"/>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521011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1287917"/>
            <a:ext cx="12158133" cy="584775"/>
          </a:xfrm>
          <a:prstGeom prst="rect">
            <a:avLst/>
          </a:prstGeom>
          <a:noFill/>
        </p:spPr>
        <p:txBody>
          <a:bodyPr wrap="square" rtlCol="0">
            <a:spAutoFit/>
          </a:bodyPr>
          <a:lstStyle/>
          <a:p>
            <a:pPr marL="285750" indent="-285750">
              <a:buFont typeface="Arial" panose="020B0604020202020204" pitchFamily="34" charset="0"/>
              <a:buChar char="•"/>
            </a:pPr>
            <a:endParaRPr lang="fr-FR" sz="3200" dirty="0"/>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graphicFrame>
            <p:nvGraphicFramePr>
              <p:cNvPr id="8" name="Tableau 7">
                <a:extLst>
                  <a:ext uri="{FF2B5EF4-FFF2-40B4-BE49-F238E27FC236}">
                    <a16:creationId xmlns:a16="http://schemas.microsoft.com/office/drawing/2014/main" id="{40B69DE2-7BDA-4699-8D9D-67E082CB5DC3}"/>
                  </a:ext>
                </a:extLst>
              </p:cNvPr>
              <p:cNvGraphicFramePr>
                <a:graphicFrameLocks noGrp="1"/>
              </p:cNvGraphicFramePr>
              <p:nvPr/>
            </p:nvGraphicFramePr>
            <p:xfrm>
              <a:off x="3680511" y="1287917"/>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(99,99)</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1280482"/>
                      </a:ext>
                    </a:extLst>
                  </a:tr>
                  <a:tr h="549509">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(0,2)</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(100,1)</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8658299"/>
                      </a:ext>
                    </a:extLst>
                  </a:tr>
                </a:tbl>
              </a:graphicData>
            </a:graphic>
          </p:graphicFrame>
        </mc:Choice>
        <mc:Fallback xmlns="">
          <p:graphicFrame>
            <p:nvGraphicFramePr>
              <p:cNvPr id="8" name="Tableau 7">
                <a:extLst>
                  <a:ext uri="{FF2B5EF4-FFF2-40B4-BE49-F238E27FC236}">
                    <a16:creationId xmlns:a16="http://schemas.microsoft.com/office/drawing/2014/main" id="{40B69DE2-7BDA-4699-8D9D-67E082CB5DC3}"/>
                  </a:ext>
                </a:extLst>
              </p:cNvPr>
              <p:cNvGraphicFramePr>
                <a:graphicFrameLocks noGrp="1"/>
              </p:cNvGraphicFramePr>
              <p:nvPr/>
            </p:nvGraphicFramePr>
            <p:xfrm>
              <a:off x="3680511" y="1287917"/>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3"/>
                          <a:stretch>
                            <a:fillRect l="-235912" t="-117582" r="-102210" b="-200000"/>
                          </a:stretch>
                        </a:blipFill>
                      </a:tcPr>
                    </a:tc>
                    <a:tc>
                      <a:txBody>
                        <a:bodyPr/>
                        <a:lstStyle/>
                        <a:p>
                          <a:endParaRPr lang="fr-FR"/>
                        </a:p>
                      </a:txBody>
                      <a:tcPr marL="68580" marR="68580" marT="0" marB="0">
                        <a:blipFill>
                          <a:blip r:embed="rId3"/>
                          <a:stretch>
                            <a:fillRect l="-335912" t="-117582" r="-2210" b="-200000"/>
                          </a:stretch>
                        </a:blipFill>
                      </a:tcPr>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3"/>
                          <a:stretch>
                            <a:fillRect l="-137222" t="-220000" r="-203333" b="-102222"/>
                          </a:stretch>
                        </a:blipFill>
                      </a:tcPr>
                    </a:tc>
                    <a:tc>
                      <a:txBody>
                        <a:bodyPr/>
                        <a:lstStyle/>
                        <a:p>
                          <a:endParaRPr lang="fr-FR"/>
                        </a:p>
                      </a:txBody>
                      <a:tcPr marL="68580" marR="68580" marT="0" marB="0">
                        <a:blipFill>
                          <a:blip r:embed="rId3"/>
                          <a:stretch>
                            <a:fillRect l="-235912" t="-220000" r="-102210" b="-102222"/>
                          </a:stretch>
                        </a:blipFill>
                      </a:tcPr>
                    </a:tc>
                    <a:tc>
                      <a:txBody>
                        <a:bodyPr/>
                        <a:lstStyle/>
                        <a:p>
                          <a:endParaRPr lang="fr-FR"/>
                        </a:p>
                      </a:txBody>
                      <a:tcPr marL="68580" marR="68580" marT="0" marB="0">
                        <a:blipFill>
                          <a:blip r:embed="rId3"/>
                          <a:stretch>
                            <a:fillRect l="-335912" t="-220000" r="-2210" b="-102222"/>
                          </a:stretch>
                        </a:blipFill>
                      </a:tcPr>
                    </a:tc>
                    <a:extLst>
                      <a:ext uri="{0D108BD9-81ED-4DB2-BD59-A6C34878D82A}">
                        <a16:rowId xmlns:a16="http://schemas.microsoft.com/office/drawing/2014/main" val="3251280482"/>
                      </a:ext>
                    </a:extLst>
                  </a:tr>
                  <a:tr h="549509">
                    <a:tc vMerge="1">
                      <a:txBody>
                        <a:bodyPr/>
                        <a:lstStyle/>
                        <a:p>
                          <a:endParaRPr lang="fr-FR"/>
                        </a:p>
                      </a:txBody>
                      <a:tcPr/>
                    </a:tc>
                    <a:tc>
                      <a:txBody>
                        <a:bodyPr/>
                        <a:lstStyle/>
                        <a:p>
                          <a:endParaRPr lang="fr-FR"/>
                        </a:p>
                      </a:txBody>
                      <a:tcPr marL="68580" marR="68580" marT="0" marB="0">
                        <a:blipFill>
                          <a:blip r:embed="rId3"/>
                          <a:stretch>
                            <a:fillRect l="-137222" t="-320000" r="-203333" b="-2222"/>
                          </a:stretch>
                        </a:blipFill>
                      </a:tcPr>
                    </a:tc>
                    <a:tc>
                      <a:txBody>
                        <a:bodyPr/>
                        <a:lstStyle/>
                        <a:p>
                          <a:endParaRPr lang="fr-FR"/>
                        </a:p>
                      </a:txBody>
                      <a:tcPr marL="68580" marR="68580" marT="0" marB="0">
                        <a:blipFill>
                          <a:blip r:embed="rId3"/>
                          <a:stretch>
                            <a:fillRect l="-235912" t="-320000" r="-102210" b="-2222"/>
                          </a:stretch>
                        </a:blipFill>
                      </a:tcPr>
                    </a:tc>
                    <a:tc>
                      <a:txBody>
                        <a:bodyPr/>
                        <a:lstStyle/>
                        <a:p>
                          <a:endParaRPr lang="fr-FR"/>
                        </a:p>
                      </a:txBody>
                      <a:tcPr marL="68580" marR="68580" marT="0" marB="0">
                        <a:blipFill>
                          <a:blip r:embed="rId3"/>
                          <a:stretch>
                            <a:fillRect l="-335912" t="-320000" r="-2210" b="-2222"/>
                          </a:stretch>
                        </a:blipFill>
                      </a:tcPr>
                    </a:tc>
                    <a:extLst>
                      <a:ext uri="{0D108BD9-81ED-4DB2-BD59-A6C34878D82A}">
                        <a16:rowId xmlns:a16="http://schemas.microsoft.com/office/drawing/2014/main" val="3088658299"/>
                      </a:ext>
                    </a:extLst>
                  </a:tr>
                </a:tbl>
              </a:graphicData>
            </a:graphic>
          </p:graphicFrame>
        </mc:Fallback>
      </mc:AlternateContent>
      <p:sp>
        <p:nvSpPr>
          <p:cNvPr id="9" name="ZoneTexte 8">
            <a:extLst>
              <a:ext uri="{FF2B5EF4-FFF2-40B4-BE49-F238E27FC236}">
                <a16:creationId xmlns:a16="http://schemas.microsoft.com/office/drawing/2014/main" id="{0F5DACA7-E1D6-4FA3-B814-4986E5058D3D}"/>
              </a:ext>
            </a:extLst>
          </p:cNvPr>
          <p:cNvSpPr txBox="1"/>
          <p:nvPr/>
        </p:nvSpPr>
        <p:spPr>
          <a:xfrm>
            <a:off x="0" y="3762531"/>
            <a:ext cx="12192000" cy="584775"/>
          </a:xfrm>
          <a:prstGeom prst="rect">
            <a:avLst/>
          </a:prstGeom>
          <a:solidFill>
            <a:schemeClr val="accent6">
              <a:lumMod val="20000"/>
              <a:lumOff val="80000"/>
            </a:schemeClr>
          </a:solidFill>
        </p:spPr>
        <p:txBody>
          <a:bodyPr wrap="square" rtlCol="0">
            <a:spAutoFit/>
          </a:bodyPr>
          <a:lstStyle/>
          <a:p>
            <a:pPr algn="just">
              <a:spcAft>
                <a:spcPts val="1000"/>
              </a:spcAft>
            </a:pPr>
            <a:r>
              <a:rPr lang="fr-FR" sz="3200" u="sng" dirty="0">
                <a:latin typeface="Times New Roman" panose="02020603050405020304" pitchFamily="18" charset="0"/>
                <a:ea typeface="Times New Roman" panose="02020603050405020304" pitchFamily="18" charset="0"/>
              </a:rPr>
              <a:t>Q.:</a:t>
            </a:r>
            <a:r>
              <a:rPr lang="fr-FR" sz="3200" dirty="0">
                <a:latin typeface="Times New Roman" panose="02020603050405020304" pitchFamily="18" charset="0"/>
                <a:ea typeface="Times New Roman" panose="02020603050405020304" pitchFamily="18" charset="0"/>
              </a:rPr>
              <a:t> Déterminez la valeur minimax (en stratégies mixtes) du joueur 2. </a:t>
            </a:r>
            <a:endParaRPr lang="fr-FR" sz="3200" dirty="0">
              <a:effectLst/>
              <a:latin typeface="Times New Roman" panose="02020603050405020304" pitchFamily="18" charset="0"/>
              <a:ea typeface="Calibri" panose="020F0502020204030204" pitchFamily="34" charset="0"/>
            </a:endParaRPr>
          </a:p>
        </p:txBody>
      </p:sp>
      <p:sp>
        <p:nvSpPr>
          <p:cNvPr id="3" name="Espace réservé du pied de page 2">
            <a:extLst>
              <a:ext uri="{FF2B5EF4-FFF2-40B4-BE49-F238E27FC236}">
                <a16:creationId xmlns:a16="http://schemas.microsoft.com/office/drawing/2014/main" id="{F440DF0A-5EFE-495A-BF9F-CD1C07E242CB}"/>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75C25E7A-B936-43D0-8511-CF12A09141D1}"/>
              </a:ext>
            </a:extLst>
          </p:cNvPr>
          <p:cNvSpPr>
            <a:spLocks noGrp="1"/>
          </p:cNvSpPr>
          <p:nvPr>
            <p:ph type="sldNum" sz="quarter" idx="12"/>
          </p:nvPr>
        </p:nvSpPr>
        <p:spPr/>
        <p:txBody>
          <a:bodyPr/>
          <a:lstStyle/>
          <a:p>
            <a:fld id="{A88EAB1B-73FB-4977-9B11-E6EDEDEB8490}" type="slidenum">
              <a:rPr lang="fr-FR" smtClean="0"/>
              <a:t>107</a:t>
            </a:fld>
            <a:endParaRPr lang="fr-FR" dirty="0"/>
          </a:p>
        </p:txBody>
      </p:sp>
      <p:pic>
        <p:nvPicPr>
          <p:cNvPr id="10" name="Image 9">
            <a:extLst>
              <a:ext uri="{FF2B5EF4-FFF2-40B4-BE49-F238E27FC236}">
                <a16:creationId xmlns:a16="http://schemas.microsoft.com/office/drawing/2014/main" id="{C8F7E795-6370-4969-ACF9-CFED11093D97}"/>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098804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1287917"/>
            <a:ext cx="12158133" cy="584775"/>
          </a:xfrm>
          <a:prstGeom prst="rect">
            <a:avLst/>
          </a:prstGeom>
          <a:noFill/>
        </p:spPr>
        <p:txBody>
          <a:bodyPr wrap="square" rtlCol="0">
            <a:spAutoFit/>
          </a:bodyPr>
          <a:lstStyle/>
          <a:p>
            <a:pPr marL="285750" indent="-285750">
              <a:buFont typeface="Arial" panose="020B0604020202020204" pitchFamily="34" charset="0"/>
              <a:buChar char="•"/>
            </a:pPr>
            <a:endParaRPr lang="fr-FR" sz="3200" dirty="0"/>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graphicFrame>
            <p:nvGraphicFramePr>
              <p:cNvPr id="8" name="Tableau 7">
                <a:extLst>
                  <a:ext uri="{FF2B5EF4-FFF2-40B4-BE49-F238E27FC236}">
                    <a16:creationId xmlns:a16="http://schemas.microsoft.com/office/drawing/2014/main" id="{40B69DE2-7BDA-4699-8D9D-67E082CB5DC3}"/>
                  </a:ext>
                </a:extLst>
              </p:cNvPr>
              <p:cNvGraphicFramePr>
                <a:graphicFrameLocks noGrp="1"/>
              </p:cNvGraphicFramePr>
              <p:nvPr/>
            </p:nvGraphicFramePr>
            <p:xfrm>
              <a:off x="3680511" y="1287917"/>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(99,99)</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1280482"/>
                      </a:ext>
                    </a:extLst>
                  </a:tr>
                  <a:tr h="549509">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(0,2)</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(100,1)</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8658299"/>
                      </a:ext>
                    </a:extLst>
                  </a:tr>
                </a:tbl>
              </a:graphicData>
            </a:graphic>
          </p:graphicFrame>
        </mc:Choice>
        <mc:Fallback xmlns="">
          <p:graphicFrame>
            <p:nvGraphicFramePr>
              <p:cNvPr id="8" name="Tableau 7">
                <a:extLst>
                  <a:ext uri="{FF2B5EF4-FFF2-40B4-BE49-F238E27FC236}">
                    <a16:creationId xmlns:a16="http://schemas.microsoft.com/office/drawing/2014/main" id="{40B69DE2-7BDA-4699-8D9D-67E082CB5DC3}"/>
                  </a:ext>
                </a:extLst>
              </p:cNvPr>
              <p:cNvGraphicFramePr>
                <a:graphicFrameLocks noGrp="1"/>
              </p:cNvGraphicFramePr>
              <p:nvPr/>
            </p:nvGraphicFramePr>
            <p:xfrm>
              <a:off x="3680511" y="1287917"/>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3"/>
                          <a:stretch>
                            <a:fillRect l="-235912" t="-117582" r="-102210" b="-200000"/>
                          </a:stretch>
                        </a:blipFill>
                      </a:tcPr>
                    </a:tc>
                    <a:tc>
                      <a:txBody>
                        <a:bodyPr/>
                        <a:lstStyle/>
                        <a:p>
                          <a:endParaRPr lang="fr-FR"/>
                        </a:p>
                      </a:txBody>
                      <a:tcPr marL="68580" marR="68580" marT="0" marB="0">
                        <a:blipFill>
                          <a:blip r:embed="rId3"/>
                          <a:stretch>
                            <a:fillRect l="-335912" t="-117582" r="-2210" b="-200000"/>
                          </a:stretch>
                        </a:blipFill>
                      </a:tcPr>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3"/>
                          <a:stretch>
                            <a:fillRect l="-137222" t="-220000" r="-203333" b="-102222"/>
                          </a:stretch>
                        </a:blipFill>
                      </a:tcPr>
                    </a:tc>
                    <a:tc>
                      <a:txBody>
                        <a:bodyPr/>
                        <a:lstStyle/>
                        <a:p>
                          <a:endParaRPr lang="fr-FR"/>
                        </a:p>
                      </a:txBody>
                      <a:tcPr marL="68580" marR="68580" marT="0" marB="0">
                        <a:blipFill>
                          <a:blip r:embed="rId3"/>
                          <a:stretch>
                            <a:fillRect l="-235912" t="-220000" r="-102210" b="-102222"/>
                          </a:stretch>
                        </a:blipFill>
                      </a:tcPr>
                    </a:tc>
                    <a:tc>
                      <a:txBody>
                        <a:bodyPr/>
                        <a:lstStyle/>
                        <a:p>
                          <a:endParaRPr lang="fr-FR"/>
                        </a:p>
                      </a:txBody>
                      <a:tcPr marL="68580" marR="68580" marT="0" marB="0">
                        <a:blipFill>
                          <a:blip r:embed="rId3"/>
                          <a:stretch>
                            <a:fillRect l="-335912" t="-220000" r="-2210" b="-102222"/>
                          </a:stretch>
                        </a:blipFill>
                      </a:tcPr>
                    </a:tc>
                    <a:extLst>
                      <a:ext uri="{0D108BD9-81ED-4DB2-BD59-A6C34878D82A}">
                        <a16:rowId xmlns:a16="http://schemas.microsoft.com/office/drawing/2014/main" val="3251280482"/>
                      </a:ext>
                    </a:extLst>
                  </a:tr>
                  <a:tr h="549509">
                    <a:tc vMerge="1">
                      <a:txBody>
                        <a:bodyPr/>
                        <a:lstStyle/>
                        <a:p>
                          <a:endParaRPr lang="fr-FR"/>
                        </a:p>
                      </a:txBody>
                      <a:tcPr/>
                    </a:tc>
                    <a:tc>
                      <a:txBody>
                        <a:bodyPr/>
                        <a:lstStyle/>
                        <a:p>
                          <a:endParaRPr lang="fr-FR"/>
                        </a:p>
                      </a:txBody>
                      <a:tcPr marL="68580" marR="68580" marT="0" marB="0">
                        <a:blipFill>
                          <a:blip r:embed="rId3"/>
                          <a:stretch>
                            <a:fillRect l="-137222" t="-320000" r="-203333" b="-2222"/>
                          </a:stretch>
                        </a:blipFill>
                      </a:tcPr>
                    </a:tc>
                    <a:tc>
                      <a:txBody>
                        <a:bodyPr/>
                        <a:lstStyle/>
                        <a:p>
                          <a:endParaRPr lang="fr-FR"/>
                        </a:p>
                      </a:txBody>
                      <a:tcPr marL="68580" marR="68580" marT="0" marB="0">
                        <a:blipFill>
                          <a:blip r:embed="rId3"/>
                          <a:stretch>
                            <a:fillRect l="-235912" t="-320000" r="-102210" b="-2222"/>
                          </a:stretch>
                        </a:blipFill>
                      </a:tcPr>
                    </a:tc>
                    <a:tc>
                      <a:txBody>
                        <a:bodyPr/>
                        <a:lstStyle/>
                        <a:p>
                          <a:endParaRPr lang="fr-FR"/>
                        </a:p>
                      </a:txBody>
                      <a:tcPr marL="68580" marR="68580" marT="0" marB="0">
                        <a:blipFill>
                          <a:blip r:embed="rId3"/>
                          <a:stretch>
                            <a:fillRect l="-335912" t="-320000" r="-2210" b="-2222"/>
                          </a:stretch>
                        </a:blipFill>
                      </a:tcPr>
                    </a:tc>
                    <a:extLst>
                      <a:ext uri="{0D108BD9-81ED-4DB2-BD59-A6C34878D82A}">
                        <a16:rowId xmlns:a16="http://schemas.microsoft.com/office/drawing/2014/main" val="3088658299"/>
                      </a:ext>
                    </a:extLst>
                  </a:tr>
                </a:tbl>
              </a:graphicData>
            </a:graphic>
          </p:graphicFrame>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F6596AD9-6FFB-4C38-9169-D26A5AE295F5}"/>
                  </a:ext>
                </a:extLst>
              </p:cNvPr>
              <p:cNvSpPr txBox="1"/>
              <p:nvPr/>
            </p:nvSpPr>
            <p:spPr>
              <a:xfrm>
                <a:off x="-16934" y="3643916"/>
                <a:ext cx="12192000" cy="2682786"/>
              </a:xfrm>
              <a:prstGeom prst="rect">
                <a:avLst/>
              </a:prstGeom>
              <a:solidFill>
                <a:srgbClr val="FF6161"/>
              </a:solidFill>
            </p:spPr>
            <p:txBody>
              <a:bodyPr wrap="square" rtlCol="0">
                <a:spAutoFit/>
              </a:bodyPr>
              <a:lstStyle/>
              <a:p>
                <a:pPr algn="just">
                  <a:spcAft>
                    <a:spcPts val="1000"/>
                  </a:spcAft>
                </a:pPr>
                <a:r>
                  <a:rPr lang="fr-FR" sz="3200" u="sng" dirty="0">
                    <a:latin typeface="Times New Roman" panose="02020603050405020304" pitchFamily="18" charset="0"/>
                    <a:ea typeface="Times New Roman" panose="02020603050405020304" pitchFamily="18" charset="0"/>
                  </a:rPr>
                  <a:t>R.:</a:t>
                </a:r>
                <a:r>
                  <a:rPr lang="fr-FR" sz="3200" dirty="0">
                    <a:latin typeface="Times New Roman" panose="02020603050405020304" pitchFamily="18" charset="0"/>
                    <a:ea typeface="Times New Roman" panose="02020603050405020304" pitchFamily="18" charset="0"/>
                  </a:rPr>
                  <a:t> </a:t>
                </a:r>
                <a:r>
                  <a:rPr lang="fr-FR" sz="3200" dirty="0">
                    <a:solidFill>
                      <a:srgbClr val="FF6161"/>
                    </a:solidFill>
                    <a:latin typeface="Times New Roman" panose="02020603050405020304" pitchFamily="18" charset="0"/>
                    <a:ea typeface="Times New Roman" panose="02020603050405020304" pitchFamily="18" charset="0"/>
                  </a:rPr>
                  <a:t>P</a:t>
                </a:r>
                <a:r>
                  <a:rPr lang="fr-FR" sz="3200" dirty="0">
                    <a:solidFill>
                      <a:srgbClr val="FF6161"/>
                    </a:solidFill>
                    <a:effectLst/>
                    <a:latin typeface="Times New Roman" panose="02020603050405020304" pitchFamily="18" charset="0"/>
                    <a:ea typeface="Times New Roman" panose="02020603050405020304" pitchFamily="18" charset="0"/>
                  </a:rPr>
                  <a:t>uisque le </a:t>
                </a:r>
                <a:r>
                  <a:rPr lang="fr-FR" sz="3200" dirty="0">
                    <a:solidFill>
                      <a:srgbClr val="FF6161"/>
                    </a:solidFill>
                    <a:latin typeface="Times New Roman" panose="02020603050405020304" pitchFamily="18" charset="0"/>
                    <a:ea typeface="Times New Roman" panose="02020603050405020304" pitchFamily="18" charset="0"/>
                  </a:rPr>
                  <a:t>joueur </a:t>
                </a:r>
                <a14:m>
                  <m:oMath xmlns:m="http://schemas.openxmlformats.org/officeDocument/2006/math">
                    <m:r>
                      <a:rPr lang="fr-FR" sz="3200" i="1">
                        <a:solidFill>
                          <a:srgbClr val="FF6161"/>
                        </a:solidFill>
                        <a:latin typeface="Cambria Math" panose="02040503050406030204" pitchFamily="18" charset="0"/>
                        <a:ea typeface="Times New Roman" panose="02020603050405020304" pitchFamily="18" charset="0"/>
                      </a:rPr>
                      <m:t>2</m:t>
                    </m:r>
                  </m:oMath>
                </a14:m>
                <a:r>
                  <a:rPr lang="fr-FR" sz="3200" dirty="0">
                    <a:solidFill>
                      <a:srgbClr val="FF6161"/>
                    </a:solidFill>
                    <a:effectLst/>
                    <a:latin typeface="Times New Roman" panose="02020603050405020304" pitchFamily="18" charset="0"/>
                    <a:ea typeface="Times New Roman" panose="02020603050405020304" pitchFamily="18" charset="0"/>
                  </a:rPr>
                  <a:t> a une stratégie strictement dominante qui consiste à jouer </a:t>
                </a:r>
                <a14:m>
                  <m:oMath xmlns:m="http://schemas.openxmlformats.org/officeDocument/2006/math">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𝑎</m:t>
                        </m:r>
                      </m:e>
                      <m:sub>
                        <m:r>
                          <a:rPr lang="fr-FR" sz="3200" i="1">
                            <a:solidFill>
                              <a:srgbClr val="FF6161"/>
                            </a:solidFill>
                            <a:effectLst/>
                            <a:latin typeface="Cambria Math" panose="02040503050406030204" pitchFamily="18" charset="0"/>
                            <a:ea typeface="Times New Roman" panose="02020603050405020304" pitchFamily="18" charset="0"/>
                          </a:rPr>
                          <m:t>2</m:t>
                        </m:r>
                      </m:sub>
                    </m:sSub>
                  </m:oMath>
                </a14:m>
                <a:r>
                  <a:rPr lang="fr-FR" sz="3200" dirty="0">
                    <a:solidFill>
                      <a:srgbClr val="FF6161"/>
                    </a:solidFill>
                    <a:effectLst/>
                    <a:latin typeface="Times New Roman" panose="02020603050405020304" pitchFamily="18" charset="0"/>
                    <a:ea typeface="Times New Roman" panose="02020603050405020304" pitchFamily="18" charset="0"/>
                  </a:rPr>
                  <a:t>, le joueur 1 sait que cette stratégie sera utilisée comme défense. </a:t>
                </a:r>
              </a:p>
              <a:p>
                <a:pPr algn="just">
                  <a:spcAft>
                    <a:spcPts val="1000"/>
                  </a:spcAft>
                </a:pPr>
                <a:r>
                  <a:rPr lang="fr-FR" sz="3200" dirty="0">
                    <a:solidFill>
                      <a:srgbClr val="FF6161"/>
                    </a:solidFill>
                    <a:effectLst/>
                    <a:latin typeface="Times New Roman" panose="02020603050405020304" pitchFamily="18" charset="0"/>
                    <a:ea typeface="Times New Roman" panose="02020603050405020304" pitchFamily="18" charset="0"/>
                  </a:rPr>
                  <a:t>Le joueur 1 désireux de minimiser le paiement du joueur 2 opte donc pour la punition </a:t>
                </a:r>
                <a14:m>
                  <m:oMath xmlns:m="http://schemas.openxmlformats.org/officeDocument/2006/math">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𝑏</m:t>
                        </m:r>
                      </m:e>
                      <m:sub>
                        <m:r>
                          <a:rPr lang="fr-FR" sz="3200" i="1">
                            <a:solidFill>
                              <a:srgbClr val="FF6161"/>
                            </a:solidFill>
                            <a:effectLst/>
                            <a:latin typeface="Cambria Math" panose="02040503050406030204" pitchFamily="18" charset="0"/>
                            <a:ea typeface="Times New Roman" panose="02020603050405020304" pitchFamily="18" charset="0"/>
                          </a:rPr>
                          <m:t>1</m:t>
                        </m:r>
                      </m:sub>
                    </m:sSub>
                  </m:oMath>
                </a14:m>
                <a:r>
                  <a:rPr lang="fr-FR" sz="3200" dirty="0">
                    <a:solidFill>
                      <a:srgbClr val="FF6161"/>
                    </a:solidFill>
                    <a:effectLst/>
                    <a:latin typeface="Times New Roman" panose="02020603050405020304" pitchFamily="18" charset="0"/>
                    <a:ea typeface="Times New Roman" panose="02020603050405020304" pitchFamily="18" charset="0"/>
                  </a:rPr>
                  <a:t> qui procure un paiement de 2 au joueur 2.</a:t>
                </a:r>
                <a:endParaRPr lang="fr-FR" sz="3200" dirty="0">
                  <a:solidFill>
                    <a:srgbClr val="FF6161"/>
                  </a:solidFill>
                  <a:effectLst/>
                  <a:latin typeface="Times New Roman" panose="02020603050405020304" pitchFamily="18" charset="0"/>
                  <a:ea typeface="Calibri" panose="020F0502020204030204" pitchFamily="34" charset="0"/>
                </a:endParaRPr>
              </a:p>
            </p:txBody>
          </p:sp>
        </mc:Choice>
        <mc:Fallback xmlns="">
          <p:sp>
            <p:nvSpPr>
              <p:cNvPr id="10" name="ZoneTexte 9">
                <a:extLst>
                  <a:ext uri="{FF2B5EF4-FFF2-40B4-BE49-F238E27FC236}">
                    <a16:creationId xmlns:a16="http://schemas.microsoft.com/office/drawing/2014/main" id="{F6596AD9-6FFB-4C38-9169-D26A5AE295F5}"/>
                  </a:ext>
                </a:extLst>
              </p:cNvPr>
              <p:cNvSpPr txBox="1">
                <a:spLocks noRot="1" noChangeAspect="1" noMove="1" noResize="1" noEditPoints="1" noAdjustHandles="1" noChangeArrowheads="1" noChangeShapeType="1" noTextEdit="1"/>
              </p:cNvSpPr>
              <p:nvPr/>
            </p:nvSpPr>
            <p:spPr>
              <a:xfrm>
                <a:off x="-16934" y="3643916"/>
                <a:ext cx="12192000" cy="2682786"/>
              </a:xfrm>
              <a:prstGeom prst="rect">
                <a:avLst/>
              </a:prstGeom>
              <a:blipFill>
                <a:blip r:embed="rId4"/>
                <a:stretch>
                  <a:fillRect l="-1250" t="-3182" r="-1300" b="-6364"/>
                </a:stretch>
              </a:blipFill>
            </p:spPr>
            <p:txBody>
              <a:bodyPr/>
              <a:lstStyle/>
              <a:p>
                <a:r>
                  <a:rPr lang="fr-FR">
                    <a:noFill/>
                  </a:rPr>
                  <a:t> </a:t>
                </a:r>
              </a:p>
            </p:txBody>
          </p:sp>
        </mc:Fallback>
      </mc:AlternateContent>
      <p:sp>
        <p:nvSpPr>
          <p:cNvPr id="3" name="Espace réservé du pied de page 2">
            <a:extLst>
              <a:ext uri="{FF2B5EF4-FFF2-40B4-BE49-F238E27FC236}">
                <a16:creationId xmlns:a16="http://schemas.microsoft.com/office/drawing/2014/main" id="{F440DF0A-5EFE-495A-BF9F-CD1C07E242CB}"/>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75C25E7A-B936-43D0-8511-CF12A09141D1}"/>
              </a:ext>
            </a:extLst>
          </p:cNvPr>
          <p:cNvSpPr>
            <a:spLocks noGrp="1"/>
          </p:cNvSpPr>
          <p:nvPr>
            <p:ph type="sldNum" sz="quarter" idx="12"/>
          </p:nvPr>
        </p:nvSpPr>
        <p:spPr/>
        <p:txBody>
          <a:bodyPr/>
          <a:lstStyle/>
          <a:p>
            <a:fld id="{A88EAB1B-73FB-4977-9B11-E6EDEDEB8490}" type="slidenum">
              <a:rPr lang="fr-FR" smtClean="0"/>
              <a:t>108</a:t>
            </a:fld>
            <a:endParaRPr lang="fr-FR" dirty="0"/>
          </a:p>
        </p:txBody>
      </p:sp>
      <p:pic>
        <p:nvPicPr>
          <p:cNvPr id="9" name="Image 8">
            <a:extLst>
              <a:ext uri="{FF2B5EF4-FFF2-40B4-BE49-F238E27FC236}">
                <a16:creationId xmlns:a16="http://schemas.microsoft.com/office/drawing/2014/main" id="{1A7ED190-7AA2-4170-B62E-4BBC97B610D9}"/>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41480456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1287917"/>
            <a:ext cx="12158133" cy="584775"/>
          </a:xfrm>
          <a:prstGeom prst="rect">
            <a:avLst/>
          </a:prstGeom>
          <a:noFill/>
        </p:spPr>
        <p:txBody>
          <a:bodyPr wrap="square" rtlCol="0">
            <a:spAutoFit/>
          </a:bodyPr>
          <a:lstStyle/>
          <a:p>
            <a:pPr marL="285750" indent="-285750">
              <a:buFont typeface="Arial" panose="020B0604020202020204" pitchFamily="34" charset="0"/>
              <a:buChar char="•"/>
            </a:pPr>
            <a:endParaRPr lang="fr-FR" sz="3200" dirty="0"/>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graphicFrame>
            <p:nvGraphicFramePr>
              <p:cNvPr id="8" name="Tableau 7">
                <a:extLst>
                  <a:ext uri="{FF2B5EF4-FFF2-40B4-BE49-F238E27FC236}">
                    <a16:creationId xmlns:a16="http://schemas.microsoft.com/office/drawing/2014/main" id="{40B69DE2-7BDA-4699-8D9D-67E082CB5DC3}"/>
                  </a:ext>
                </a:extLst>
              </p:cNvPr>
              <p:cNvGraphicFramePr>
                <a:graphicFrameLocks noGrp="1"/>
              </p:cNvGraphicFramePr>
              <p:nvPr/>
            </p:nvGraphicFramePr>
            <p:xfrm>
              <a:off x="3680511" y="1287917"/>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(99,99)</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1280482"/>
                      </a:ext>
                    </a:extLst>
                  </a:tr>
                  <a:tr h="549509">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(0,2)</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(100,1)</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8658299"/>
                      </a:ext>
                    </a:extLst>
                  </a:tr>
                </a:tbl>
              </a:graphicData>
            </a:graphic>
          </p:graphicFrame>
        </mc:Choice>
        <mc:Fallback xmlns="">
          <p:graphicFrame>
            <p:nvGraphicFramePr>
              <p:cNvPr id="8" name="Tableau 7">
                <a:extLst>
                  <a:ext uri="{FF2B5EF4-FFF2-40B4-BE49-F238E27FC236}">
                    <a16:creationId xmlns:a16="http://schemas.microsoft.com/office/drawing/2014/main" id="{40B69DE2-7BDA-4699-8D9D-67E082CB5DC3}"/>
                  </a:ext>
                </a:extLst>
              </p:cNvPr>
              <p:cNvGraphicFramePr>
                <a:graphicFrameLocks noGrp="1"/>
              </p:cNvGraphicFramePr>
              <p:nvPr/>
            </p:nvGraphicFramePr>
            <p:xfrm>
              <a:off x="3680511" y="1287917"/>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3"/>
                          <a:stretch>
                            <a:fillRect l="-235912" t="-117582" r="-102210" b="-200000"/>
                          </a:stretch>
                        </a:blipFill>
                      </a:tcPr>
                    </a:tc>
                    <a:tc>
                      <a:txBody>
                        <a:bodyPr/>
                        <a:lstStyle/>
                        <a:p>
                          <a:endParaRPr lang="fr-FR"/>
                        </a:p>
                      </a:txBody>
                      <a:tcPr marL="68580" marR="68580" marT="0" marB="0">
                        <a:blipFill>
                          <a:blip r:embed="rId3"/>
                          <a:stretch>
                            <a:fillRect l="-335912" t="-117582" r="-2210" b="-200000"/>
                          </a:stretch>
                        </a:blipFill>
                      </a:tcPr>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3"/>
                          <a:stretch>
                            <a:fillRect l="-137222" t="-220000" r="-203333" b="-102222"/>
                          </a:stretch>
                        </a:blipFill>
                      </a:tcPr>
                    </a:tc>
                    <a:tc>
                      <a:txBody>
                        <a:bodyPr/>
                        <a:lstStyle/>
                        <a:p>
                          <a:endParaRPr lang="fr-FR"/>
                        </a:p>
                      </a:txBody>
                      <a:tcPr marL="68580" marR="68580" marT="0" marB="0">
                        <a:blipFill>
                          <a:blip r:embed="rId3"/>
                          <a:stretch>
                            <a:fillRect l="-235912" t="-220000" r="-102210" b="-102222"/>
                          </a:stretch>
                        </a:blipFill>
                      </a:tcPr>
                    </a:tc>
                    <a:tc>
                      <a:txBody>
                        <a:bodyPr/>
                        <a:lstStyle/>
                        <a:p>
                          <a:endParaRPr lang="fr-FR"/>
                        </a:p>
                      </a:txBody>
                      <a:tcPr marL="68580" marR="68580" marT="0" marB="0">
                        <a:blipFill>
                          <a:blip r:embed="rId3"/>
                          <a:stretch>
                            <a:fillRect l="-335912" t="-220000" r="-2210" b="-102222"/>
                          </a:stretch>
                        </a:blipFill>
                      </a:tcPr>
                    </a:tc>
                    <a:extLst>
                      <a:ext uri="{0D108BD9-81ED-4DB2-BD59-A6C34878D82A}">
                        <a16:rowId xmlns:a16="http://schemas.microsoft.com/office/drawing/2014/main" val="3251280482"/>
                      </a:ext>
                    </a:extLst>
                  </a:tr>
                  <a:tr h="549509">
                    <a:tc vMerge="1">
                      <a:txBody>
                        <a:bodyPr/>
                        <a:lstStyle/>
                        <a:p>
                          <a:endParaRPr lang="fr-FR"/>
                        </a:p>
                      </a:txBody>
                      <a:tcPr/>
                    </a:tc>
                    <a:tc>
                      <a:txBody>
                        <a:bodyPr/>
                        <a:lstStyle/>
                        <a:p>
                          <a:endParaRPr lang="fr-FR"/>
                        </a:p>
                      </a:txBody>
                      <a:tcPr marL="68580" marR="68580" marT="0" marB="0">
                        <a:blipFill>
                          <a:blip r:embed="rId3"/>
                          <a:stretch>
                            <a:fillRect l="-137222" t="-320000" r="-203333" b="-2222"/>
                          </a:stretch>
                        </a:blipFill>
                      </a:tcPr>
                    </a:tc>
                    <a:tc>
                      <a:txBody>
                        <a:bodyPr/>
                        <a:lstStyle/>
                        <a:p>
                          <a:endParaRPr lang="fr-FR"/>
                        </a:p>
                      </a:txBody>
                      <a:tcPr marL="68580" marR="68580" marT="0" marB="0">
                        <a:blipFill>
                          <a:blip r:embed="rId3"/>
                          <a:stretch>
                            <a:fillRect l="-235912" t="-320000" r="-102210" b="-2222"/>
                          </a:stretch>
                        </a:blipFill>
                      </a:tcPr>
                    </a:tc>
                    <a:tc>
                      <a:txBody>
                        <a:bodyPr/>
                        <a:lstStyle/>
                        <a:p>
                          <a:endParaRPr lang="fr-FR"/>
                        </a:p>
                      </a:txBody>
                      <a:tcPr marL="68580" marR="68580" marT="0" marB="0">
                        <a:blipFill>
                          <a:blip r:embed="rId3"/>
                          <a:stretch>
                            <a:fillRect l="-335912" t="-320000" r="-2210" b="-2222"/>
                          </a:stretch>
                        </a:blipFill>
                      </a:tcPr>
                    </a:tc>
                    <a:extLst>
                      <a:ext uri="{0D108BD9-81ED-4DB2-BD59-A6C34878D82A}">
                        <a16:rowId xmlns:a16="http://schemas.microsoft.com/office/drawing/2014/main" val="3088658299"/>
                      </a:ext>
                    </a:extLst>
                  </a:tr>
                </a:tbl>
              </a:graphicData>
            </a:graphic>
          </p:graphicFrame>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F6596AD9-6FFB-4C38-9169-D26A5AE295F5}"/>
                  </a:ext>
                </a:extLst>
              </p:cNvPr>
              <p:cNvSpPr txBox="1"/>
              <p:nvPr/>
            </p:nvSpPr>
            <p:spPr>
              <a:xfrm>
                <a:off x="-1" y="3534345"/>
                <a:ext cx="12192000" cy="3107838"/>
              </a:xfrm>
              <a:prstGeom prst="rect">
                <a:avLst/>
              </a:prstGeom>
              <a:solidFill>
                <a:srgbClr val="FF6161"/>
              </a:solidFill>
            </p:spPr>
            <p:txBody>
              <a:bodyPr wrap="square" rtlCol="0">
                <a:spAutoFit/>
              </a:bodyPr>
              <a:lstStyle/>
              <a:p>
                <a:pPr algn="just">
                  <a:spcAft>
                    <a:spcPts val="1000"/>
                  </a:spcAft>
                </a:pPr>
                <a:r>
                  <a:rPr lang="fr-FR" sz="3200" dirty="0">
                    <a:solidFill>
                      <a:srgbClr val="FF6161"/>
                    </a:solidFill>
                    <a:effectLst/>
                    <a:latin typeface="Times New Roman" panose="02020603050405020304" pitchFamily="18" charset="0"/>
                    <a:ea typeface="Times New Roman" panose="02020603050405020304" pitchFamily="18" charset="0"/>
                  </a:rPr>
                  <a:t>Formellement, nous avons</a:t>
                </a:r>
                <a:endParaRPr lang="fr-FR" sz="3200" dirty="0">
                  <a:solidFill>
                    <a:srgbClr val="FF6161"/>
                  </a:solidFill>
                  <a:effectLst/>
                  <a:latin typeface="Times New Roman" panose="02020603050405020304" pitchFamily="18" charset="0"/>
                  <a:ea typeface="Calibri" panose="020F0502020204030204" pitchFamily="34" charset="0"/>
                </a:endParaRPr>
              </a:p>
              <a:p>
                <a:pPr algn="just">
                  <a:spcAft>
                    <a:spcPts val="1000"/>
                  </a:spcAft>
                </a:pPr>
                <a14:m>
                  <m:oMathPara xmlns:m="http://schemas.openxmlformats.org/officeDocument/2006/math">
                    <m:oMathParaPr>
                      <m:jc m:val="centerGroup"/>
                    </m:oMathParaPr>
                    <m:oMath xmlns:m="http://schemas.openxmlformats.org/officeDocument/2006/math">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𝑚𝑖𝑛</m:t>
                          </m:r>
                        </m:e>
                        <m:sub>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𝜎</m:t>
                              </m:r>
                            </m:e>
                            <m:sub>
                              <m:r>
                                <a:rPr lang="fr-FR" sz="3200" i="1">
                                  <a:solidFill>
                                    <a:srgbClr val="FF6161"/>
                                  </a:solidFill>
                                  <a:effectLst/>
                                  <a:latin typeface="Cambria Math" panose="02040503050406030204" pitchFamily="18" charset="0"/>
                                  <a:ea typeface="Times New Roman" panose="02020603050405020304" pitchFamily="18" charset="0"/>
                                </a:rPr>
                                <m:t>1</m:t>
                              </m:r>
                            </m:sub>
                          </m:sSub>
                          <m:r>
                            <a:rPr lang="fr-FR" sz="3200" i="1">
                              <a:solidFill>
                                <a:srgbClr val="FF6161"/>
                              </a:solidFill>
                              <a:effectLst/>
                              <a:latin typeface="Cambria Math" panose="02040503050406030204" pitchFamily="18" charset="0"/>
                              <a:ea typeface="Times New Roman" panose="02020603050405020304" pitchFamily="18" charset="0"/>
                            </a:rPr>
                            <m:t>∈</m:t>
                          </m:r>
                          <m:r>
                            <a:rPr lang="fr-FR" sz="3200" i="1">
                              <a:solidFill>
                                <a:srgbClr val="FF6161"/>
                              </a:solidFill>
                              <a:effectLst/>
                              <a:latin typeface="Cambria Math" panose="02040503050406030204" pitchFamily="18" charset="0"/>
                              <a:ea typeface="Times New Roman" panose="02020603050405020304" pitchFamily="18" charset="0"/>
                            </a:rPr>
                            <m:t>𝛥</m:t>
                          </m:r>
                          <m:r>
                            <a:rPr lang="fr-FR" sz="3200" i="1">
                              <a:solidFill>
                                <a:srgbClr val="FF6161"/>
                              </a:solidFill>
                              <a:effectLst/>
                              <a:latin typeface="Cambria Math" panose="02040503050406030204" pitchFamily="18" charset="0"/>
                              <a:ea typeface="Times New Roman" panose="02020603050405020304" pitchFamily="18" charset="0"/>
                            </a:rPr>
                            <m:t>(</m:t>
                          </m:r>
                          <m:d>
                            <m:dPr>
                              <m:begChr m:val="{"/>
                              <m:endChr m:val="}"/>
                              <m:ctrlPr>
                                <a:rPr lang="fr-FR" sz="3200" i="1">
                                  <a:solidFill>
                                    <a:srgbClr val="FF6161"/>
                                  </a:solidFill>
                                  <a:effectLst/>
                                  <a:latin typeface="Cambria Math" panose="02040503050406030204" pitchFamily="18" charset="0"/>
                                  <a:ea typeface="Times New Roman" panose="02020603050405020304" pitchFamily="18" charset="0"/>
                                </a:rPr>
                              </m:ctrlPr>
                            </m:dPr>
                            <m:e>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𝑎</m:t>
                                  </m:r>
                                </m:e>
                                <m:sub>
                                  <m:r>
                                    <a:rPr lang="fr-FR" sz="3200" i="1">
                                      <a:solidFill>
                                        <a:srgbClr val="FF6161"/>
                                      </a:solidFill>
                                      <a:effectLst/>
                                      <a:latin typeface="Cambria Math" panose="02040503050406030204" pitchFamily="18" charset="0"/>
                                      <a:ea typeface="Times New Roman" panose="02020603050405020304" pitchFamily="18" charset="0"/>
                                    </a:rPr>
                                    <m:t>1</m:t>
                                  </m:r>
                                </m:sub>
                              </m:sSub>
                              <m:r>
                                <a:rPr lang="fr-FR" sz="3200" i="1">
                                  <a:solidFill>
                                    <a:srgbClr val="FF6161"/>
                                  </a:solidFill>
                                  <a:effectLst/>
                                  <a:latin typeface="Cambria Math" panose="02040503050406030204" pitchFamily="18" charset="0"/>
                                  <a:ea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𝑏</m:t>
                                  </m:r>
                                </m:e>
                                <m:sub>
                                  <m:r>
                                    <a:rPr lang="fr-FR" sz="3200" i="1">
                                      <a:solidFill>
                                        <a:srgbClr val="FF6161"/>
                                      </a:solidFill>
                                      <a:effectLst/>
                                      <a:latin typeface="Cambria Math" panose="02040503050406030204" pitchFamily="18" charset="0"/>
                                      <a:ea typeface="Times New Roman" panose="02020603050405020304" pitchFamily="18" charset="0"/>
                                    </a:rPr>
                                    <m:t>1</m:t>
                                  </m:r>
                                </m:sub>
                              </m:sSub>
                            </m:e>
                          </m:d>
                          <m:r>
                            <a:rPr lang="fr-FR" sz="3200" i="1">
                              <a:solidFill>
                                <a:srgbClr val="FF6161"/>
                              </a:solidFill>
                              <a:effectLst/>
                              <a:latin typeface="Cambria Math" panose="02040503050406030204" pitchFamily="18" charset="0"/>
                              <a:ea typeface="Times New Roman" panose="02020603050405020304" pitchFamily="18" charset="0"/>
                            </a:rPr>
                            <m:t>)</m:t>
                          </m:r>
                        </m:sub>
                      </m:sSub>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𝑚𝑎𝑥</m:t>
                          </m:r>
                        </m:e>
                        <m:sub>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𝜎</m:t>
                              </m:r>
                            </m:e>
                            <m:sub>
                              <m:r>
                                <a:rPr lang="fr-FR" sz="3200" i="1">
                                  <a:solidFill>
                                    <a:srgbClr val="FF6161"/>
                                  </a:solidFill>
                                  <a:effectLst/>
                                  <a:latin typeface="Cambria Math" panose="02040503050406030204" pitchFamily="18" charset="0"/>
                                  <a:ea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rPr>
                            <m:t>∈</m:t>
                          </m:r>
                          <m:r>
                            <a:rPr lang="fr-FR" sz="3200" i="1">
                              <a:solidFill>
                                <a:srgbClr val="FF6161"/>
                              </a:solidFill>
                              <a:effectLst/>
                              <a:latin typeface="Cambria Math" panose="02040503050406030204" pitchFamily="18" charset="0"/>
                              <a:ea typeface="Times New Roman" panose="02020603050405020304" pitchFamily="18" charset="0"/>
                            </a:rPr>
                            <m:t>𝛥</m:t>
                          </m:r>
                          <m:r>
                            <a:rPr lang="fr-FR" sz="3200" i="1">
                              <a:solidFill>
                                <a:srgbClr val="FF6161"/>
                              </a:solidFill>
                              <a:effectLst/>
                              <a:latin typeface="Cambria Math" panose="02040503050406030204" pitchFamily="18" charset="0"/>
                              <a:ea typeface="Times New Roman" panose="02020603050405020304" pitchFamily="18" charset="0"/>
                            </a:rPr>
                            <m:t>(</m:t>
                          </m:r>
                          <m:d>
                            <m:dPr>
                              <m:begChr m:val="{"/>
                              <m:endChr m:val="}"/>
                              <m:ctrlPr>
                                <a:rPr lang="fr-FR" sz="3200" i="1">
                                  <a:solidFill>
                                    <a:srgbClr val="FF6161"/>
                                  </a:solidFill>
                                  <a:effectLst/>
                                  <a:latin typeface="Cambria Math" panose="02040503050406030204" pitchFamily="18" charset="0"/>
                                  <a:ea typeface="Times New Roman" panose="02020603050405020304" pitchFamily="18" charset="0"/>
                                </a:rPr>
                              </m:ctrlPr>
                            </m:dPr>
                            <m:e>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𝑎</m:t>
                                  </m:r>
                                </m:e>
                                <m:sub>
                                  <m:r>
                                    <a:rPr lang="fr-FR" sz="3200" i="1">
                                      <a:solidFill>
                                        <a:srgbClr val="FF6161"/>
                                      </a:solidFill>
                                      <a:effectLst/>
                                      <a:latin typeface="Cambria Math" panose="02040503050406030204" pitchFamily="18" charset="0"/>
                                      <a:ea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𝑏</m:t>
                                  </m:r>
                                </m:e>
                                <m:sub>
                                  <m:r>
                                    <a:rPr lang="fr-FR" sz="3200" i="1">
                                      <a:solidFill>
                                        <a:srgbClr val="FF6161"/>
                                      </a:solidFill>
                                      <a:effectLst/>
                                      <a:latin typeface="Cambria Math" panose="02040503050406030204" pitchFamily="18" charset="0"/>
                                      <a:ea typeface="Times New Roman" panose="02020603050405020304" pitchFamily="18" charset="0"/>
                                    </a:rPr>
                                    <m:t>2</m:t>
                                  </m:r>
                                </m:sub>
                              </m:sSub>
                            </m:e>
                          </m:d>
                          <m:r>
                            <a:rPr lang="fr-FR" sz="3200" i="1">
                              <a:solidFill>
                                <a:srgbClr val="FF6161"/>
                              </a:solidFill>
                              <a:effectLst/>
                              <a:latin typeface="Cambria Math" panose="02040503050406030204" pitchFamily="18" charset="0"/>
                              <a:ea typeface="Times New Roman" panose="02020603050405020304" pitchFamily="18" charset="0"/>
                            </a:rPr>
                            <m:t>)</m:t>
                          </m:r>
                        </m:sub>
                      </m:sSub>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𝑔</m:t>
                          </m:r>
                        </m:e>
                        <m:sub>
                          <m:r>
                            <a:rPr lang="fr-FR" sz="3200" i="1">
                              <a:solidFill>
                                <a:srgbClr val="FF6161"/>
                              </a:solidFill>
                              <a:effectLst/>
                              <a:latin typeface="Cambria Math" panose="02040503050406030204" pitchFamily="18" charset="0"/>
                              <a:ea typeface="Times New Roman" panose="02020603050405020304" pitchFamily="18" charset="0"/>
                            </a:rPr>
                            <m:t>2</m:t>
                          </m:r>
                        </m:sub>
                      </m:sSub>
                      <m:d>
                        <m:dPr>
                          <m:ctrlPr>
                            <a:rPr lang="fr-FR" sz="3200" i="1">
                              <a:solidFill>
                                <a:srgbClr val="FF6161"/>
                              </a:solidFill>
                              <a:effectLst/>
                              <a:latin typeface="Cambria Math" panose="02040503050406030204" pitchFamily="18" charset="0"/>
                              <a:ea typeface="Times New Roman" panose="02020603050405020304" pitchFamily="18" charset="0"/>
                            </a:rPr>
                          </m:ctrlPr>
                        </m:dPr>
                        <m:e>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𝜎</m:t>
                              </m:r>
                            </m:e>
                            <m:sub>
                              <m:r>
                                <a:rPr lang="fr-FR" sz="3200" i="1">
                                  <a:solidFill>
                                    <a:srgbClr val="FF6161"/>
                                  </a:solidFill>
                                  <a:effectLst/>
                                  <a:latin typeface="Cambria Math" panose="02040503050406030204" pitchFamily="18" charset="0"/>
                                  <a:ea typeface="Times New Roman" panose="02020603050405020304" pitchFamily="18" charset="0"/>
                                </a:rPr>
                                <m:t>1</m:t>
                              </m:r>
                            </m:sub>
                          </m:sSub>
                          <m:r>
                            <a:rPr lang="fr-FR" sz="3200" i="1">
                              <a:solidFill>
                                <a:srgbClr val="FF6161"/>
                              </a:solidFill>
                              <a:effectLst/>
                              <a:latin typeface="Cambria Math" panose="02040503050406030204" pitchFamily="18" charset="0"/>
                              <a:ea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𝜎</m:t>
                              </m:r>
                            </m:e>
                            <m:sub>
                              <m:r>
                                <a:rPr lang="fr-FR" sz="3200" i="1">
                                  <a:solidFill>
                                    <a:srgbClr val="FF6161"/>
                                  </a:solidFill>
                                  <a:effectLst/>
                                  <a:latin typeface="Cambria Math" panose="02040503050406030204" pitchFamily="18" charset="0"/>
                                  <a:ea typeface="Times New Roman" panose="02020603050405020304" pitchFamily="18" charset="0"/>
                                </a:rPr>
                                <m:t>2</m:t>
                              </m:r>
                            </m:sub>
                          </m:sSub>
                        </m:e>
                      </m:d>
                      <m:r>
                        <a:rPr lang="fr-FR" sz="3200" i="1">
                          <a:solidFill>
                            <a:srgbClr val="FF6161"/>
                          </a:solidFill>
                          <a:effectLst/>
                          <a:latin typeface="Cambria Math" panose="02040503050406030204" pitchFamily="18" charset="0"/>
                          <a:ea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𝑚𝑖𝑛</m:t>
                          </m:r>
                        </m:e>
                        <m:sub>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𝜎</m:t>
                              </m:r>
                            </m:e>
                            <m:sub>
                              <m:r>
                                <a:rPr lang="fr-FR" sz="3200" i="1">
                                  <a:solidFill>
                                    <a:srgbClr val="FF6161"/>
                                  </a:solidFill>
                                  <a:effectLst/>
                                  <a:latin typeface="Cambria Math" panose="02040503050406030204" pitchFamily="18" charset="0"/>
                                  <a:ea typeface="Times New Roman" panose="02020603050405020304" pitchFamily="18" charset="0"/>
                                </a:rPr>
                                <m:t>1</m:t>
                              </m:r>
                            </m:sub>
                          </m:sSub>
                          <m:r>
                            <a:rPr lang="fr-FR" sz="3200" i="1">
                              <a:solidFill>
                                <a:srgbClr val="FF6161"/>
                              </a:solidFill>
                              <a:effectLst/>
                              <a:latin typeface="Cambria Math" panose="02040503050406030204" pitchFamily="18" charset="0"/>
                              <a:ea typeface="Times New Roman" panose="02020603050405020304" pitchFamily="18" charset="0"/>
                            </a:rPr>
                            <m:t>∈</m:t>
                          </m:r>
                          <m:r>
                            <a:rPr lang="fr-FR" sz="3200" i="1">
                              <a:solidFill>
                                <a:srgbClr val="FF6161"/>
                              </a:solidFill>
                              <a:effectLst/>
                              <a:latin typeface="Cambria Math" panose="02040503050406030204" pitchFamily="18" charset="0"/>
                              <a:ea typeface="Times New Roman" panose="02020603050405020304" pitchFamily="18" charset="0"/>
                            </a:rPr>
                            <m:t>𝛥</m:t>
                          </m:r>
                          <m:r>
                            <a:rPr lang="fr-FR" sz="3200" i="1">
                              <a:solidFill>
                                <a:srgbClr val="FF6161"/>
                              </a:solidFill>
                              <a:effectLst/>
                              <a:latin typeface="Cambria Math" panose="02040503050406030204" pitchFamily="18" charset="0"/>
                              <a:ea typeface="Times New Roman" panose="02020603050405020304" pitchFamily="18" charset="0"/>
                            </a:rPr>
                            <m:t>(</m:t>
                          </m:r>
                          <m:d>
                            <m:dPr>
                              <m:begChr m:val="{"/>
                              <m:endChr m:val="}"/>
                              <m:ctrlPr>
                                <a:rPr lang="fr-FR" sz="3200" i="1">
                                  <a:solidFill>
                                    <a:srgbClr val="FF6161"/>
                                  </a:solidFill>
                                  <a:effectLst/>
                                  <a:latin typeface="Cambria Math" panose="02040503050406030204" pitchFamily="18" charset="0"/>
                                  <a:ea typeface="Times New Roman" panose="02020603050405020304" pitchFamily="18" charset="0"/>
                                </a:rPr>
                              </m:ctrlPr>
                            </m:dPr>
                            <m:e>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𝑎</m:t>
                                  </m:r>
                                </m:e>
                                <m:sub>
                                  <m:r>
                                    <a:rPr lang="fr-FR" sz="3200" i="1">
                                      <a:solidFill>
                                        <a:srgbClr val="FF6161"/>
                                      </a:solidFill>
                                      <a:effectLst/>
                                      <a:latin typeface="Cambria Math" panose="02040503050406030204" pitchFamily="18" charset="0"/>
                                      <a:ea typeface="Times New Roman" panose="02020603050405020304" pitchFamily="18" charset="0"/>
                                    </a:rPr>
                                    <m:t>1</m:t>
                                  </m:r>
                                </m:sub>
                              </m:sSub>
                              <m:r>
                                <a:rPr lang="fr-FR" sz="3200" i="1">
                                  <a:solidFill>
                                    <a:srgbClr val="FF6161"/>
                                  </a:solidFill>
                                  <a:effectLst/>
                                  <a:latin typeface="Cambria Math" panose="02040503050406030204" pitchFamily="18" charset="0"/>
                                  <a:ea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𝑏</m:t>
                                  </m:r>
                                </m:e>
                                <m:sub>
                                  <m:r>
                                    <a:rPr lang="fr-FR" sz="3200" i="1">
                                      <a:solidFill>
                                        <a:srgbClr val="FF6161"/>
                                      </a:solidFill>
                                      <a:effectLst/>
                                      <a:latin typeface="Cambria Math" panose="02040503050406030204" pitchFamily="18" charset="0"/>
                                      <a:ea typeface="Times New Roman" panose="02020603050405020304" pitchFamily="18" charset="0"/>
                                    </a:rPr>
                                    <m:t>1</m:t>
                                  </m:r>
                                </m:sub>
                              </m:sSub>
                            </m:e>
                          </m:d>
                          <m:r>
                            <a:rPr lang="fr-FR" sz="3200" i="1">
                              <a:solidFill>
                                <a:srgbClr val="FF6161"/>
                              </a:solidFill>
                              <a:effectLst/>
                              <a:latin typeface="Cambria Math" panose="02040503050406030204" pitchFamily="18" charset="0"/>
                              <a:ea typeface="Times New Roman" panose="02020603050405020304" pitchFamily="18" charset="0"/>
                            </a:rPr>
                            <m:t>)</m:t>
                          </m:r>
                        </m:sub>
                      </m:sSub>
                      <m:d>
                        <m:dPr>
                          <m:begChr m:val="{"/>
                          <m:endChr m:val="}"/>
                          <m:ctrlPr>
                            <a:rPr lang="fr-FR" sz="3200" i="1">
                              <a:solidFill>
                                <a:srgbClr val="FF6161"/>
                              </a:solidFill>
                              <a:effectLst/>
                              <a:latin typeface="Cambria Math" panose="02040503050406030204" pitchFamily="18" charset="0"/>
                              <a:ea typeface="Times New Roman" panose="02020603050405020304" pitchFamily="18" charset="0"/>
                            </a:rPr>
                          </m:ctrlPr>
                        </m:dPr>
                        <m:e>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𝑔</m:t>
                              </m:r>
                            </m:e>
                            <m:sub>
                              <m:r>
                                <a:rPr lang="fr-FR" sz="3200" i="1">
                                  <a:solidFill>
                                    <a:srgbClr val="FF6161"/>
                                  </a:solidFill>
                                  <a:effectLst/>
                                  <a:latin typeface="Cambria Math" panose="02040503050406030204" pitchFamily="18" charset="0"/>
                                  <a:ea typeface="Times New Roman" panose="02020603050405020304" pitchFamily="18" charset="0"/>
                                </a:rPr>
                                <m:t>2</m:t>
                              </m:r>
                            </m:sub>
                          </m:sSub>
                          <m:d>
                            <m:dPr>
                              <m:ctrlPr>
                                <a:rPr lang="fr-FR" sz="3200" i="1">
                                  <a:solidFill>
                                    <a:srgbClr val="FF6161"/>
                                  </a:solidFill>
                                  <a:effectLst/>
                                  <a:latin typeface="Cambria Math" panose="02040503050406030204" pitchFamily="18" charset="0"/>
                                  <a:ea typeface="Times New Roman" panose="02020603050405020304" pitchFamily="18" charset="0"/>
                                </a:rPr>
                              </m:ctrlPr>
                            </m:dPr>
                            <m:e>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𝜎</m:t>
                                  </m:r>
                                </m:e>
                                <m:sub>
                                  <m:r>
                                    <a:rPr lang="fr-FR" sz="3200" i="1">
                                      <a:solidFill>
                                        <a:srgbClr val="FF6161"/>
                                      </a:solidFill>
                                      <a:effectLst/>
                                      <a:latin typeface="Cambria Math" panose="02040503050406030204" pitchFamily="18" charset="0"/>
                                      <a:ea typeface="Times New Roman" panose="02020603050405020304" pitchFamily="18" charset="0"/>
                                    </a:rPr>
                                    <m:t>1</m:t>
                                  </m:r>
                                </m:sub>
                              </m:sSub>
                              <m:r>
                                <a:rPr lang="fr-FR" sz="3200" i="1">
                                  <a:solidFill>
                                    <a:srgbClr val="FF6161"/>
                                  </a:solidFill>
                                  <a:effectLst/>
                                  <a:latin typeface="Cambria Math" panose="02040503050406030204" pitchFamily="18" charset="0"/>
                                  <a:ea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𝑎</m:t>
                                  </m:r>
                                </m:e>
                                <m:sub>
                                  <m:r>
                                    <a:rPr lang="fr-FR" sz="3200" i="1">
                                      <a:solidFill>
                                        <a:srgbClr val="FF6161"/>
                                      </a:solidFill>
                                      <a:effectLst/>
                                      <a:latin typeface="Cambria Math" panose="02040503050406030204" pitchFamily="18" charset="0"/>
                                      <a:ea typeface="Times New Roman" panose="02020603050405020304" pitchFamily="18" charset="0"/>
                                    </a:rPr>
                                    <m:t>2</m:t>
                                  </m:r>
                                </m:sub>
                              </m:sSub>
                            </m:e>
                          </m:d>
                        </m:e>
                      </m:d>
                    </m:oMath>
                  </m:oMathPara>
                </a14:m>
                <a:endParaRPr lang="fr-FR" sz="3200" dirty="0">
                  <a:solidFill>
                    <a:srgbClr val="FF6161"/>
                  </a:solidFill>
                  <a:effectLst/>
                  <a:latin typeface="Times New Roman" panose="02020603050405020304" pitchFamily="18" charset="0"/>
                  <a:ea typeface="Calibri" panose="020F0502020204030204" pitchFamily="34" charset="0"/>
                </a:endParaRPr>
              </a:p>
              <a:p>
                <a:pPr algn="just">
                  <a:spcAft>
                    <a:spcPts val="0"/>
                  </a:spcAft>
                </a:pPr>
                <a14:m>
                  <m:oMathPara xmlns:m="http://schemas.openxmlformats.org/officeDocument/2006/math">
                    <m:oMathParaPr>
                      <m:jc m:val="centerGroup"/>
                    </m:oMathParaPr>
                    <m:oMath xmlns:m="http://schemas.openxmlformats.org/officeDocument/2006/math">
                      <m:r>
                        <a:rPr lang="fr-FR" sz="3200" i="1">
                          <a:solidFill>
                            <a:srgbClr val="FF6161"/>
                          </a:solidFill>
                          <a:effectLst/>
                          <a:latin typeface="Cambria Math" panose="02040503050406030204" pitchFamily="18" charset="0"/>
                          <a:ea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𝑚𝑖𝑛</m:t>
                          </m:r>
                        </m:e>
                        <m:sub>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rPr>
                                <m:t>1</m:t>
                              </m:r>
                            </m:sub>
                          </m:sSub>
                          <m:r>
                            <a:rPr lang="fr-FR" sz="3200" i="1">
                              <a:solidFill>
                                <a:srgbClr val="FF6161"/>
                              </a:solidFill>
                              <a:effectLst/>
                              <a:latin typeface="Cambria Math" panose="02040503050406030204" pitchFamily="18" charset="0"/>
                              <a:ea typeface="Times New Roman" panose="02020603050405020304" pitchFamily="18" charset="0"/>
                            </a:rPr>
                            <m:t>∈[0,1]</m:t>
                          </m:r>
                        </m:sub>
                      </m:sSub>
                      <m:d>
                        <m:dPr>
                          <m:begChr m:val="{"/>
                          <m:endChr m:val="}"/>
                          <m:ctrlPr>
                            <a:rPr lang="fr-FR" sz="3200" i="1">
                              <a:solidFill>
                                <a:srgbClr val="FF6161"/>
                              </a:solidFill>
                              <a:effectLst/>
                              <a:latin typeface="Cambria Math" panose="02040503050406030204" pitchFamily="18" charset="0"/>
                              <a:ea typeface="Times New Roman" panose="02020603050405020304" pitchFamily="18" charset="0"/>
                            </a:rPr>
                          </m:ctrlPr>
                        </m:dPr>
                        <m:e>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100</m:t>
                              </m:r>
                              <m:r>
                                <a:rPr lang="fr-FR" sz="3200" i="1">
                                  <a:solidFill>
                                    <a:srgbClr val="FF6161"/>
                                  </a:solidFill>
                                  <a:effectLst/>
                                  <a:latin typeface="Cambria Math" panose="02040503050406030204" pitchFamily="18" charset="0"/>
                                  <a:ea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rPr>
                                <m:t>1</m:t>
                              </m:r>
                            </m:sub>
                          </m:sSub>
                          <m:r>
                            <a:rPr lang="fr-FR" sz="3200" i="1">
                              <a:solidFill>
                                <a:srgbClr val="FF6161"/>
                              </a:solidFill>
                              <a:effectLst/>
                              <a:latin typeface="Cambria Math" panose="02040503050406030204" pitchFamily="18" charset="0"/>
                              <a:ea typeface="Times New Roman" panose="02020603050405020304" pitchFamily="18" charset="0"/>
                            </a:rPr>
                            <m:t>+2</m:t>
                          </m:r>
                          <m:d>
                            <m:dPr>
                              <m:ctrlPr>
                                <a:rPr lang="fr-FR" sz="3200" i="1">
                                  <a:solidFill>
                                    <a:srgbClr val="FF6161"/>
                                  </a:solidFill>
                                  <a:effectLst/>
                                  <a:latin typeface="Cambria Math" panose="02040503050406030204" pitchFamily="18" charset="0"/>
                                  <a:ea typeface="Times New Roman" panose="02020603050405020304" pitchFamily="18" charset="0"/>
                                </a:rPr>
                              </m:ctrlPr>
                            </m:dPr>
                            <m:e>
                              <m:r>
                                <a:rPr lang="fr-FR" sz="3200" i="1">
                                  <a:solidFill>
                                    <a:srgbClr val="FF6161"/>
                                  </a:solidFill>
                                  <a:effectLst/>
                                  <a:latin typeface="Cambria Math" panose="02040503050406030204" pitchFamily="18" charset="0"/>
                                  <a:ea typeface="Times New Roman" panose="02020603050405020304" pitchFamily="18" charset="0"/>
                                </a:rPr>
                                <m:t>1−</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rPr>
                                    <m:t>1</m:t>
                                  </m:r>
                                </m:sub>
                              </m:sSub>
                            </m:e>
                          </m:d>
                        </m:e>
                      </m:d>
                      <m:r>
                        <a:rPr lang="fr-FR" sz="3200" i="1">
                          <a:solidFill>
                            <a:srgbClr val="FF6161"/>
                          </a:solidFill>
                          <a:effectLst/>
                          <a:latin typeface="Cambria Math" panose="02040503050406030204" pitchFamily="18" charset="0"/>
                          <a:ea typeface="Times New Roman" panose="02020603050405020304" pitchFamily="18" charset="0"/>
                        </a:rPr>
                        <m:t>=2.</m:t>
                      </m:r>
                    </m:oMath>
                  </m:oMathPara>
                </a14:m>
                <a:endParaRPr lang="fr-FR" sz="3200" dirty="0">
                  <a:solidFill>
                    <a:srgbClr val="FF6161"/>
                  </a:solidFill>
                  <a:effectLst/>
                  <a:latin typeface="Times New Roman" panose="02020603050405020304" pitchFamily="18" charset="0"/>
                  <a:ea typeface="Calibri" panose="020F0502020204030204" pitchFamily="34" charset="0"/>
                </a:endParaRPr>
              </a:p>
              <a:p>
                <a:pPr algn="just">
                  <a:spcBef>
                    <a:spcPts val="1200"/>
                  </a:spcBef>
                  <a:spcAft>
                    <a:spcPts val="0"/>
                  </a:spcAft>
                </a:pPr>
                <a:r>
                  <a:rPr lang="fr-FR" sz="3200" dirty="0">
                    <a:solidFill>
                      <a:srgbClr val="FF6161"/>
                    </a:solidFill>
                    <a:effectLst/>
                    <a:latin typeface="Times New Roman" panose="02020603050405020304" pitchFamily="18" charset="0"/>
                    <a:ea typeface="Times New Roman" panose="02020603050405020304" pitchFamily="18" charset="0"/>
                  </a:rPr>
                  <a:t>où </a:t>
                </a:r>
                <a14:m>
                  <m:oMath xmlns:m="http://schemas.openxmlformats.org/officeDocument/2006/math">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rPr>
                          <m:t>1</m:t>
                        </m:r>
                      </m:sub>
                    </m:sSub>
                    <m:r>
                      <a:rPr lang="fr-FR" sz="3200" i="1">
                        <a:solidFill>
                          <a:srgbClr val="FF6161"/>
                        </a:solidFill>
                        <a:effectLst/>
                        <a:latin typeface="Cambria Math" panose="02040503050406030204" pitchFamily="18" charset="0"/>
                        <a:ea typeface="Times New Roman" panose="02020603050405020304" pitchFamily="18" charset="0"/>
                      </a:rPr>
                      <m:t> </m:t>
                    </m:r>
                  </m:oMath>
                </a14:m>
                <a:r>
                  <a:rPr lang="fr-FR" sz="3200" dirty="0">
                    <a:solidFill>
                      <a:srgbClr val="FF6161"/>
                    </a:solidFill>
                    <a:effectLst/>
                    <a:latin typeface="Times New Roman" panose="02020603050405020304" pitchFamily="18" charset="0"/>
                    <a:ea typeface="Times New Roman" panose="02020603050405020304" pitchFamily="18" charset="0"/>
                  </a:rPr>
                  <a:t>dénote la probabilité avec laquelle le joueur 1 joue l’action</a:t>
                </a:r>
                <a14:m>
                  <m:oMath xmlns:m="http://schemas.openxmlformats.org/officeDocument/2006/math">
                    <m:r>
                      <a:rPr lang="fr-FR" sz="3200" i="1">
                        <a:solidFill>
                          <a:srgbClr val="FF6161"/>
                        </a:solidFill>
                        <a:effectLst/>
                        <a:latin typeface="Cambria Math" panose="02040503050406030204" pitchFamily="18" charset="0"/>
                        <a:ea typeface="Times New Roman" panose="02020603050405020304" pitchFamily="18" charset="0"/>
                      </a:rPr>
                      <m:t> </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𝑎</m:t>
                        </m:r>
                      </m:e>
                      <m:sub>
                        <m:r>
                          <a:rPr lang="fr-FR" sz="3200" i="1">
                            <a:solidFill>
                              <a:srgbClr val="FF6161"/>
                            </a:solidFill>
                            <a:effectLst/>
                            <a:latin typeface="Cambria Math" panose="02040503050406030204" pitchFamily="18" charset="0"/>
                            <a:ea typeface="Times New Roman" panose="02020603050405020304" pitchFamily="18" charset="0"/>
                          </a:rPr>
                          <m:t>1</m:t>
                        </m:r>
                      </m:sub>
                    </m:sSub>
                  </m:oMath>
                </a14:m>
                <a:r>
                  <a:rPr lang="fr-FR" sz="3200" dirty="0">
                    <a:solidFill>
                      <a:srgbClr val="FF6161"/>
                    </a:solidFill>
                    <a:effectLst/>
                    <a:latin typeface="Times New Roman" panose="02020603050405020304" pitchFamily="18" charset="0"/>
                    <a:ea typeface="Times New Roman" panose="02020603050405020304" pitchFamily="18" charset="0"/>
                  </a:rPr>
                  <a:t>. </a:t>
                </a:r>
                <a:endParaRPr lang="fr-FR" sz="3200" dirty="0">
                  <a:solidFill>
                    <a:srgbClr val="FF6161"/>
                  </a:solidFill>
                  <a:effectLst/>
                  <a:latin typeface="Times New Roman" panose="02020603050405020304" pitchFamily="18" charset="0"/>
                  <a:ea typeface="Calibri" panose="020F0502020204030204" pitchFamily="34" charset="0"/>
                </a:endParaRPr>
              </a:p>
            </p:txBody>
          </p:sp>
        </mc:Choice>
        <mc:Fallback xmlns="">
          <p:sp>
            <p:nvSpPr>
              <p:cNvPr id="10" name="ZoneTexte 9">
                <a:extLst>
                  <a:ext uri="{FF2B5EF4-FFF2-40B4-BE49-F238E27FC236}">
                    <a16:creationId xmlns:a16="http://schemas.microsoft.com/office/drawing/2014/main" id="{F6596AD9-6FFB-4C38-9169-D26A5AE295F5}"/>
                  </a:ext>
                </a:extLst>
              </p:cNvPr>
              <p:cNvSpPr txBox="1">
                <a:spLocks noRot="1" noChangeAspect="1" noMove="1" noResize="1" noEditPoints="1" noAdjustHandles="1" noChangeArrowheads="1" noChangeShapeType="1" noTextEdit="1"/>
              </p:cNvSpPr>
              <p:nvPr/>
            </p:nvSpPr>
            <p:spPr>
              <a:xfrm>
                <a:off x="-1" y="3534345"/>
                <a:ext cx="12192000" cy="3107838"/>
              </a:xfrm>
              <a:prstGeom prst="rect">
                <a:avLst/>
              </a:prstGeom>
              <a:blipFill>
                <a:blip r:embed="rId4"/>
                <a:stretch>
                  <a:fillRect l="-1250" t="-2745" b="-5294"/>
                </a:stretch>
              </a:blipFill>
            </p:spPr>
            <p:txBody>
              <a:bodyPr/>
              <a:lstStyle/>
              <a:p>
                <a:r>
                  <a:rPr lang="fr-FR">
                    <a:noFill/>
                  </a:rPr>
                  <a:t> </a:t>
                </a:r>
              </a:p>
            </p:txBody>
          </p:sp>
        </mc:Fallback>
      </mc:AlternateContent>
      <p:sp>
        <p:nvSpPr>
          <p:cNvPr id="3" name="Espace réservé du pied de page 2">
            <a:extLst>
              <a:ext uri="{FF2B5EF4-FFF2-40B4-BE49-F238E27FC236}">
                <a16:creationId xmlns:a16="http://schemas.microsoft.com/office/drawing/2014/main" id="{F525F136-9A14-4F69-A183-43C83339C7C3}"/>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00F45014-2FB6-4481-A0F3-464DE07D63DD}"/>
              </a:ext>
            </a:extLst>
          </p:cNvPr>
          <p:cNvSpPr>
            <a:spLocks noGrp="1"/>
          </p:cNvSpPr>
          <p:nvPr>
            <p:ph type="sldNum" sz="quarter" idx="12"/>
          </p:nvPr>
        </p:nvSpPr>
        <p:spPr/>
        <p:txBody>
          <a:bodyPr/>
          <a:lstStyle/>
          <a:p>
            <a:fld id="{A88EAB1B-73FB-4977-9B11-E6EDEDEB8490}" type="slidenum">
              <a:rPr lang="fr-FR" smtClean="0"/>
              <a:t>109</a:t>
            </a:fld>
            <a:endParaRPr lang="fr-FR" dirty="0"/>
          </a:p>
        </p:txBody>
      </p:sp>
      <p:pic>
        <p:nvPicPr>
          <p:cNvPr id="9" name="Image 8">
            <a:extLst>
              <a:ext uri="{FF2B5EF4-FFF2-40B4-BE49-F238E27FC236}">
                <a16:creationId xmlns:a16="http://schemas.microsoft.com/office/drawing/2014/main" id="{5CCC001A-5F5D-41EF-A862-72B034ED37F8}"/>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681015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rPr>
              <a:t>Introduction</a:t>
            </a:r>
            <a:br>
              <a:rPr lang="fr-FR" dirty="0">
                <a:latin typeface="Arial Black" panose="020B0A04020102020204" pitchFamily="34" charset="0"/>
              </a:rPr>
            </a:br>
            <a:r>
              <a:rPr lang="fr-FR" sz="4000" dirty="0">
                <a:latin typeface="Arial" panose="020B0604020202020204" pitchFamily="34" charset="0"/>
                <a:cs typeface="Arial" panose="020B0604020202020204" pitchFamily="34" charset="0"/>
              </a:rPr>
              <a:t>La résolution du dilemme du prisonnier</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3634157"/>
                <a:ext cx="11954142" cy="1077218"/>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r>
                  <a:rPr lang="fr-FR" sz="3200" dirty="0">
                    <a:solidFill>
                      <a:srgbClr val="2F2F2F"/>
                    </a:solidFill>
                    <a:latin typeface="Times New Roman" panose="02020603050405020304" pitchFamily="18" charset="0"/>
                    <a:ea typeface="Times New Roman" panose="02020603050405020304" pitchFamily="18" charset="0"/>
                  </a:rPr>
                  <a:t>Clairement, aucun joueur n’a intérêt à dévier de manière unilatérale à la première étape puisque  </a:t>
                </a:r>
                <a14:m>
                  <m:oMath xmlns:m="http://schemas.openxmlformats.org/officeDocument/2006/math">
                    <m:r>
                      <a:rPr lang="fr-FR" sz="3200" i="1">
                        <a:effectLst/>
                        <a:latin typeface="Cambria Math" panose="02040503050406030204" pitchFamily="18" charset="0"/>
                        <a:ea typeface="Times New Roman" panose="02020603050405020304" pitchFamily="18" charset="0"/>
                      </a:rPr>
                      <m:t>𝐴</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𝐵</m:t>
                    </m:r>
                    <m:r>
                      <a:rPr lang="fr-FR" sz="3200" i="1">
                        <a:effectLst/>
                        <a:latin typeface="Cambria Math" panose="02040503050406030204" pitchFamily="18" charset="0"/>
                        <a:ea typeface="Times New Roman" panose="02020603050405020304" pitchFamily="18" charset="0"/>
                      </a:rPr>
                      <m:t>=197&gt;0</m:t>
                    </m:r>
                  </m:oMath>
                </a14:m>
                <a:r>
                  <a:rPr lang="fr-FR" sz="3200" dirty="0">
                    <a:solidFill>
                      <a:srgbClr val="2F2F2F"/>
                    </a:solidFill>
                    <a:effectLst/>
                    <a:latin typeface="Times New Roman" panose="02020603050405020304" pitchFamily="18" charset="0"/>
                    <a:ea typeface="Times New Roman" panose="02020603050405020304" pitchFamily="18" charset="0"/>
                  </a:rPr>
                  <a:t>. </a:t>
                </a:r>
                <a:endParaRPr lang="fr-FR" sz="3200" dirty="0">
                  <a:latin typeface="Cambria Math" panose="02040503050406030204" pitchFamily="18" charset="0"/>
                  <a:ea typeface="Cambria Math" panose="02040503050406030204" pitchFamily="18"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3634157"/>
                <a:ext cx="11954142" cy="1077218"/>
              </a:xfrm>
              <a:prstGeom prst="rect">
                <a:avLst/>
              </a:prstGeom>
              <a:blipFill>
                <a:blip r:embed="rId2"/>
                <a:stretch>
                  <a:fillRect l="-1173" t="-7910" r="-1275" b="-1694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10" name="Tableau 9">
                <a:extLst>
                  <a:ext uri="{FF2B5EF4-FFF2-40B4-BE49-F238E27FC236}">
                    <a16:creationId xmlns:a16="http://schemas.microsoft.com/office/drawing/2014/main" id="{0B608805-EA77-41EE-BE3B-ED3C055A4E11}"/>
                  </a:ext>
                </a:extLst>
              </p:cNvPr>
              <p:cNvGraphicFramePr>
                <a:graphicFrameLocks noGrp="1"/>
              </p:cNvGraphicFramePr>
              <p:nvPr/>
            </p:nvGraphicFramePr>
            <p:xfrm>
              <a:off x="1850452" y="1326683"/>
              <a:ext cx="8088309" cy="2174460"/>
            </p:xfrm>
            <a:graphic>
              <a:graphicData uri="http://schemas.openxmlformats.org/drawingml/2006/table">
                <a:tbl>
                  <a:tblPr firstRow="1" firstCol="1" bandRow="1">
                    <a:tableStyleId>{5C22544A-7EE6-4342-B048-85BDC9FD1C3A}</a:tableStyleId>
                  </a:tblPr>
                  <a:tblGrid>
                    <a:gridCol w="2520918">
                      <a:extLst>
                        <a:ext uri="{9D8B030D-6E8A-4147-A177-3AD203B41FA5}">
                          <a16:colId xmlns:a16="http://schemas.microsoft.com/office/drawing/2014/main" val="1961842663"/>
                        </a:ext>
                      </a:extLst>
                    </a:gridCol>
                    <a:gridCol w="1855797">
                      <a:extLst>
                        <a:ext uri="{9D8B030D-6E8A-4147-A177-3AD203B41FA5}">
                          <a16:colId xmlns:a16="http://schemas.microsoft.com/office/drawing/2014/main" val="44951804"/>
                        </a:ext>
                      </a:extLst>
                    </a:gridCol>
                    <a:gridCol w="1855797">
                      <a:extLst>
                        <a:ext uri="{9D8B030D-6E8A-4147-A177-3AD203B41FA5}">
                          <a16:colId xmlns:a16="http://schemas.microsoft.com/office/drawing/2014/main" val="3453796037"/>
                        </a:ext>
                      </a:extLst>
                    </a:gridCol>
                    <a:gridCol w="1855797">
                      <a:extLst>
                        <a:ext uri="{9D8B030D-6E8A-4147-A177-3AD203B41FA5}">
                          <a16:colId xmlns:a16="http://schemas.microsoft.com/office/drawing/2014/main" val="2367380783"/>
                        </a:ext>
                      </a:extLst>
                    </a:gridCol>
                  </a:tblGrid>
                  <a:tr h="543615">
                    <a:tc rowSpan="2" gridSpan="2">
                      <a:txBody>
                        <a:bodyPr/>
                        <a:lstStyle/>
                        <a:p>
                          <a:pPr algn="just">
                            <a:spcAft>
                              <a:spcPts val="0"/>
                            </a:spcAft>
                          </a:pPr>
                          <a:r>
                            <a:rPr lang="fr-FR" sz="3000" dirty="0">
                              <a:effectLst/>
                            </a:rPr>
                            <a:t> </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rowSpan="2" hMerge="1">
                      <a:txBody>
                        <a:bodyPr/>
                        <a:lstStyle/>
                        <a:p>
                          <a:endParaRPr lang="fr-FR"/>
                        </a:p>
                      </a:txBody>
                      <a:tcPr/>
                    </a:tc>
                    <a:tc gridSpan="2">
                      <a:txBody>
                        <a:bodyPr/>
                        <a:lstStyle/>
                        <a:p>
                          <a:pPr algn="ctr">
                            <a:spcAft>
                              <a:spcPts val="0"/>
                            </a:spcAft>
                          </a:pPr>
                          <a:r>
                            <a:rPr lang="fr-FR" sz="3000">
                              <a:effectLst/>
                            </a:rPr>
                            <a:t>Joueur 2</a:t>
                          </a:r>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hMerge="1">
                      <a:txBody>
                        <a:bodyPr/>
                        <a:lstStyle/>
                        <a:p>
                          <a:endParaRPr lang="fr-FR"/>
                        </a:p>
                      </a:txBody>
                      <a:tcPr/>
                    </a:tc>
                    <a:extLst>
                      <a:ext uri="{0D108BD9-81ED-4DB2-BD59-A6C34878D82A}">
                        <a16:rowId xmlns:a16="http://schemas.microsoft.com/office/drawing/2014/main" val="2713235073"/>
                      </a:ext>
                    </a:extLst>
                  </a:tr>
                  <a:tr h="543615">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𝑡</m:t>
                                    </m:r>
                                  </m:e>
                                  <m:sub>
                                    <m:r>
                                      <a:rPr lang="fr-FR" sz="3000">
                                        <a:effectLst/>
                                        <a:latin typeface="Cambria Math" panose="02040503050406030204" pitchFamily="18" charset="0"/>
                                      </a:rPr>
                                      <m:t>2</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𝑐</m:t>
                                    </m:r>
                                  </m:e>
                                  <m:sub>
                                    <m:r>
                                      <a:rPr lang="fr-FR" sz="3000">
                                        <a:effectLst/>
                                        <a:latin typeface="Cambria Math" panose="02040503050406030204" pitchFamily="18" charset="0"/>
                                      </a:rPr>
                                      <m:t>2</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879392796"/>
                      </a:ext>
                    </a:extLst>
                  </a:tr>
                  <a:tr h="543615">
                    <a:tc rowSpan="2">
                      <a:txBody>
                        <a:bodyPr/>
                        <a:lstStyle/>
                        <a:p>
                          <a:pPr algn="ctr">
                            <a:spcAft>
                              <a:spcPts val="0"/>
                            </a:spcAft>
                          </a:pPr>
                          <a:r>
                            <a:rPr lang="fr-FR" sz="3000" dirty="0">
                              <a:effectLst/>
                            </a:rPr>
                            <a:t>Joueur 1</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𝑡</m:t>
                                    </m:r>
                                  </m:e>
                                  <m:sub>
                                    <m:r>
                                      <a:rPr lang="fr-FR" sz="3000">
                                        <a:effectLst/>
                                        <a:latin typeface="Cambria Math" panose="02040503050406030204" pitchFamily="18" charset="0"/>
                                      </a:rPr>
                                      <m:t>1</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(1,1)</m:t>
                                </m:r>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(4,0)</m:t>
                                </m:r>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517082303"/>
                      </a:ext>
                    </a:extLst>
                  </a:tr>
                  <a:tr h="543615">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𝑐</m:t>
                                    </m:r>
                                  </m:e>
                                  <m:sub>
                                    <m:r>
                                      <a:rPr lang="fr-FR" sz="3000">
                                        <a:effectLst/>
                                        <a:latin typeface="Cambria Math" panose="02040503050406030204" pitchFamily="18" charset="0"/>
                                      </a:rPr>
                                      <m:t>1</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(0,4)</m:t>
                                </m:r>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(3,3)</m:t>
                                </m:r>
                              </m:oMath>
                            </m:oMathPara>
                          </a14:m>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1526312245"/>
                      </a:ext>
                    </a:extLst>
                  </a:tr>
                </a:tbl>
              </a:graphicData>
            </a:graphic>
          </p:graphicFrame>
        </mc:Choice>
        <mc:Fallback xmlns="">
          <p:graphicFrame>
            <p:nvGraphicFramePr>
              <p:cNvPr id="10" name="Tableau 9">
                <a:extLst>
                  <a:ext uri="{FF2B5EF4-FFF2-40B4-BE49-F238E27FC236}">
                    <a16:creationId xmlns:a16="http://schemas.microsoft.com/office/drawing/2014/main" id="{0B608805-EA77-41EE-BE3B-ED3C055A4E11}"/>
                  </a:ext>
                </a:extLst>
              </p:cNvPr>
              <p:cNvGraphicFramePr>
                <a:graphicFrameLocks noGrp="1"/>
              </p:cNvGraphicFramePr>
              <p:nvPr/>
            </p:nvGraphicFramePr>
            <p:xfrm>
              <a:off x="1850452" y="1326683"/>
              <a:ext cx="8088309" cy="2174460"/>
            </p:xfrm>
            <a:graphic>
              <a:graphicData uri="http://schemas.openxmlformats.org/drawingml/2006/table">
                <a:tbl>
                  <a:tblPr firstRow="1" firstCol="1" bandRow="1">
                    <a:tableStyleId>{5C22544A-7EE6-4342-B048-85BDC9FD1C3A}</a:tableStyleId>
                  </a:tblPr>
                  <a:tblGrid>
                    <a:gridCol w="2520918">
                      <a:extLst>
                        <a:ext uri="{9D8B030D-6E8A-4147-A177-3AD203B41FA5}">
                          <a16:colId xmlns:a16="http://schemas.microsoft.com/office/drawing/2014/main" val="1961842663"/>
                        </a:ext>
                      </a:extLst>
                    </a:gridCol>
                    <a:gridCol w="1855797">
                      <a:extLst>
                        <a:ext uri="{9D8B030D-6E8A-4147-A177-3AD203B41FA5}">
                          <a16:colId xmlns:a16="http://schemas.microsoft.com/office/drawing/2014/main" val="44951804"/>
                        </a:ext>
                      </a:extLst>
                    </a:gridCol>
                    <a:gridCol w="1855797">
                      <a:extLst>
                        <a:ext uri="{9D8B030D-6E8A-4147-A177-3AD203B41FA5}">
                          <a16:colId xmlns:a16="http://schemas.microsoft.com/office/drawing/2014/main" val="3453796037"/>
                        </a:ext>
                      </a:extLst>
                    </a:gridCol>
                    <a:gridCol w="1855797">
                      <a:extLst>
                        <a:ext uri="{9D8B030D-6E8A-4147-A177-3AD203B41FA5}">
                          <a16:colId xmlns:a16="http://schemas.microsoft.com/office/drawing/2014/main" val="2367380783"/>
                        </a:ext>
                      </a:extLst>
                    </a:gridCol>
                  </a:tblGrid>
                  <a:tr h="543615">
                    <a:tc rowSpan="2" gridSpan="2">
                      <a:txBody>
                        <a:bodyPr/>
                        <a:lstStyle/>
                        <a:p>
                          <a:pPr algn="just">
                            <a:spcAft>
                              <a:spcPts val="0"/>
                            </a:spcAft>
                          </a:pPr>
                          <a:r>
                            <a:rPr lang="fr-FR" sz="3000" dirty="0">
                              <a:effectLst/>
                            </a:rPr>
                            <a:t> </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rowSpan="2" hMerge="1">
                      <a:txBody>
                        <a:bodyPr/>
                        <a:lstStyle/>
                        <a:p>
                          <a:endParaRPr lang="fr-FR"/>
                        </a:p>
                      </a:txBody>
                      <a:tcPr/>
                    </a:tc>
                    <a:tc gridSpan="2">
                      <a:txBody>
                        <a:bodyPr/>
                        <a:lstStyle/>
                        <a:p>
                          <a:pPr algn="ctr">
                            <a:spcAft>
                              <a:spcPts val="0"/>
                            </a:spcAft>
                          </a:pPr>
                          <a:r>
                            <a:rPr lang="fr-FR" sz="3000">
                              <a:effectLst/>
                            </a:rPr>
                            <a:t>Joueur 2</a:t>
                          </a:r>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hMerge="1">
                      <a:txBody>
                        <a:bodyPr/>
                        <a:lstStyle/>
                        <a:p>
                          <a:endParaRPr lang="fr-FR"/>
                        </a:p>
                      </a:txBody>
                      <a:tcPr/>
                    </a:tc>
                    <a:extLst>
                      <a:ext uri="{0D108BD9-81ED-4DB2-BD59-A6C34878D82A}">
                        <a16:rowId xmlns:a16="http://schemas.microsoft.com/office/drawing/2014/main" val="2713235073"/>
                      </a:ext>
                    </a:extLst>
                  </a:tr>
                  <a:tr h="543615">
                    <a:tc gridSpan="2" vMerge="1">
                      <a:txBody>
                        <a:bodyPr/>
                        <a:lstStyle/>
                        <a:p>
                          <a:endParaRPr lang="fr-FR"/>
                        </a:p>
                      </a:txBody>
                      <a:tcPr/>
                    </a:tc>
                    <a:tc hMerge="1" vMerge="1">
                      <a:txBody>
                        <a:bodyPr/>
                        <a:lstStyle/>
                        <a:p>
                          <a:endParaRPr lang="fr-FR"/>
                        </a:p>
                      </a:txBody>
                      <a:tcPr/>
                    </a:tc>
                    <a:tc>
                      <a:txBody>
                        <a:bodyPr/>
                        <a:lstStyle/>
                        <a:p>
                          <a:endParaRPr lang="fr-FR"/>
                        </a:p>
                      </a:txBody>
                      <a:tcPr marL="64364" marR="64364" marT="0" marB="0">
                        <a:blipFill>
                          <a:blip r:embed="rId3"/>
                          <a:stretch>
                            <a:fillRect l="-236842" t="-117978" r="-101645" b="-203371"/>
                          </a:stretch>
                        </a:blipFill>
                      </a:tcPr>
                    </a:tc>
                    <a:tc>
                      <a:txBody>
                        <a:bodyPr/>
                        <a:lstStyle/>
                        <a:p>
                          <a:endParaRPr lang="fr-FR"/>
                        </a:p>
                      </a:txBody>
                      <a:tcPr marL="64364" marR="64364" marT="0" marB="0">
                        <a:blipFill>
                          <a:blip r:embed="rId3"/>
                          <a:stretch>
                            <a:fillRect l="-335738" t="-117978" r="-1311" b="-203371"/>
                          </a:stretch>
                        </a:blipFill>
                      </a:tcPr>
                    </a:tc>
                    <a:extLst>
                      <a:ext uri="{0D108BD9-81ED-4DB2-BD59-A6C34878D82A}">
                        <a16:rowId xmlns:a16="http://schemas.microsoft.com/office/drawing/2014/main" val="879392796"/>
                      </a:ext>
                    </a:extLst>
                  </a:tr>
                  <a:tr h="543615">
                    <a:tc rowSpan="2">
                      <a:txBody>
                        <a:bodyPr/>
                        <a:lstStyle/>
                        <a:p>
                          <a:pPr algn="ctr">
                            <a:spcAft>
                              <a:spcPts val="0"/>
                            </a:spcAft>
                          </a:pPr>
                          <a:r>
                            <a:rPr lang="fr-FR" sz="3000" dirty="0">
                              <a:effectLst/>
                            </a:rPr>
                            <a:t>Joueur 1</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nchor="ctr"/>
                    </a:tc>
                    <a:tc>
                      <a:txBody>
                        <a:bodyPr/>
                        <a:lstStyle/>
                        <a:p>
                          <a:endParaRPr lang="fr-FR"/>
                        </a:p>
                      </a:txBody>
                      <a:tcPr marL="64364" marR="64364" marT="0" marB="0">
                        <a:blipFill>
                          <a:blip r:embed="rId3"/>
                          <a:stretch>
                            <a:fillRect l="-136066" t="-215556" r="-200984" b="-101111"/>
                          </a:stretch>
                        </a:blipFill>
                      </a:tcPr>
                    </a:tc>
                    <a:tc>
                      <a:txBody>
                        <a:bodyPr/>
                        <a:lstStyle/>
                        <a:p>
                          <a:endParaRPr lang="fr-FR"/>
                        </a:p>
                      </a:txBody>
                      <a:tcPr marL="64364" marR="64364" marT="0" marB="0">
                        <a:blipFill>
                          <a:blip r:embed="rId3"/>
                          <a:stretch>
                            <a:fillRect l="-236842" t="-215556" r="-101645" b="-101111"/>
                          </a:stretch>
                        </a:blipFill>
                      </a:tcPr>
                    </a:tc>
                    <a:tc>
                      <a:txBody>
                        <a:bodyPr/>
                        <a:lstStyle/>
                        <a:p>
                          <a:endParaRPr lang="fr-FR"/>
                        </a:p>
                      </a:txBody>
                      <a:tcPr marL="64364" marR="64364" marT="0" marB="0">
                        <a:blipFill>
                          <a:blip r:embed="rId3"/>
                          <a:stretch>
                            <a:fillRect l="-335738" t="-215556" r="-1311" b="-101111"/>
                          </a:stretch>
                        </a:blipFill>
                      </a:tcPr>
                    </a:tc>
                    <a:extLst>
                      <a:ext uri="{0D108BD9-81ED-4DB2-BD59-A6C34878D82A}">
                        <a16:rowId xmlns:a16="http://schemas.microsoft.com/office/drawing/2014/main" val="517082303"/>
                      </a:ext>
                    </a:extLst>
                  </a:tr>
                  <a:tr h="543615">
                    <a:tc vMerge="1">
                      <a:txBody>
                        <a:bodyPr/>
                        <a:lstStyle/>
                        <a:p>
                          <a:endParaRPr lang="fr-FR"/>
                        </a:p>
                      </a:txBody>
                      <a:tcPr/>
                    </a:tc>
                    <a:tc>
                      <a:txBody>
                        <a:bodyPr/>
                        <a:lstStyle/>
                        <a:p>
                          <a:endParaRPr lang="fr-FR"/>
                        </a:p>
                      </a:txBody>
                      <a:tcPr marL="64364" marR="64364" marT="0" marB="0">
                        <a:blipFill>
                          <a:blip r:embed="rId3"/>
                          <a:stretch>
                            <a:fillRect l="-136066" t="-319101" r="-200984" b="-2247"/>
                          </a:stretch>
                        </a:blipFill>
                      </a:tcPr>
                    </a:tc>
                    <a:tc>
                      <a:txBody>
                        <a:bodyPr/>
                        <a:lstStyle/>
                        <a:p>
                          <a:endParaRPr lang="fr-FR"/>
                        </a:p>
                      </a:txBody>
                      <a:tcPr marL="64364" marR="64364" marT="0" marB="0">
                        <a:blipFill>
                          <a:blip r:embed="rId3"/>
                          <a:stretch>
                            <a:fillRect l="-236842" t="-319101" r="-101645" b="-2247"/>
                          </a:stretch>
                        </a:blipFill>
                      </a:tcPr>
                    </a:tc>
                    <a:tc>
                      <a:txBody>
                        <a:bodyPr/>
                        <a:lstStyle/>
                        <a:p>
                          <a:endParaRPr lang="fr-FR"/>
                        </a:p>
                      </a:txBody>
                      <a:tcPr marL="64364" marR="64364" marT="0" marB="0">
                        <a:blipFill>
                          <a:blip r:embed="rId3"/>
                          <a:stretch>
                            <a:fillRect l="-335738" t="-319101" r="-1311" b="-2247"/>
                          </a:stretch>
                        </a:blipFill>
                      </a:tcPr>
                    </a:tc>
                    <a:extLst>
                      <a:ext uri="{0D108BD9-81ED-4DB2-BD59-A6C34878D82A}">
                        <a16:rowId xmlns:a16="http://schemas.microsoft.com/office/drawing/2014/main" val="1526312245"/>
                      </a:ext>
                    </a:extLst>
                  </a:tr>
                </a:tbl>
              </a:graphicData>
            </a:graphic>
          </p:graphicFrame>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4"/>
          <a:stretch>
            <a:fillRect/>
          </a:stretch>
        </p:blipFill>
        <p:spPr>
          <a:xfrm>
            <a:off x="11279956" y="0"/>
            <a:ext cx="912044" cy="1287917"/>
          </a:xfrm>
          <a:prstGeom prst="rect">
            <a:avLst/>
          </a:prstGeom>
        </p:spPr>
      </p:pic>
      <p:sp>
        <p:nvSpPr>
          <p:cNvPr id="8" name="ZoneTexte 7">
            <a:extLst>
              <a:ext uri="{FF2B5EF4-FFF2-40B4-BE49-F238E27FC236}">
                <a16:creationId xmlns:a16="http://schemas.microsoft.com/office/drawing/2014/main" id="{89A413C5-263D-4A1C-996D-F0E8DD0D6086}"/>
              </a:ext>
            </a:extLst>
          </p:cNvPr>
          <p:cNvSpPr txBox="1"/>
          <p:nvPr/>
        </p:nvSpPr>
        <p:spPr>
          <a:xfrm>
            <a:off x="-1" y="4793448"/>
            <a:ext cx="12191999" cy="584775"/>
          </a:xfrm>
          <a:prstGeom prst="rect">
            <a:avLst/>
          </a:prstGeom>
          <a:solidFill>
            <a:schemeClr val="accent6">
              <a:lumMod val="20000"/>
              <a:lumOff val="80000"/>
            </a:schemeClr>
          </a:solidFill>
        </p:spPr>
        <p:txBody>
          <a:bodyPr wrap="square" rtlCol="0">
            <a:spAutoFit/>
          </a:bodyPr>
          <a:lstStyle/>
          <a:p>
            <a:pPr algn="just">
              <a:spcAft>
                <a:spcPts val="1000"/>
              </a:spcAft>
            </a:pPr>
            <a:r>
              <a:rPr lang="fr-FR" sz="3200" u="sng" dirty="0">
                <a:solidFill>
                  <a:srgbClr val="2F2F2F"/>
                </a:solidFill>
                <a:latin typeface="Times New Roman" panose="02020603050405020304" pitchFamily="18" charset="0"/>
                <a:ea typeface="Calibri" panose="020F0502020204030204" pitchFamily="34" charset="0"/>
              </a:rPr>
              <a:t>Q.</a:t>
            </a:r>
            <a:r>
              <a:rPr lang="fr-FR" sz="3200" dirty="0">
                <a:solidFill>
                  <a:srgbClr val="2F2F2F"/>
                </a:solidFill>
                <a:latin typeface="Times New Roman" panose="02020603050405020304" pitchFamily="18" charset="0"/>
                <a:ea typeface="Calibri" panose="020F0502020204030204" pitchFamily="34" charset="0"/>
              </a:rPr>
              <a:t>: Y a-t-il une </a:t>
            </a:r>
            <a:r>
              <a:rPr lang="fr-FR" sz="3200" dirty="0">
                <a:latin typeface="Times New Roman" panose="02020603050405020304" pitchFamily="18" charset="0"/>
                <a:ea typeface="Times New Roman" panose="02020603050405020304" pitchFamily="18" charset="0"/>
              </a:rPr>
              <a:t>déviation unilatérale profitable à d’autres étapes ?</a:t>
            </a:r>
            <a:endParaRPr lang="fr-FR" sz="3200" dirty="0">
              <a:latin typeface="Cambria Math" panose="02040503050406030204" pitchFamily="18" charset="0"/>
              <a:ea typeface="Cambria Math" panose="02040503050406030204" pitchFamily="18" charset="0"/>
            </a:endParaRPr>
          </a:p>
        </p:txBody>
      </p:sp>
      <p:sp>
        <p:nvSpPr>
          <p:cNvPr id="3" name="Espace réservé du pied de page 2">
            <a:extLst>
              <a:ext uri="{FF2B5EF4-FFF2-40B4-BE49-F238E27FC236}">
                <a16:creationId xmlns:a16="http://schemas.microsoft.com/office/drawing/2014/main" id="{B3A5B5AF-F7BA-4B50-BA46-DFC7E9804AC2}"/>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8694EB80-5C4C-4D90-AFBA-988871E97185}"/>
              </a:ext>
            </a:extLst>
          </p:cNvPr>
          <p:cNvSpPr>
            <a:spLocks noGrp="1"/>
          </p:cNvSpPr>
          <p:nvPr>
            <p:ph type="sldNum" sz="quarter" idx="12"/>
          </p:nvPr>
        </p:nvSpPr>
        <p:spPr/>
        <p:txBody>
          <a:bodyPr/>
          <a:lstStyle/>
          <a:p>
            <a:fld id="{A88EAB1B-73FB-4977-9B11-E6EDEDEB8490}" type="slidenum">
              <a:rPr lang="fr-FR" smtClean="0"/>
              <a:t>11</a:t>
            </a:fld>
            <a:endParaRPr lang="fr-FR" dirty="0"/>
          </a:p>
        </p:txBody>
      </p:sp>
      <p:pic>
        <p:nvPicPr>
          <p:cNvPr id="9" name="Image 8">
            <a:extLst>
              <a:ext uri="{FF2B5EF4-FFF2-40B4-BE49-F238E27FC236}">
                <a16:creationId xmlns:a16="http://schemas.microsoft.com/office/drawing/2014/main" id="{2710C969-C015-4315-AD04-1005A7E28112}"/>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4812618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0" y="1287917"/>
                <a:ext cx="12158133" cy="5478423"/>
              </a:xfrm>
              <a:prstGeom prst="rect">
                <a:avLst/>
              </a:prstGeom>
              <a:noFill/>
            </p:spPr>
            <p:txBody>
              <a:bodyPr wrap="square" rtlCol="0">
                <a:spAutoFit/>
              </a:bodyPr>
              <a:lstStyle/>
              <a:p>
                <a:pPr marL="457200" indent="-457200" algn="just">
                  <a:spcBef>
                    <a:spcPts val="1200"/>
                  </a:spcBef>
                  <a:spcAft>
                    <a:spcPts val="0"/>
                  </a:spcAft>
                  <a:buFont typeface="Arial" panose="020B0604020202020204" pitchFamily="34" charset="0"/>
                  <a:buChar char="•"/>
                </a:pPr>
                <a:r>
                  <a:rPr lang="fr-FR" sz="3200" dirty="0">
                    <a:latin typeface="Times New Roman" panose="02020603050405020304" pitchFamily="18" charset="0"/>
                    <a:ea typeface="Times New Roman" panose="02020603050405020304" pitchFamily="18" charset="0"/>
                  </a:rPr>
                  <a:t>Il n’est pas rationnel pour un joueur de se laisser infliger durablement un paiement inférieur à sa valeur minimax. </a:t>
                </a:r>
              </a:p>
              <a:p>
                <a:pPr marL="457200" indent="-457200" algn="just">
                  <a:spcBef>
                    <a:spcPts val="1200"/>
                  </a:spcBef>
                  <a:spcAft>
                    <a:spcPts val="0"/>
                  </a:spcAft>
                  <a:buFont typeface="Arial" panose="020B0604020202020204" pitchFamily="34" charset="0"/>
                  <a:buChar char="•"/>
                </a:pPr>
                <a:r>
                  <a:rPr lang="fr-FR" sz="3200" dirty="0">
                    <a:latin typeface="Times New Roman" panose="02020603050405020304" pitchFamily="18" charset="0"/>
                    <a:ea typeface="Times New Roman" panose="02020603050405020304" pitchFamily="18" charset="0"/>
                  </a:rPr>
                  <a:t>Nous disons qu’un vecteur de paiement </a:t>
                </a:r>
                <a14:m>
                  <m:oMath xmlns:m="http://schemas.openxmlformats.org/officeDocument/2006/math">
                    <m:sSub>
                      <m:sSubPr>
                        <m:ctrlPr>
                          <a:rPr lang="fr-FR" sz="3200" i="1">
                            <a:effectLst/>
                            <a:latin typeface="Cambria Math" panose="02040503050406030204" pitchFamily="18" charset="0"/>
                            <a:ea typeface="Calibri" panose="020F0502020204030204" pitchFamily="34" charset="0"/>
                          </a:rPr>
                        </m:ctrlPr>
                      </m:sSubPr>
                      <m:e>
                        <m:sSub>
                          <m:sSubPr>
                            <m:ctrlPr>
                              <a:rPr lang="fr-FR" sz="3200" i="1">
                                <a:effectLst/>
                                <a:latin typeface="Cambria Math" panose="02040503050406030204" pitchFamily="18" charset="0"/>
                                <a:ea typeface="Calibri" panose="020F0502020204030204" pitchFamily="34" charset="0"/>
                              </a:rPr>
                            </m:ctrlPr>
                          </m:sSubPr>
                          <m:e>
                            <m:r>
                              <a:rPr lang="fr-FR" sz="3200" i="1">
                                <a:effectLst/>
                                <a:latin typeface="Cambria Math" panose="02040503050406030204" pitchFamily="18" charset="0"/>
                                <a:ea typeface="Calibri" panose="020F0502020204030204" pitchFamily="34" charset="0"/>
                              </a:rPr>
                              <m:t>(</m:t>
                            </m:r>
                            <m:r>
                              <a:rPr lang="fr-FR" sz="3200" i="1">
                                <a:effectLst/>
                                <a:latin typeface="Cambria Math" panose="02040503050406030204" pitchFamily="18" charset="0"/>
                                <a:ea typeface="Calibri" panose="020F0502020204030204" pitchFamily="34" charset="0"/>
                              </a:rPr>
                              <m:t>𝜋</m:t>
                            </m:r>
                          </m:e>
                          <m:sub>
                            <m:r>
                              <a:rPr lang="fr-FR" sz="3200" i="1">
                                <a:effectLst/>
                                <a:latin typeface="Cambria Math" panose="02040503050406030204" pitchFamily="18" charset="0"/>
                                <a:ea typeface="Calibri" panose="020F0502020204030204" pitchFamily="34" charset="0"/>
                              </a:rPr>
                              <m:t>𝑖</m:t>
                            </m:r>
                          </m:sub>
                        </m:sSub>
                        <m:r>
                          <a:rPr lang="fr-FR" sz="3200" i="1">
                            <a:effectLst/>
                            <a:latin typeface="Cambria Math" panose="02040503050406030204" pitchFamily="18" charset="0"/>
                            <a:ea typeface="Calibri" panose="020F0502020204030204" pitchFamily="34" charset="0"/>
                          </a:rPr>
                          <m:t>)</m:t>
                        </m:r>
                      </m:e>
                      <m:sub>
                        <m:r>
                          <a:rPr lang="fr-FR" sz="3200" i="1">
                            <a:effectLst/>
                            <a:latin typeface="Cambria Math" panose="02040503050406030204" pitchFamily="18" charset="0"/>
                            <a:ea typeface="Times New Roman" panose="02020603050405020304" pitchFamily="18" charset="0"/>
                          </a:rPr>
                          <m:t>𝑖</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Calibri" panose="020F0502020204030204" pitchFamily="34" charset="0"/>
                          </a:rPr>
                          <m:t>𝒩</m:t>
                        </m:r>
                      </m:sub>
                    </m:sSub>
                  </m:oMath>
                </a14:m>
                <a:r>
                  <a:rPr lang="fr-FR" sz="3200" dirty="0">
                    <a:effectLst/>
                    <a:latin typeface="Times New Roman" panose="02020603050405020304" pitchFamily="18" charset="0"/>
                    <a:ea typeface="Times New Roman" panose="02020603050405020304" pitchFamily="18" charset="0"/>
                  </a:rPr>
                  <a:t> est </a:t>
                </a:r>
                <a:r>
                  <a:rPr lang="fr-FR" sz="3200" b="1" i="1" dirty="0">
                    <a:effectLst/>
                    <a:latin typeface="Times New Roman" panose="02020603050405020304" pitchFamily="18" charset="0"/>
                    <a:ea typeface="Times New Roman" panose="02020603050405020304" pitchFamily="18" charset="0"/>
                  </a:rPr>
                  <a:t>(strictement)</a:t>
                </a:r>
                <a:r>
                  <a:rPr lang="fr-FR" sz="3200" b="1" dirty="0">
                    <a:effectLst/>
                    <a:latin typeface="Times New Roman" panose="02020603050405020304" pitchFamily="18" charset="0"/>
                    <a:ea typeface="Times New Roman" panose="02020603050405020304" pitchFamily="18" charset="0"/>
                  </a:rPr>
                  <a:t> </a:t>
                </a:r>
                <a:r>
                  <a:rPr lang="fr-FR" sz="3200" b="1" i="1" dirty="0">
                    <a:effectLst/>
                    <a:latin typeface="Times New Roman" panose="02020603050405020304" pitchFamily="18" charset="0"/>
                    <a:ea typeface="Times New Roman" panose="02020603050405020304" pitchFamily="18" charset="0"/>
                  </a:rPr>
                  <a:t>individuellement rationnel pour le joueur</a:t>
                </a:r>
                <a:r>
                  <a:rPr lang="fr-FR" sz="3200" b="1" dirty="0">
                    <a:effectLst/>
                    <a:latin typeface="Times New Roman" panose="02020603050405020304" pitchFamily="18" charset="0"/>
                    <a:ea typeface="Times New Roman" panose="02020603050405020304" pitchFamily="18" charset="0"/>
                  </a:rPr>
                  <a:t> </a:t>
                </a:r>
                <a14:m>
                  <m:oMath xmlns:m="http://schemas.openxmlformats.org/officeDocument/2006/math">
                    <m:r>
                      <a:rPr lang="fr-FR" sz="3200" b="1" i="1">
                        <a:effectLst/>
                        <a:latin typeface="Cambria Math" panose="02040503050406030204" pitchFamily="18" charset="0"/>
                        <a:ea typeface="Times New Roman" panose="02020603050405020304" pitchFamily="18" charset="0"/>
                      </a:rPr>
                      <m:t>𝒊</m:t>
                    </m:r>
                    <m:r>
                      <a:rPr lang="fr-FR" sz="3200" b="1" i="1">
                        <a:effectLst/>
                        <a:latin typeface="Cambria Math" panose="02040503050406030204" pitchFamily="18" charset="0"/>
                        <a:ea typeface="Times New Roman" panose="02020603050405020304" pitchFamily="18" charset="0"/>
                      </a:rPr>
                      <m:t>∈</m:t>
                    </m:r>
                    <m:r>
                      <a:rPr lang="fr-FR" sz="3200" b="1" i="1">
                        <a:effectLst/>
                        <a:latin typeface="Cambria Math" panose="02040503050406030204" pitchFamily="18" charset="0"/>
                        <a:ea typeface="Times New Roman" panose="02020603050405020304" pitchFamily="18" charset="0"/>
                      </a:rPr>
                      <m:t>𝓝</m:t>
                    </m:r>
                  </m:oMath>
                </a14:m>
                <a:r>
                  <a:rPr lang="fr-FR" sz="3200" dirty="0">
                    <a:effectLst/>
                    <a:latin typeface="Times New Roman" panose="02020603050405020304" pitchFamily="18" charset="0"/>
                    <a:ea typeface="Times New Roman" panose="02020603050405020304" pitchFamily="18" charset="0"/>
                  </a:rPr>
                  <a:t>, si le paiement </a:t>
                </a:r>
                <a14:m>
                  <m:oMath xmlns:m="http://schemas.openxmlformats.org/officeDocument/2006/math">
                    <m:sSub>
                      <m:sSubPr>
                        <m:ctrlPr>
                          <a:rPr lang="fr-FR" sz="3200" i="1">
                            <a:effectLst/>
                            <a:latin typeface="Cambria Math" panose="02040503050406030204" pitchFamily="18" charset="0"/>
                            <a:ea typeface="Calibri" panose="020F0502020204030204" pitchFamily="34" charset="0"/>
                          </a:rPr>
                        </m:ctrlPr>
                      </m:sSubPr>
                      <m:e>
                        <m:r>
                          <a:rPr lang="fr-FR" sz="3200" i="1">
                            <a:effectLst/>
                            <a:latin typeface="Cambria Math" panose="02040503050406030204" pitchFamily="18" charset="0"/>
                            <a:ea typeface="Calibri" panose="020F0502020204030204" pitchFamily="34" charset="0"/>
                          </a:rPr>
                          <m:t>𝜋</m:t>
                        </m:r>
                      </m:e>
                      <m:sub>
                        <m:r>
                          <a:rPr lang="fr-FR" sz="3200" i="1">
                            <a:effectLst/>
                            <a:latin typeface="Cambria Math" panose="02040503050406030204" pitchFamily="18" charset="0"/>
                            <a:ea typeface="Calibri" panose="020F0502020204030204" pitchFamily="34" charset="0"/>
                          </a:rPr>
                          <m:t>𝑖</m:t>
                        </m:r>
                      </m:sub>
                    </m:sSub>
                  </m:oMath>
                </a14:m>
                <a:r>
                  <a:rPr lang="fr-FR" sz="3200" dirty="0">
                    <a:effectLst/>
                    <a:latin typeface="Times New Roman" panose="02020603050405020304" pitchFamily="18" charset="0"/>
                    <a:ea typeface="Times New Roman" panose="02020603050405020304" pitchFamily="18" charset="0"/>
                  </a:rPr>
                  <a:t> est (strictement) supérieur à </a:t>
                </a:r>
                <a:r>
                  <a:rPr lang="fr-FR" sz="3200" dirty="0">
                    <a:effectLst/>
                    <a:latin typeface="Times New Roman" panose="02020603050405020304" pitchFamily="18" charset="0"/>
                    <a:ea typeface="Calibri" panose="020F0502020204030204" pitchFamily="34" charset="0"/>
                  </a:rPr>
                  <a:t>la </a:t>
                </a:r>
                <a:r>
                  <a:rPr lang="fr-FR" sz="3200" dirty="0">
                    <a:effectLst/>
                    <a:latin typeface="Times New Roman" panose="02020603050405020304" pitchFamily="18" charset="0"/>
                    <a:ea typeface="Times New Roman" panose="02020603050405020304" pitchFamily="18" charset="0"/>
                  </a:rPr>
                  <a:t>valeur minimax du joueur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𝑖</m:t>
                    </m:r>
                    <m:r>
                      <a:rPr lang="fr-FR" sz="3200" i="1">
                        <a:effectLst/>
                        <a:latin typeface="Cambria Math" panose="02040503050406030204" pitchFamily="18" charset="0"/>
                        <a:ea typeface="Times New Roman" panose="02020603050405020304" pitchFamily="18" charset="0"/>
                      </a:rPr>
                      <m:t>.</m:t>
                    </m:r>
                  </m:oMath>
                </a14:m>
                <a:r>
                  <a:rPr lang="fr-FR" sz="3200" dirty="0">
                    <a:effectLst/>
                    <a:latin typeface="Times New Roman" panose="02020603050405020304" pitchFamily="18" charset="0"/>
                    <a:ea typeface="Times New Roman" panose="02020603050405020304" pitchFamily="18" charset="0"/>
                  </a:rPr>
                  <a:t> </a:t>
                </a:r>
              </a:p>
              <a:p>
                <a:pPr marL="457200" indent="-457200" algn="just">
                  <a:spcBef>
                    <a:spcPts val="1200"/>
                  </a:spcBef>
                  <a:spcAft>
                    <a:spcPts val="0"/>
                  </a:spcAft>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Dans le cas où cette condition est satisfaite pour tout joueur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𝑖</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𝒩</m:t>
                    </m:r>
                  </m:oMath>
                </a14:m>
                <a:r>
                  <a:rPr lang="fr-FR" sz="3200" dirty="0">
                    <a:effectLst/>
                    <a:latin typeface="Times New Roman" panose="02020603050405020304" pitchFamily="18" charset="0"/>
                    <a:ea typeface="Times New Roman" panose="02020603050405020304" pitchFamily="18" charset="0"/>
                  </a:rPr>
                  <a:t>, on dit simplement que le vecteur de paiement </a:t>
                </a:r>
                <a14:m>
                  <m:oMath xmlns:m="http://schemas.openxmlformats.org/officeDocument/2006/math">
                    <m:sSub>
                      <m:sSubPr>
                        <m:ctrlPr>
                          <a:rPr lang="fr-FR" sz="3200" i="1">
                            <a:effectLst/>
                            <a:latin typeface="Cambria Math" panose="02040503050406030204" pitchFamily="18" charset="0"/>
                            <a:ea typeface="Calibri" panose="020F0502020204030204" pitchFamily="34" charset="0"/>
                          </a:rPr>
                        </m:ctrlPr>
                      </m:sSubPr>
                      <m:e>
                        <m:sSub>
                          <m:sSubPr>
                            <m:ctrlPr>
                              <a:rPr lang="fr-FR" sz="3200" i="1">
                                <a:effectLst/>
                                <a:latin typeface="Cambria Math" panose="02040503050406030204" pitchFamily="18" charset="0"/>
                                <a:ea typeface="Calibri" panose="020F0502020204030204" pitchFamily="34" charset="0"/>
                              </a:rPr>
                            </m:ctrlPr>
                          </m:sSubPr>
                          <m:e>
                            <m:r>
                              <a:rPr lang="fr-FR" sz="3200" i="1">
                                <a:effectLst/>
                                <a:latin typeface="Cambria Math" panose="02040503050406030204" pitchFamily="18" charset="0"/>
                                <a:ea typeface="Calibri" panose="020F0502020204030204" pitchFamily="34" charset="0"/>
                              </a:rPr>
                              <m:t>(</m:t>
                            </m:r>
                            <m:r>
                              <a:rPr lang="fr-FR" sz="3200" i="1">
                                <a:effectLst/>
                                <a:latin typeface="Cambria Math" panose="02040503050406030204" pitchFamily="18" charset="0"/>
                                <a:ea typeface="Calibri" panose="020F0502020204030204" pitchFamily="34" charset="0"/>
                              </a:rPr>
                              <m:t>𝜋</m:t>
                            </m:r>
                          </m:e>
                          <m:sub>
                            <m:r>
                              <a:rPr lang="fr-FR" sz="3200" i="1">
                                <a:effectLst/>
                                <a:latin typeface="Cambria Math" panose="02040503050406030204" pitchFamily="18" charset="0"/>
                                <a:ea typeface="Calibri" panose="020F0502020204030204" pitchFamily="34" charset="0"/>
                              </a:rPr>
                              <m:t>𝑖</m:t>
                            </m:r>
                          </m:sub>
                        </m:sSub>
                        <m:r>
                          <a:rPr lang="fr-FR" sz="3200" i="1">
                            <a:effectLst/>
                            <a:latin typeface="Cambria Math" panose="02040503050406030204" pitchFamily="18" charset="0"/>
                            <a:ea typeface="Calibri" panose="020F0502020204030204" pitchFamily="34" charset="0"/>
                          </a:rPr>
                          <m:t>)</m:t>
                        </m:r>
                      </m:e>
                      <m:sub>
                        <m:r>
                          <a:rPr lang="fr-FR" sz="3200" i="1">
                            <a:effectLst/>
                            <a:latin typeface="Cambria Math" panose="02040503050406030204" pitchFamily="18" charset="0"/>
                            <a:ea typeface="Times New Roman" panose="02020603050405020304" pitchFamily="18" charset="0"/>
                          </a:rPr>
                          <m:t>𝑖</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Calibri" panose="020F0502020204030204" pitchFamily="34" charset="0"/>
                          </a:rPr>
                          <m:t>𝒩</m:t>
                        </m:r>
                      </m:sub>
                    </m:sSub>
                  </m:oMath>
                </a14:m>
                <a:r>
                  <a:rPr lang="fr-FR" sz="3200" dirty="0">
                    <a:effectLst/>
                    <a:latin typeface="Times New Roman" panose="02020603050405020304" pitchFamily="18" charset="0"/>
                    <a:ea typeface="Times New Roman" panose="02020603050405020304" pitchFamily="18" charset="0"/>
                  </a:rPr>
                  <a:t> est </a:t>
                </a:r>
                <a:r>
                  <a:rPr lang="fr-FR" sz="3200" b="1" i="1" u="sng" dirty="0">
                    <a:effectLst/>
                    <a:latin typeface="Times New Roman" panose="02020603050405020304" pitchFamily="18" charset="0"/>
                    <a:ea typeface="Times New Roman" panose="02020603050405020304" pitchFamily="18" charset="0"/>
                  </a:rPr>
                  <a:t>(strictement)</a:t>
                </a:r>
                <a:r>
                  <a:rPr lang="fr-FR" sz="3200" b="1" u="sng" dirty="0">
                    <a:effectLst/>
                    <a:latin typeface="Times New Roman" panose="02020603050405020304" pitchFamily="18" charset="0"/>
                    <a:ea typeface="Times New Roman" panose="02020603050405020304" pitchFamily="18" charset="0"/>
                  </a:rPr>
                  <a:t> </a:t>
                </a:r>
                <a:r>
                  <a:rPr lang="fr-FR" sz="3200" b="1" i="1" u="sng" dirty="0">
                    <a:effectLst/>
                    <a:latin typeface="Times New Roman" panose="02020603050405020304" pitchFamily="18" charset="0"/>
                    <a:ea typeface="Times New Roman" panose="02020603050405020304" pitchFamily="18" charset="0"/>
                  </a:rPr>
                  <a:t>individuellement rationnel</a:t>
                </a:r>
                <a:r>
                  <a:rPr lang="fr-FR" sz="3200" dirty="0">
                    <a:effectLst/>
                    <a:latin typeface="Times New Roman" panose="02020603050405020304" pitchFamily="18" charset="0"/>
                    <a:ea typeface="Times New Roman" panose="02020603050405020304" pitchFamily="18" charset="0"/>
                  </a:rPr>
                  <a:t>. </a:t>
                </a:r>
              </a:p>
              <a:p>
                <a:pPr marL="457200" indent="-457200" algn="just">
                  <a:spcBef>
                    <a:spcPts val="1200"/>
                  </a:spcBef>
                  <a:spcAft>
                    <a:spcPts val="0"/>
                  </a:spcAft>
                  <a:buFont typeface="Arial" panose="020B0604020202020204" pitchFamily="34" charset="0"/>
                  <a:buChar char="•"/>
                </a:pPr>
                <a:r>
                  <a:rPr lang="fr-FR" sz="3200" dirty="0">
                    <a:effectLst/>
                    <a:latin typeface="Times New Roman" panose="02020603050405020304" pitchFamily="18" charset="0"/>
                    <a:ea typeface="Calibri" panose="020F0502020204030204" pitchFamily="34" charset="0"/>
                  </a:rPr>
                  <a:t>De tels paiements Pareto dominent donc </a:t>
                </a:r>
                <a:r>
                  <a:rPr lang="fr-FR" sz="3200" dirty="0">
                    <a:effectLst/>
                    <a:latin typeface="Times New Roman" panose="02020603050405020304" pitchFamily="18" charset="0"/>
                    <a:ea typeface="Times New Roman" panose="02020603050405020304" pitchFamily="18" charset="0"/>
                  </a:rPr>
                  <a:t>(strictement) le profil de paiement qui procure à chaque joueur sa valeur minimax.</a:t>
                </a:r>
                <a:endParaRPr lang="fr-FR" sz="3200" dirty="0">
                  <a:effectLst/>
                  <a:latin typeface="Times New Roman" panose="02020603050405020304" pitchFamily="18" charset="0"/>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0" y="1287917"/>
                <a:ext cx="12158133" cy="5478423"/>
              </a:xfrm>
              <a:prstGeom prst="rect">
                <a:avLst/>
              </a:prstGeom>
              <a:blipFill>
                <a:blip r:embed="rId2"/>
                <a:stretch>
                  <a:fillRect l="-1153" t="-1557" r="-1254" b="-2558"/>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F4E5CB7D-518E-4479-807D-884F94ED2BDF}"/>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B5FCFAAB-B88F-408B-9461-E06C36A953A3}"/>
              </a:ext>
            </a:extLst>
          </p:cNvPr>
          <p:cNvSpPr>
            <a:spLocks noGrp="1"/>
          </p:cNvSpPr>
          <p:nvPr>
            <p:ph type="sldNum" sz="quarter" idx="12"/>
          </p:nvPr>
        </p:nvSpPr>
        <p:spPr/>
        <p:txBody>
          <a:bodyPr/>
          <a:lstStyle/>
          <a:p>
            <a:fld id="{A88EAB1B-73FB-4977-9B11-E6EDEDEB8490}" type="slidenum">
              <a:rPr lang="fr-FR" smtClean="0"/>
              <a:t>110</a:t>
            </a:fld>
            <a:endParaRPr lang="fr-FR" dirty="0"/>
          </a:p>
        </p:txBody>
      </p:sp>
      <p:pic>
        <p:nvPicPr>
          <p:cNvPr id="7" name="Image 6">
            <a:extLst>
              <a:ext uri="{FF2B5EF4-FFF2-40B4-BE49-F238E27FC236}">
                <a16:creationId xmlns:a16="http://schemas.microsoft.com/office/drawing/2014/main" id="{84E19917-4A35-4A34-A878-A8C15837CB0B}"/>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931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1287917"/>
            <a:ext cx="12158133" cy="5088573"/>
          </a:xfrm>
          <a:prstGeom prst="rect">
            <a:avLst/>
          </a:prstGeom>
          <a:noFill/>
        </p:spPr>
        <p:txBody>
          <a:bodyPr wrap="square" rtlCol="0">
            <a:spAutoFit/>
          </a:bodyPr>
          <a:lstStyle/>
          <a:p>
            <a:pPr marL="457200" indent="-457200" algn="just">
              <a:spcBef>
                <a:spcPts val="1200"/>
              </a:spcBef>
              <a:spcAft>
                <a:spcPts val="1000"/>
              </a:spcAft>
              <a:buFont typeface="Arial" panose="020B0604020202020204" pitchFamily="34" charset="0"/>
              <a:buChar char="•"/>
            </a:pPr>
            <a:r>
              <a:rPr lang="fr-FR" sz="3200" dirty="0">
                <a:latin typeface="Times New Roman" panose="02020603050405020304" pitchFamily="18" charset="0"/>
                <a:ea typeface="Times New Roman" panose="02020603050405020304" pitchFamily="18" charset="0"/>
              </a:rPr>
              <a:t>Une dernière notion dont nous avons besoin avant d’énoncer le théorème qui nous intéresse renvoie à des possibilités de punitions appropriées dans un cadre à trois joueurs ou plus.</a:t>
            </a:r>
          </a:p>
          <a:p>
            <a:pPr marL="457200" indent="-457200" algn="just">
              <a:spcBef>
                <a:spcPts val="1200"/>
              </a:spcBef>
              <a:spcAft>
                <a:spcPts val="1000"/>
              </a:spcAft>
              <a:buFont typeface="Arial" panose="020B0604020202020204" pitchFamily="34" charset="0"/>
              <a:buChar char="•"/>
            </a:pPr>
            <a:r>
              <a:rPr lang="fr-FR" sz="3200" dirty="0">
                <a:latin typeface="Times New Roman" panose="02020603050405020304" pitchFamily="18" charset="0"/>
                <a:ea typeface="Times New Roman" panose="02020603050405020304" pitchFamily="18" charset="0"/>
              </a:rPr>
              <a:t> L’idée est que les joueurs ont la possibilité d’infliger une punition à l’un des leurs, sans toutefois punir excessivement d’autres joueurs qui n’auraient pas dévié du chemin d’équilibre.</a:t>
            </a:r>
          </a:p>
          <a:p>
            <a:pPr marL="457200" indent="-457200" algn="just">
              <a:spcBef>
                <a:spcPts val="1200"/>
              </a:spcBef>
              <a:spcAft>
                <a:spcPts val="1000"/>
              </a:spcAft>
              <a:buFont typeface="Arial" panose="020B0604020202020204" pitchFamily="34" charset="0"/>
              <a:buChar char="•"/>
            </a:pPr>
            <a:r>
              <a:rPr lang="fr-FR" sz="3200" dirty="0">
                <a:latin typeface="Times New Roman" panose="02020603050405020304" pitchFamily="18" charset="0"/>
                <a:ea typeface="Times New Roman" panose="02020603050405020304" pitchFamily="18" charset="0"/>
              </a:rPr>
              <a:t> Plus précisément, le jeu doit permettre de récompenser, au moins à la marge, les joueurs qui infligent la sanction, sans quoi la punition est elle-même sujette à des déviations profitables.</a:t>
            </a:r>
            <a:endParaRPr lang="fr-FR" sz="3200" dirty="0">
              <a:effectLst/>
              <a:latin typeface="Times New Roman" panose="02020603050405020304" pitchFamily="18" charset="0"/>
              <a:ea typeface="Calibri" panose="020F0502020204030204" pitchFamily="34" charset="0"/>
            </a:endParaRPr>
          </a:p>
        </p:txBody>
      </p:sp>
      <p:sp>
        <p:nvSpPr>
          <p:cNvPr id="3" name="Espace réservé du pied de page 2">
            <a:extLst>
              <a:ext uri="{FF2B5EF4-FFF2-40B4-BE49-F238E27FC236}">
                <a16:creationId xmlns:a16="http://schemas.microsoft.com/office/drawing/2014/main" id="{BEBF920A-BE9C-4CB1-A009-0E8DC916964A}"/>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6C4DEAA9-9481-48F6-87CC-82C2D3918E9D}"/>
              </a:ext>
            </a:extLst>
          </p:cNvPr>
          <p:cNvSpPr>
            <a:spLocks noGrp="1"/>
          </p:cNvSpPr>
          <p:nvPr>
            <p:ph type="sldNum" sz="quarter" idx="12"/>
          </p:nvPr>
        </p:nvSpPr>
        <p:spPr/>
        <p:txBody>
          <a:bodyPr/>
          <a:lstStyle/>
          <a:p>
            <a:fld id="{A88EAB1B-73FB-4977-9B11-E6EDEDEB8490}" type="slidenum">
              <a:rPr lang="fr-FR" smtClean="0"/>
              <a:t>111</a:t>
            </a:fld>
            <a:endParaRPr lang="fr-FR" dirty="0"/>
          </a:p>
        </p:txBody>
      </p:sp>
      <p:pic>
        <p:nvPicPr>
          <p:cNvPr id="7" name="Image 6">
            <a:extLst>
              <a:ext uri="{FF2B5EF4-FFF2-40B4-BE49-F238E27FC236}">
                <a16:creationId xmlns:a16="http://schemas.microsoft.com/office/drawing/2014/main" id="{8C6E8551-79AE-42C8-9346-023D3BE11F5E}"/>
              </a:ext>
            </a:extLst>
          </p:cNvPr>
          <p:cNvPicPr>
            <a:picLocks noChangeAspect="1"/>
          </p:cNvPicPr>
          <p:nvPr/>
        </p:nvPicPr>
        <p:blipFill>
          <a:blip r:embed="rId2"/>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0161346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0" y="1287917"/>
                <a:ext cx="12158133" cy="4917821"/>
              </a:xfrm>
              <a:prstGeom prst="rect">
                <a:avLst/>
              </a:prstGeom>
              <a:noFill/>
            </p:spPr>
            <p:txBody>
              <a:bodyPr wrap="square" rtlCol="0">
                <a:spAutoFit/>
              </a:bodyPr>
              <a:lstStyle/>
              <a:p>
                <a:pPr marL="457200" indent="-457200" algn="just">
                  <a:spcBef>
                    <a:spcPts val="1200"/>
                  </a:spcBef>
                  <a:spcAft>
                    <a:spcPts val="1000"/>
                  </a:spcAft>
                  <a:buFont typeface="Arial" panose="020B0604020202020204" pitchFamily="34" charset="0"/>
                  <a:buChar char="•"/>
                </a:pPr>
                <a:r>
                  <a:rPr lang="fr-FR" sz="3200" dirty="0">
                    <a:latin typeface="Times New Roman" panose="02020603050405020304" pitchFamily="18" charset="0"/>
                    <a:ea typeface="Times New Roman" panose="02020603050405020304" pitchFamily="18" charset="0"/>
                  </a:rPr>
                  <a:t>Pour cela, nous dirons que les joueurs n’ont pas d’</a:t>
                </a:r>
                <a:r>
                  <a:rPr lang="fr-FR" sz="3200" i="1" dirty="0">
                    <a:effectLst/>
                    <a:latin typeface="Times New Roman" panose="02020603050405020304" pitchFamily="18" charset="0"/>
                    <a:ea typeface="Times New Roman" panose="02020603050405020304" pitchFamily="18" charset="0"/>
                  </a:rPr>
                  <a:t>intérêts identiques</a:t>
                </a:r>
                <a:r>
                  <a:rPr lang="fr-FR" sz="3200" dirty="0">
                    <a:effectLst/>
                    <a:latin typeface="Times New Roman" panose="02020603050405020304" pitchFamily="18" charset="0"/>
                    <a:ea typeface="Times New Roman" panose="02020603050405020304" pitchFamily="18" charset="0"/>
                  </a:rPr>
                  <a:t>, si aucun joueur n’a de paiements qui peuvent s’écrire comme simple transformation affine positive de ceux d’un autre joueur. </a:t>
                </a:r>
              </a:p>
              <a:p>
                <a:pPr marL="457200" indent="-457200" algn="just">
                  <a:spcBef>
                    <a:spcPts val="1200"/>
                  </a:spcBef>
                  <a:spcAft>
                    <a:spcPts val="1000"/>
                  </a:spcAft>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Formellement, les joueurs n’ont pas d’</a:t>
                </a:r>
                <a:r>
                  <a:rPr lang="fr-FR" sz="3200" i="1" dirty="0">
                    <a:effectLst/>
                    <a:latin typeface="Times New Roman" panose="02020603050405020304" pitchFamily="18" charset="0"/>
                    <a:ea typeface="Times New Roman" panose="02020603050405020304" pitchFamily="18" charset="0"/>
                  </a:rPr>
                  <a:t>intérêts identiques</a:t>
                </a:r>
                <a:r>
                  <a:rPr lang="fr-FR" sz="3200" dirty="0">
                    <a:effectLst/>
                    <a:latin typeface="Times New Roman" panose="02020603050405020304" pitchFamily="18" charset="0"/>
                    <a:ea typeface="Times New Roman" panose="02020603050405020304" pitchFamily="18" charset="0"/>
                  </a:rPr>
                  <a:t> si pour tout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𝑖</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𝑗</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𝒩</m:t>
                    </m:r>
                  </m:oMath>
                </a14:m>
                <a:r>
                  <a:rPr lang="fr-FR" sz="3200" dirty="0">
                    <a:effectLst/>
                    <a:latin typeface="Times New Roman" panose="02020603050405020304" pitchFamily="18" charset="0"/>
                    <a:ea typeface="Times New Roman" panose="02020603050405020304" pitchFamily="18" charset="0"/>
                  </a:rPr>
                  <a:t> il n’existe pas deux constantes α et β, avec </a:t>
                </a:r>
                <a14:m>
                  <m:oMath xmlns:m="http://schemas.openxmlformats.org/officeDocument/2006/math">
                    <m:r>
                      <a:rPr lang="fr-FR" sz="3200" i="1">
                        <a:effectLst/>
                        <a:latin typeface="Cambria Math" panose="02040503050406030204" pitchFamily="18" charset="0"/>
                        <a:ea typeface="Times New Roman" panose="02020603050405020304" pitchFamily="18" charset="0"/>
                      </a:rPr>
                      <m:t>𝛼</m:t>
                    </m:r>
                    <m:r>
                      <a:rPr lang="fr-FR" sz="3200" i="1">
                        <a:effectLst/>
                        <a:latin typeface="Cambria Math" panose="02040503050406030204" pitchFamily="18" charset="0"/>
                        <a:ea typeface="Times New Roman" panose="02020603050405020304" pitchFamily="18" charset="0"/>
                      </a:rPr>
                      <m:t>&gt;0</m:t>
                    </m:r>
                  </m:oMath>
                </a14:m>
                <a:r>
                  <a:rPr lang="fr-FR" sz="3200" dirty="0">
                    <a:effectLst/>
                    <a:latin typeface="Times New Roman" panose="02020603050405020304" pitchFamily="18" charset="0"/>
                    <a:ea typeface="Times New Roman" panose="02020603050405020304" pitchFamily="18" charset="0"/>
                  </a:rPr>
                  <a:t>, telles que </a:t>
                </a:r>
                <a14:m>
                  <m:oMath xmlns:m="http://schemas.openxmlformats.org/officeDocument/2006/math">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rPr>
                          <m:t>𝑔</m:t>
                        </m:r>
                      </m:e>
                      <m:sub>
                        <m:r>
                          <a:rPr lang="fr-FR" sz="3200" i="1">
                            <a:effectLst/>
                            <a:latin typeface="Cambria Math" panose="02040503050406030204" pitchFamily="18" charset="0"/>
                            <a:ea typeface="Times New Roman" panose="02020603050405020304" pitchFamily="18" charset="0"/>
                          </a:rPr>
                          <m:t>𝑖</m:t>
                        </m:r>
                      </m:sub>
                    </m:sSub>
                    <m:d>
                      <m:dPr>
                        <m:ctrlPr>
                          <a:rPr lang="fr-FR" sz="3200" i="1">
                            <a:effectLst/>
                            <a:latin typeface="Cambria Math" panose="02040503050406030204" pitchFamily="18" charset="0"/>
                            <a:ea typeface="Times New Roman" panose="02020603050405020304" pitchFamily="18" charset="0"/>
                          </a:rPr>
                        </m:ctrlPr>
                      </m:dPr>
                      <m:e>
                        <m:r>
                          <a:rPr lang="fr-FR" sz="3200" i="1">
                            <a:effectLst/>
                            <a:latin typeface="Cambria Math" panose="02040503050406030204" pitchFamily="18" charset="0"/>
                            <a:ea typeface="Times New Roman" panose="02020603050405020304" pitchFamily="18" charset="0"/>
                          </a:rPr>
                          <m:t>.</m:t>
                        </m:r>
                      </m:e>
                    </m:d>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𝛼</m:t>
                    </m:r>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rPr>
                          <m:t>𝑔</m:t>
                        </m:r>
                      </m:e>
                      <m:sub>
                        <m:r>
                          <a:rPr lang="fr-FR" sz="3200" i="1">
                            <a:effectLst/>
                            <a:latin typeface="Cambria Math" panose="02040503050406030204" pitchFamily="18" charset="0"/>
                            <a:ea typeface="Times New Roman" panose="02020603050405020304" pitchFamily="18" charset="0"/>
                          </a:rPr>
                          <m:t>𝑗</m:t>
                        </m:r>
                      </m:sub>
                    </m:sSub>
                    <m:d>
                      <m:dPr>
                        <m:ctrlPr>
                          <a:rPr lang="fr-FR" sz="3200" i="1">
                            <a:effectLst/>
                            <a:latin typeface="Cambria Math" panose="02040503050406030204" pitchFamily="18" charset="0"/>
                            <a:ea typeface="Times New Roman" panose="02020603050405020304" pitchFamily="18" charset="0"/>
                          </a:rPr>
                        </m:ctrlPr>
                      </m:dPr>
                      <m:e>
                        <m:r>
                          <a:rPr lang="fr-FR" sz="3200" i="1">
                            <a:effectLst/>
                            <a:latin typeface="Cambria Math" panose="02040503050406030204" pitchFamily="18" charset="0"/>
                            <a:ea typeface="Times New Roman" panose="02020603050405020304" pitchFamily="18" charset="0"/>
                          </a:rPr>
                          <m:t>.</m:t>
                        </m:r>
                      </m:e>
                    </m:d>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𝛽</m:t>
                    </m:r>
                  </m:oMath>
                </a14:m>
                <a:r>
                  <a:rPr lang="fr-FR" sz="3200" dirty="0">
                    <a:effectLst/>
                    <a:latin typeface="Times New Roman" panose="02020603050405020304" pitchFamily="18" charset="0"/>
                    <a:ea typeface="Times New Roman" panose="02020603050405020304" pitchFamily="18" charset="0"/>
                  </a:rPr>
                  <a:t>. </a:t>
                </a:r>
              </a:p>
              <a:p>
                <a:pPr marL="457200" indent="-457200" algn="just">
                  <a:spcBef>
                    <a:spcPts val="1200"/>
                  </a:spcBef>
                  <a:spcAft>
                    <a:spcPts val="1000"/>
                  </a:spcAft>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Un contre-exemple sera donné plus loin. </a:t>
                </a:r>
                <a:endParaRPr lang="fr-FR" sz="3200" dirty="0">
                  <a:effectLst/>
                  <a:latin typeface="Times New Roman" panose="02020603050405020304" pitchFamily="18" charset="0"/>
                  <a:ea typeface="Calibri" panose="020F0502020204030204" pitchFamily="34" charset="0"/>
                </a:endParaRPr>
              </a:p>
              <a:p>
                <a:pPr marL="457200" indent="-457200" algn="just">
                  <a:spcBef>
                    <a:spcPts val="1200"/>
                  </a:spcBef>
                  <a:spcAft>
                    <a:spcPts val="0"/>
                  </a:spcAft>
                  <a:buFont typeface="Arial" panose="020B0604020202020204" pitchFamily="34" charset="0"/>
                  <a:buChar char="•"/>
                </a:pPr>
                <a:endParaRPr lang="fr-FR" sz="3200" dirty="0">
                  <a:effectLst/>
                  <a:latin typeface="Times New Roman" panose="02020603050405020304" pitchFamily="18" charset="0"/>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0" y="1287917"/>
                <a:ext cx="12158133" cy="4917821"/>
              </a:xfrm>
              <a:prstGeom prst="rect">
                <a:avLst/>
              </a:prstGeom>
              <a:blipFill>
                <a:blip r:embed="rId2"/>
                <a:stretch>
                  <a:fillRect l="-1153" t="-1735" r="-1254"/>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C16DA5D3-6A68-477C-BCD5-B790EF66FD33}"/>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075028F9-21B2-4303-B5C5-E1383BAFE869}"/>
              </a:ext>
            </a:extLst>
          </p:cNvPr>
          <p:cNvSpPr>
            <a:spLocks noGrp="1"/>
          </p:cNvSpPr>
          <p:nvPr>
            <p:ph type="sldNum" sz="quarter" idx="12"/>
          </p:nvPr>
        </p:nvSpPr>
        <p:spPr/>
        <p:txBody>
          <a:bodyPr/>
          <a:lstStyle/>
          <a:p>
            <a:fld id="{A88EAB1B-73FB-4977-9B11-E6EDEDEB8490}" type="slidenum">
              <a:rPr lang="fr-FR" smtClean="0"/>
              <a:t>112</a:t>
            </a:fld>
            <a:endParaRPr lang="fr-FR" dirty="0"/>
          </a:p>
        </p:txBody>
      </p:sp>
      <p:pic>
        <p:nvPicPr>
          <p:cNvPr id="7" name="Image 6">
            <a:extLst>
              <a:ext uri="{FF2B5EF4-FFF2-40B4-BE49-F238E27FC236}">
                <a16:creationId xmlns:a16="http://schemas.microsoft.com/office/drawing/2014/main" id="{C124B2D4-F714-49E2-B870-5B4996213881}"/>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40153365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4160113"/>
              </a:xfrm>
              <a:prstGeom prst="rect">
                <a:avLst/>
              </a:prstGeom>
              <a:solidFill>
                <a:schemeClr val="accent1">
                  <a:lumMod val="20000"/>
                  <a:lumOff val="80000"/>
                </a:schemeClr>
              </a:solidFill>
            </p:spPr>
            <p:txBody>
              <a:bodyPr wrap="square" rtlCol="0">
                <a:spAutoFit/>
              </a:bodyPr>
              <a:lstStyle/>
              <a:p>
                <a:pPr algn="just">
                  <a:spcAft>
                    <a:spcPts val="1000"/>
                  </a:spcAft>
                </a:pPr>
                <a:r>
                  <a:rPr lang="fr-FR" sz="3200" b="1" dirty="0">
                    <a:latin typeface="Times New Roman" panose="02020603050405020304" pitchFamily="18" charset="0"/>
                    <a:ea typeface="Times New Roman" panose="02020603050405020304" pitchFamily="18" charset="0"/>
                  </a:rPr>
                  <a:t>Théorème 2 (</a:t>
                </a:r>
                <a:r>
                  <a:rPr lang="fr-FR" sz="3200" b="1" dirty="0" err="1">
                    <a:latin typeface="Times New Roman" panose="02020603050405020304" pitchFamily="18" charset="0"/>
                    <a:ea typeface="Times New Roman" panose="02020603050405020304" pitchFamily="18" charset="0"/>
                  </a:rPr>
                  <a:t>Fudenberg</a:t>
                </a:r>
                <a:r>
                  <a:rPr lang="fr-FR" sz="3200" b="1" dirty="0">
                    <a:latin typeface="Times New Roman" panose="02020603050405020304" pitchFamily="18" charset="0"/>
                    <a:ea typeface="Times New Roman" panose="02020603050405020304" pitchFamily="18" charset="0"/>
                  </a:rPr>
                  <a:t> et </a:t>
                </a:r>
                <a:r>
                  <a:rPr lang="fr-FR" sz="3200" b="1" dirty="0" err="1">
                    <a:latin typeface="Times New Roman" panose="02020603050405020304" pitchFamily="18" charset="0"/>
                    <a:ea typeface="Times New Roman" panose="02020603050405020304" pitchFamily="18" charset="0"/>
                  </a:rPr>
                  <a:t>Maskin</a:t>
                </a:r>
                <a:r>
                  <a:rPr lang="fr-FR" sz="3200" b="1" dirty="0">
                    <a:latin typeface="Times New Roman" panose="02020603050405020304" pitchFamily="18" charset="0"/>
                    <a:ea typeface="Times New Roman" panose="02020603050405020304" pitchFamily="18" charset="0"/>
                  </a:rPr>
                  <a:t>, 1986).</a:t>
                </a:r>
                <a:r>
                  <a:rPr lang="fr-FR" sz="3200" dirty="0">
                    <a:effectLst/>
                    <a:latin typeface="Times New Roman" panose="02020603050405020304" pitchFamily="18" charset="0"/>
                    <a:ea typeface="Times New Roman" panose="02020603050405020304" pitchFamily="18" charset="0"/>
                  </a:rPr>
                  <a:t> </a:t>
                </a:r>
                <a:r>
                  <a:rPr lang="fr-FR" sz="3200" i="1" dirty="0">
                    <a:effectLst/>
                    <a:latin typeface="Times New Roman" panose="02020603050405020304" pitchFamily="18" charset="0"/>
                    <a:ea typeface="Times New Roman" panose="02020603050405020304" pitchFamily="18" charset="0"/>
                  </a:rPr>
                  <a:t>Supposons que le jeu d’étape </a:t>
                </a:r>
                <a14:m>
                  <m:oMath xmlns:m="http://schemas.openxmlformats.org/officeDocument/2006/math">
                    <m:r>
                      <a:rPr lang="fr-FR" sz="3200" i="1">
                        <a:effectLst/>
                        <a:latin typeface="Cambria Math" panose="02040503050406030204" pitchFamily="18" charset="0"/>
                        <a:ea typeface="Times New Roman" panose="02020603050405020304" pitchFamily="18" charset="0"/>
                      </a:rPr>
                      <m:t>𝐺</m:t>
                    </m:r>
                  </m:oMath>
                </a14:m>
                <a:r>
                  <a:rPr lang="fr-FR" sz="3200" i="1" dirty="0">
                    <a:effectLst/>
                    <a:latin typeface="Times New Roman" panose="02020603050405020304" pitchFamily="18" charset="0"/>
                    <a:ea typeface="Times New Roman" panose="02020603050405020304" pitchFamily="18" charset="0"/>
                  </a:rPr>
                  <a:t> comprends 2 joueurs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𝑁</m:t>
                    </m:r>
                    <m:r>
                      <a:rPr lang="fr-FR" sz="3200" i="1">
                        <a:effectLst/>
                        <a:latin typeface="Cambria Math" panose="02040503050406030204" pitchFamily="18" charset="0"/>
                        <a:ea typeface="Times New Roman" panose="02020603050405020304" pitchFamily="18" charset="0"/>
                      </a:rPr>
                      <m:t>=2</m:t>
                    </m:r>
                  </m:oMath>
                </a14:m>
                <a:r>
                  <a:rPr lang="fr-FR" sz="3200" i="1" dirty="0">
                    <a:effectLst/>
                    <a:latin typeface="Times New Roman" panose="02020603050405020304" pitchFamily="18" charset="0"/>
                    <a:ea typeface="Times New Roman" panose="02020603050405020304" pitchFamily="18" charset="0"/>
                  </a:rPr>
                  <a:t>) ; ou davantage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𝑁</m:t>
                    </m:r>
                    <m:r>
                      <a:rPr lang="fr-FR" sz="3200" i="1">
                        <a:effectLst/>
                        <a:latin typeface="Cambria Math" panose="02040503050406030204" pitchFamily="18" charset="0"/>
                        <a:ea typeface="Times New Roman" panose="02020603050405020304" pitchFamily="18" charset="0"/>
                      </a:rPr>
                      <m:t>≥3), </m:t>
                    </m:r>
                  </m:oMath>
                </a14:m>
                <a:r>
                  <a:rPr lang="fr-FR" sz="3200" i="1" dirty="0">
                    <a:effectLst/>
                    <a:latin typeface="Times New Roman" panose="02020603050405020304" pitchFamily="18" charset="0"/>
                    <a:ea typeface="Times New Roman" panose="02020603050405020304" pitchFamily="18" charset="0"/>
                  </a:rPr>
                  <a:t>mais qu’aucuns joueurs n’ont d’intérêts identiques.</a:t>
                </a:r>
                <a:r>
                  <a:rPr lang="fr-FR" sz="3200" dirty="0">
                    <a:effectLst/>
                    <a:latin typeface="Times New Roman" panose="02020603050405020304" pitchFamily="18" charset="0"/>
                    <a:ea typeface="Times New Roman" panose="02020603050405020304" pitchFamily="18" charset="0"/>
                  </a:rPr>
                  <a:t> </a:t>
                </a:r>
              </a:p>
              <a:p>
                <a:pPr algn="just">
                  <a:spcAft>
                    <a:spcPts val="1000"/>
                  </a:spcAft>
                </a:pPr>
                <a:r>
                  <a:rPr lang="fr-FR" sz="3200" i="1" dirty="0">
                    <a:effectLst/>
                    <a:latin typeface="Times New Roman" panose="02020603050405020304" pitchFamily="18" charset="0"/>
                    <a:ea typeface="Times New Roman" panose="02020603050405020304" pitchFamily="18" charset="0"/>
                  </a:rPr>
                  <a:t>Lorsque </a:t>
                </a:r>
                <a14:m>
                  <m:oMath xmlns:m="http://schemas.openxmlformats.org/officeDocument/2006/math">
                    <m:r>
                      <a:rPr lang="fr-FR" sz="3200" i="1">
                        <a:effectLst/>
                        <a:latin typeface="Cambria Math" panose="02040503050406030204" pitchFamily="18" charset="0"/>
                        <a:ea typeface="Times New Roman" panose="02020603050405020304" pitchFamily="18" charset="0"/>
                      </a:rPr>
                      <m:t>𝐺</m:t>
                    </m:r>
                  </m:oMath>
                </a14:m>
                <a:r>
                  <a:rPr lang="fr-FR" sz="3200" i="1" dirty="0">
                    <a:effectLst/>
                    <a:latin typeface="Times New Roman" panose="02020603050405020304" pitchFamily="18" charset="0"/>
                    <a:ea typeface="Times New Roman" panose="02020603050405020304" pitchFamily="18" charset="0"/>
                  </a:rPr>
                  <a:t> est répété de manière infinie, tout paiement du jeu d’étape à la fois réalisable et strictement individuellement rationnel peut être soutenu, le long d’un chemin d’équilibre parfait en sous-jeux, comme paiement moyen du jeu répété lorsque le facteur d’escompte de chaque joueur est suffisamment proche de 1.</a:t>
                </a:r>
                <a:endParaRPr lang="fr-FR" sz="3200" dirty="0">
                  <a:effectLst/>
                  <a:latin typeface="Times New Roman" panose="02020603050405020304" pitchFamily="18" charset="0"/>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4160113"/>
              </a:xfrm>
              <a:prstGeom prst="rect">
                <a:avLst/>
              </a:prstGeom>
              <a:blipFill>
                <a:blip r:embed="rId2"/>
                <a:stretch>
                  <a:fillRect l="-1326" t="-2050" r="-1275" b="-3660"/>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86D9BE2C-12DE-4D0D-9A3A-684A941DB0DB}"/>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821259C6-5848-47B8-B6D5-8D37A7B429B1}"/>
              </a:ext>
            </a:extLst>
          </p:cNvPr>
          <p:cNvSpPr>
            <a:spLocks noGrp="1"/>
          </p:cNvSpPr>
          <p:nvPr>
            <p:ph type="sldNum" sz="quarter" idx="12"/>
          </p:nvPr>
        </p:nvSpPr>
        <p:spPr/>
        <p:txBody>
          <a:bodyPr/>
          <a:lstStyle/>
          <a:p>
            <a:fld id="{A88EAB1B-73FB-4977-9B11-E6EDEDEB8490}" type="slidenum">
              <a:rPr lang="fr-FR" smtClean="0"/>
              <a:t>113</a:t>
            </a:fld>
            <a:endParaRPr lang="fr-FR" dirty="0"/>
          </a:p>
        </p:txBody>
      </p:sp>
      <p:pic>
        <p:nvPicPr>
          <p:cNvPr id="7" name="Image 6">
            <a:extLst>
              <a:ext uri="{FF2B5EF4-FFF2-40B4-BE49-F238E27FC236}">
                <a16:creationId xmlns:a16="http://schemas.microsoft.com/office/drawing/2014/main" id="{3C26CFBD-E6A7-4392-ABBE-77B96801AE7B}"/>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5409153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0" y="4097618"/>
                <a:ext cx="12158133" cy="2375009"/>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r>
                  <a:rPr lang="fr-FR" sz="2800" dirty="0">
                    <a:latin typeface="Times New Roman" panose="02020603050405020304" pitchFamily="18" charset="0"/>
                    <a:ea typeface="Times New Roman" panose="02020603050405020304" pitchFamily="18" charset="0"/>
                  </a:rPr>
                  <a:t>Pour soutenir le paiement d’équilibre (99, 99), il suffit de considérer une stratégie de type « </a:t>
                </a:r>
                <a:r>
                  <a:rPr lang="fr-FR" sz="2800" dirty="0" err="1">
                    <a:latin typeface="Times New Roman" panose="02020603050405020304" pitchFamily="18" charset="0"/>
                    <a:ea typeface="Times New Roman" panose="02020603050405020304" pitchFamily="18" charset="0"/>
                  </a:rPr>
                  <a:t>grim</a:t>
                </a:r>
                <a:r>
                  <a:rPr lang="fr-FR" sz="2800" dirty="0">
                    <a:latin typeface="Times New Roman" panose="02020603050405020304" pitchFamily="18" charset="0"/>
                    <a:ea typeface="Times New Roman" panose="02020603050405020304" pitchFamily="18" charset="0"/>
                  </a:rPr>
                  <a:t> trigger » selon laquelle chaque joueur</a:t>
                </a:r>
                <a14:m>
                  <m:oMath xmlns:m="http://schemas.openxmlformats.org/officeDocument/2006/math">
                    <m:r>
                      <a:rPr lang="fr-FR" sz="2800" b="0" i="0" smtClean="0">
                        <a:effectLst/>
                        <a:latin typeface="Cambria Math" panose="02040503050406030204" pitchFamily="18" charset="0"/>
                        <a:ea typeface="Times New Roman" panose="02020603050405020304" pitchFamily="18" charset="0"/>
                      </a:rPr>
                      <m:t> </m:t>
                    </m:r>
                    <m:r>
                      <a:rPr lang="fr-FR" sz="2800" i="1">
                        <a:effectLst/>
                        <a:latin typeface="Cambria Math" panose="02040503050406030204" pitchFamily="18" charset="0"/>
                        <a:ea typeface="Times New Roman" panose="02020603050405020304" pitchFamily="18" charset="0"/>
                      </a:rPr>
                      <m:t>𝑖</m:t>
                    </m:r>
                    <m:r>
                      <a:rPr lang="fr-FR" sz="2800" i="1">
                        <a:effectLst/>
                        <a:latin typeface="Cambria Math" panose="02040503050406030204" pitchFamily="18" charset="0"/>
                        <a:ea typeface="Times New Roman" panose="02020603050405020304" pitchFamily="18" charset="0"/>
                      </a:rPr>
                      <m:t>∈{1,2}</m:t>
                    </m:r>
                  </m:oMath>
                </a14:m>
                <a:r>
                  <a:rPr lang="fr-FR" sz="2800" dirty="0">
                    <a:effectLst/>
                    <a:latin typeface="Times New Roman" panose="02020603050405020304" pitchFamily="18" charset="0"/>
                    <a:ea typeface="Times New Roman" panose="02020603050405020304" pitchFamily="18" charset="0"/>
                  </a:rPr>
                  <a:t> :</a:t>
                </a:r>
                <a:endParaRPr lang="fr-FR" sz="2800" dirty="0">
                  <a:effectLst/>
                  <a:latin typeface="Times New Roman" panose="02020603050405020304" pitchFamily="18" charset="0"/>
                  <a:ea typeface="Calibri" panose="020F0502020204030204" pitchFamily="34" charset="0"/>
                </a:endParaRPr>
              </a:p>
              <a:p>
                <a:pPr marL="800100" lvl="1" indent="-342900" algn="just">
                  <a:buFont typeface="Times New Roman" panose="02020603050405020304" pitchFamily="18" charset="0"/>
                  <a:buChar char="-"/>
                </a:pPr>
                <a:r>
                  <a:rPr lang="fr-FR" sz="2800" dirty="0">
                    <a:effectLst/>
                    <a:latin typeface="Times New Roman" panose="02020603050405020304" pitchFamily="18" charset="0"/>
                    <a:ea typeface="Times New Roman" panose="02020603050405020304" pitchFamily="18" charset="0"/>
                  </a:rPr>
                  <a:t>commence par jouer l’action </a:t>
                </a:r>
                <a14:m>
                  <m:oMath xmlns:m="http://schemas.openxmlformats.org/officeDocument/2006/math">
                    <m:sSub>
                      <m:sSubPr>
                        <m:ctrlPr>
                          <a:rPr lang="fr-FR" sz="2800" i="1">
                            <a:effectLst/>
                            <a:latin typeface="Cambria Math" panose="02040503050406030204" pitchFamily="18" charset="0"/>
                            <a:ea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rPr>
                          <m:t>𝑎</m:t>
                        </m:r>
                      </m:e>
                      <m:sub>
                        <m:r>
                          <a:rPr lang="fr-FR" sz="2800" i="1">
                            <a:effectLst/>
                            <a:latin typeface="Cambria Math" panose="02040503050406030204" pitchFamily="18" charset="0"/>
                            <a:ea typeface="Times New Roman" panose="02020603050405020304" pitchFamily="18" charset="0"/>
                          </a:rPr>
                          <m:t>1</m:t>
                        </m:r>
                      </m:sub>
                    </m:sSub>
                    <m:r>
                      <a:rPr lang="fr-FR" sz="2800" i="1">
                        <a:effectLst/>
                        <a:latin typeface="Cambria Math" panose="02040503050406030204" pitchFamily="18" charset="0"/>
                        <a:ea typeface="Times New Roman" panose="02020603050405020304" pitchFamily="18" charset="0"/>
                      </a:rPr>
                      <m:t> </m:t>
                    </m:r>
                  </m:oMath>
                </a14:m>
                <a:r>
                  <a:rPr lang="fr-FR" sz="2800" dirty="0">
                    <a:effectLst/>
                    <a:latin typeface="Times New Roman" panose="02020603050405020304" pitchFamily="18" charset="0"/>
                    <a:ea typeface="Times New Roman" panose="02020603050405020304" pitchFamily="18" charset="0"/>
                  </a:rPr>
                  <a:t>si </a:t>
                </a:r>
                <a14:m>
                  <m:oMath xmlns:m="http://schemas.openxmlformats.org/officeDocument/2006/math">
                    <m:r>
                      <a:rPr lang="fr-FR" sz="2800" i="1">
                        <a:effectLst/>
                        <a:latin typeface="Cambria Math" panose="02040503050406030204" pitchFamily="18" charset="0"/>
                        <a:ea typeface="Times New Roman" panose="02020603050405020304" pitchFamily="18" charset="0"/>
                      </a:rPr>
                      <m:t>𝑖</m:t>
                    </m:r>
                    <m:r>
                      <a:rPr lang="fr-FR" sz="2800" i="1">
                        <a:effectLst/>
                        <a:latin typeface="Cambria Math" panose="02040503050406030204" pitchFamily="18" charset="0"/>
                        <a:ea typeface="Times New Roman" panose="02020603050405020304" pitchFamily="18" charset="0"/>
                      </a:rPr>
                      <m:t>=1</m:t>
                    </m:r>
                  </m:oMath>
                </a14:m>
                <a:r>
                  <a:rPr lang="fr-FR" sz="2800" dirty="0">
                    <a:effectLst/>
                    <a:latin typeface="Times New Roman" panose="02020603050405020304" pitchFamily="18" charset="0"/>
                    <a:ea typeface="Times New Roman" panose="02020603050405020304" pitchFamily="18" charset="0"/>
                  </a:rPr>
                  <a:t> (resp.  </a:t>
                </a:r>
                <a14:m>
                  <m:oMath xmlns:m="http://schemas.openxmlformats.org/officeDocument/2006/math">
                    <m:sSub>
                      <m:sSubPr>
                        <m:ctrlPr>
                          <a:rPr lang="fr-FR" sz="2800" i="1">
                            <a:effectLst/>
                            <a:latin typeface="Cambria Math" panose="02040503050406030204" pitchFamily="18" charset="0"/>
                            <a:ea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rPr>
                          <m:t>𝑏</m:t>
                        </m:r>
                      </m:e>
                      <m:sub>
                        <m:r>
                          <a:rPr lang="fr-FR" sz="2800" i="1">
                            <a:effectLst/>
                            <a:latin typeface="Cambria Math" panose="02040503050406030204" pitchFamily="18" charset="0"/>
                            <a:ea typeface="Times New Roman" panose="02020603050405020304" pitchFamily="18" charset="0"/>
                          </a:rPr>
                          <m:t>2</m:t>
                        </m:r>
                      </m:sub>
                    </m:sSub>
                    <m:r>
                      <a:rPr lang="fr-FR" sz="2800" i="1">
                        <a:effectLst/>
                        <a:latin typeface="Cambria Math" panose="02040503050406030204" pitchFamily="18" charset="0"/>
                        <a:ea typeface="Times New Roman" panose="02020603050405020304" pitchFamily="18" charset="0"/>
                      </a:rPr>
                      <m:t> </m:t>
                    </m:r>
                  </m:oMath>
                </a14:m>
                <a:r>
                  <a:rPr lang="fr-FR" sz="2800" dirty="0">
                    <a:effectLst/>
                    <a:latin typeface="Times New Roman" panose="02020603050405020304" pitchFamily="18" charset="0"/>
                    <a:ea typeface="Times New Roman" panose="02020603050405020304" pitchFamily="18" charset="0"/>
                  </a:rPr>
                  <a:t>si </a:t>
                </a:r>
                <a14:m>
                  <m:oMath xmlns:m="http://schemas.openxmlformats.org/officeDocument/2006/math">
                    <m:r>
                      <a:rPr lang="fr-FR" sz="2800" i="1">
                        <a:effectLst/>
                        <a:latin typeface="Cambria Math" panose="02040503050406030204" pitchFamily="18" charset="0"/>
                        <a:ea typeface="Times New Roman" panose="02020603050405020304" pitchFamily="18" charset="0"/>
                      </a:rPr>
                      <m:t>𝑖</m:t>
                    </m:r>
                    <m:r>
                      <a:rPr lang="fr-FR" sz="2800" i="1">
                        <a:effectLst/>
                        <a:latin typeface="Cambria Math" panose="02040503050406030204" pitchFamily="18" charset="0"/>
                        <a:ea typeface="Times New Roman" panose="02020603050405020304" pitchFamily="18" charset="0"/>
                      </a:rPr>
                      <m:t>=2</m:t>
                    </m:r>
                  </m:oMath>
                </a14:m>
                <a:r>
                  <a:rPr lang="fr-FR" sz="2800" dirty="0">
                    <a:effectLst/>
                    <a:latin typeface="Times New Roman" panose="02020603050405020304" pitchFamily="18" charset="0"/>
                    <a:ea typeface="Times New Roman" panose="02020603050405020304" pitchFamily="18" charset="0"/>
                  </a:rPr>
                  <a:t> ) ;</a:t>
                </a:r>
              </a:p>
              <a:p>
                <a:pPr marL="800100" lvl="1" indent="-342900" algn="just">
                  <a:spcAft>
                    <a:spcPts val="1000"/>
                  </a:spcAft>
                  <a:buFont typeface="Times New Roman" panose="02020603050405020304" pitchFamily="18" charset="0"/>
                  <a:buChar char="-"/>
                </a:pPr>
                <a:r>
                  <a:rPr lang="fr-FR" sz="2800" dirty="0">
                    <a:effectLst/>
                    <a:latin typeface="Times New Roman" panose="02020603050405020304" pitchFamily="18" charset="0"/>
                    <a:ea typeface="Times New Roman" panose="02020603050405020304" pitchFamily="18" charset="0"/>
                  </a:rPr>
                  <a:t>puis à la période </a:t>
                </a:r>
                <a14:m>
                  <m:oMath xmlns:m="http://schemas.openxmlformats.org/officeDocument/2006/math">
                    <m:r>
                      <a:rPr lang="fr-FR" sz="2800" i="1">
                        <a:effectLst/>
                        <a:latin typeface="Cambria Math" panose="02040503050406030204" pitchFamily="18" charset="0"/>
                        <a:ea typeface="Times New Roman" panose="02020603050405020304" pitchFamily="18" charset="0"/>
                      </a:rPr>
                      <m:t>𝑡</m:t>
                    </m:r>
                    <m:r>
                      <a:rPr lang="fr-FR" sz="2800" i="1">
                        <a:effectLst/>
                        <a:latin typeface="Cambria Math" panose="02040503050406030204" pitchFamily="18" charset="0"/>
                        <a:ea typeface="Times New Roman" panose="02020603050405020304" pitchFamily="18" charset="0"/>
                      </a:rPr>
                      <m:t>&gt;1</m:t>
                    </m:r>
                  </m:oMath>
                </a14:m>
                <a:r>
                  <a:rPr lang="fr-FR" sz="2800" dirty="0">
                    <a:effectLst/>
                    <a:latin typeface="Times New Roman" panose="02020603050405020304" pitchFamily="18" charset="0"/>
                    <a:ea typeface="Times New Roman" panose="02020603050405020304" pitchFamily="18" charset="0"/>
                  </a:rPr>
                  <a:t>, répète l’action précédente si le profil d’actions de la période </a:t>
                </a:r>
                <a14:m>
                  <m:oMath xmlns:m="http://schemas.openxmlformats.org/officeDocument/2006/math">
                    <m:r>
                      <a:rPr lang="fr-FR" sz="2800" i="1">
                        <a:effectLst/>
                        <a:latin typeface="Cambria Math" panose="02040503050406030204" pitchFamily="18" charset="0"/>
                        <a:ea typeface="Times New Roman" panose="02020603050405020304" pitchFamily="18" charset="0"/>
                      </a:rPr>
                      <m:t>(</m:t>
                    </m:r>
                    <m:r>
                      <a:rPr lang="fr-FR" sz="2800" i="1">
                        <a:effectLst/>
                        <a:latin typeface="Cambria Math" panose="02040503050406030204" pitchFamily="18" charset="0"/>
                        <a:ea typeface="Times New Roman" panose="02020603050405020304" pitchFamily="18" charset="0"/>
                      </a:rPr>
                      <m:t>𝑡</m:t>
                    </m:r>
                    <m:r>
                      <a:rPr lang="fr-FR" sz="2800" i="1">
                        <a:effectLst/>
                        <a:latin typeface="Cambria Math" panose="02040503050406030204" pitchFamily="18" charset="0"/>
                        <a:ea typeface="Times New Roman" panose="02020603050405020304" pitchFamily="18" charset="0"/>
                      </a:rPr>
                      <m:t>−1)</m:t>
                    </m:r>
                  </m:oMath>
                </a14:m>
                <a:r>
                  <a:rPr lang="fr-FR" sz="2800" dirty="0">
                    <a:effectLst/>
                    <a:latin typeface="Times New Roman" panose="02020603050405020304" pitchFamily="18" charset="0"/>
                    <a:ea typeface="Times New Roman" panose="02020603050405020304" pitchFamily="18" charset="0"/>
                  </a:rPr>
                  <a:t> est (</a:t>
                </a:r>
                <a14:m>
                  <m:oMath xmlns:m="http://schemas.openxmlformats.org/officeDocument/2006/math">
                    <m:sSub>
                      <m:sSubPr>
                        <m:ctrlPr>
                          <a:rPr lang="fr-FR" sz="2800" i="1">
                            <a:effectLst/>
                            <a:latin typeface="Cambria Math" panose="02040503050406030204" pitchFamily="18" charset="0"/>
                            <a:ea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rPr>
                          <m:t>𝑎</m:t>
                        </m:r>
                      </m:e>
                      <m:sub>
                        <m:r>
                          <a:rPr lang="fr-FR" sz="2800" i="1">
                            <a:effectLst/>
                            <a:latin typeface="Cambria Math" panose="02040503050406030204" pitchFamily="18" charset="0"/>
                            <a:ea typeface="Times New Roman" panose="02020603050405020304" pitchFamily="18" charset="0"/>
                          </a:rPr>
                          <m:t>1</m:t>
                        </m:r>
                      </m:sub>
                    </m:sSub>
                    <m:r>
                      <a:rPr lang="fr-FR" sz="2800" i="1">
                        <a:effectLst/>
                        <a:latin typeface="Cambria Math" panose="02040503050406030204" pitchFamily="18" charset="0"/>
                        <a:ea typeface="Times New Roman" panose="02020603050405020304" pitchFamily="18" charset="0"/>
                      </a:rPr>
                      <m:t>,</m:t>
                    </m:r>
                    <m:sSub>
                      <m:sSubPr>
                        <m:ctrlPr>
                          <a:rPr lang="fr-FR" sz="2800" i="1">
                            <a:effectLst/>
                            <a:latin typeface="Cambria Math" panose="02040503050406030204" pitchFamily="18" charset="0"/>
                            <a:ea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rPr>
                          <m:t>𝑏</m:t>
                        </m:r>
                      </m:e>
                      <m:sub>
                        <m:r>
                          <a:rPr lang="fr-FR" sz="2800" i="1">
                            <a:effectLst/>
                            <a:latin typeface="Cambria Math" panose="02040503050406030204" pitchFamily="18" charset="0"/>
                            <a:ea typeface="Times New Roman" panose="02020603050405020304" pitchFamily="18" charset="0"/>
                          </a:rPr>
                          <m:t>2</m:t>
                        </m:r>
                      </m:sub>
                    </m:sSub>
                    <m:r>
                      <a:rPr lang="fr-FR" sz="2800" i="1">
                        <a:effectLst/>
                        <a:latin typeface="Cambria Math" panose="02040503050406030204" pitchFamily="18" charset="0"/>
                        <a:ea typeface="Times New Roman" panose="02020603050405020304" pitchFamily="18" charset="0"/>
                      </a:rPr>
                      <m:t>)</m:t>
                    </m:r>
                  </m:oMath>
                </a14:m>
                <a:r>
                  <a:rPr lang="fr-FR" sz="2800" dirty="0">
                    <a:effectLst/>
                    <a:latin typeface="Times New Roman" panose="02020603050405020304" pitchFamily="18" charset="0"/>
                    <a:ea typeface="Times New Roman" panose="02020603050405020304" pitchFamily="18" charset="0"/>
                  </a:rPr>
                  <a:t>, et sinon joue </a:t>
                </a:r>
                <a14:m>
                  <m:oMath xmlns:m="http://schemas.openxmlformats.org/officeDocument/2006/math">
                    <m:sSub>
                      <m:sSubPr>
                        <m:ctrlPr>
                          <a:rPr lang="fr-FR" sz="2800" i="1">
                            <a:effectLst/>
                            <a:latin typeface="Cambria Math" panose="02040503050406030204" pitchFamily="18" charset="0"/>
                            <a:ea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rPr>
                          <m:t>𝑏</m:t>
                        </m:r>
                      </m:e>
                      <m:sub>
                        <m:r>
                          <a:rPr lang="fr-FR" sz="2800" i="1">
                            <a:effectLst/>
                            <a:latin typeface="Cambria Math" panose="02040503050406030204" pitchFamily="18" charset="0"/>
                            <a:ea typeface="Times New Roman" panose="02020603050405020304" pitchFamily="18" charset="0"/>
                          </a:rPr>
                          <m:t>1</m:t>
                        </m:r>
                      </m:sub>
                    </m:sSub>
                    <m:r>
                      <a:rPr lang="fr-FR" sz="2800" i="1">
                        <a:effectLst/>
                        <a:latin typeface="Cambria Math" panose="02040503050406030204" pitchFamily="18" charset="0"/>
                        <a:ea typeface="Times New Roman" panose="02020603050405020304" pitchFamily="18" charset="0"/>
                      </a:rPr>
                      <m:t> </m:t>
                    </m:r>
                  </m:oMath>
                </a14:m>
                <a:r>
                  <a:rPr lang="fr-FR" sz="2800" dirty="0">
                    <a:effectLst/>
                    <a:latin typeface="Times New Roman" panose="02020603050405020304" pitchFamily="18" charset="0"/>
                    <a:ea typeface="Times New Roman" panose="02020603050405020304" pitchFamily="18" charset="0"/>
                  </a:rPr>
                  <a:t>si </a:t>
                </a:r>
                <a14:m>
                  <m:oMath xmlns:m="http://schemas.openxmlformats.org/officeDocument/2006/math">
                    <m:r>
                      <a:rPr lang="fr-FR" sz="2800" i="1">
                        <a:effectLst/>
                        <a:latin typeface="Cambria Math" panose="02040503050406030204" pitchFamily="18" charset="0"/>
                        <a:ea typeface="Times New Roman" panose="02020603050405020304" pitchFamily="18" charset="0"/>
                      </a:rPr>
                      <m:t>𝑖</m:t>
                    </m:r>
                    <m:r>
                      <a:rPr lang="fr-FR" sz="2800" i="1">
                        <a:effectLst/>
                        <a:latin typeface="Cambria Math" panose="02040503050406030204" pitchFamily="18" charset="0"/>
                        <a:ea typeface="Times New Roman" panose="02020603050405020304" pitchFamily="18" charset="0"/>
                      </a:rPr>
                      <m:t>=1</m:t>
                    </m:r>
                  </m:oMath>
                </a14:m>
                <a:r>
                  <a:rPr lang="fr-FR" sz="2800" dirty="0">
                    <a:effectLst/>
                    <a:latin typeface="Times New Roman" panose="02020603050405020304" pitchFamily="18" charset="0"/>
                    <a:ea typeface="Times New Roman" panose="02020603050405020304" pitchFamily="18" charset="0"/>
                  </a:rPr>
                  <a:t> (resp.  </a:t>
                </a:r>
                <a14:m>
                  <m:oMath xmlns:m="http://schemas.openxmlformats.org/officeDocument/2006/math">
                    <m:sSub>
                      <m:sSubPr>
                        <m:ctrlPr>
                          <a:rPr lang="fr-FR" sz="2800" i="1">
                            <a:effectLst/>
                            <a:latin typeface="Cambria Math" panose="02040503050406030204" pitchFamily="18" charset="0"/>
                            <a:ea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rPr>
                          <m:t>𝑎</m:t>
                        </m:r>
                      </m:e>
                      <m:sub>
                        <m:r>
                          <a:rPr lang="fr-FR" sz="2800" i="1">
                            <a:effectLst/>
                            <a:latin typeface="Cambria Math" panose="02040503050406030204" pitchFamily="18" charset="0"/>
                            <a:ea typeface="Times New Roman" panose="02020603050405020304" pitchFamily="18" charset="0"/>
                          </a:rPr>
                          <m:t>2</m:t>
                        </m:r>
                      </m:sub>
                    </m:sSub>
                    <m:r>
                      <a:rPr lang="fr-FR" sz="2800" i="1">
                        <a:effectLst/>
                        <a:latin typeface="Cambria Math" panose="02040503050406030204" pitchFamily="18" charset="0"/>
                        <a:ea typeface="Times New Roman" panose="02020603050405020304" pitchFamily="18" charset="0"/>
                      </a:rPr>
                      <m:t> </m:t>
                    </m:r>
                  </m:oMath>
                </a14:m>
                <a:r>
                  <a:rPr lang="fr-FR" sz="2800" dirty="0">
                    <a:effectLst/>
                    <a:latin typeface="Times New Roman" panose="02020603050405020304" pitchFamily="18" charset="0"/>
                    <a:ea typeface="Times New Roman" panose="02020603050405020304" pitchFamily="18" charset="0"/>
                  </a:rPr>
                  <a:t>si </a:t>
                </a:r>
                <a14:m>
                  <m:oMath xmlns:m="http://schemas.openxmlformats.org/officeDocument/2006/math">
                    <m:r>
                      <a:rPr lang="fr-FR" sz="2800" i="1">
                        <a:effectLst/>
                        <a:latin typeface="Cambria Math" panose="02040503050406030204" pitchFamily="18" charset="0"/>
                        <a:ea typeface="Times New Roman" panose="02020603050405020304" pitchFamily="18" charset="0"/>
                      </a:rPr>
                      <m:t>𝑖</m:t>
                    </m:r>
                    <m:r>
                      <a:rPr lang="fr-FR" sz="2800" i="1">
                        <a:effectLst/>
                        <a:latin typeface="Cambria Math" panose="02040503050406030204" pitchFamily="18" charset="0"/>
                        <a:ea typeface="Times New Roman" panose="02020603050405020304" pitchFamily="18" charset="0"/>
                      </a:rPr>
                      <m:t>=2</m:t>
                    </m:r>
                  </m:oMath>
                </a14:m>
                <a:r>
                  <a:rPr lang="fr-FR" sz="2800" dirty="0">
                    <a:effectLst/>
                    <a:latin typeface="Times New Roman" panose="02020603050405020304" pitchFamily="18" charset="0"/>
                    <a:ea typeface="Times New Roman" panose="02020603050405020304" pitchFamily="18" charset="0"/>
                  </a:rPr>
                  <a:t>). </a:t>
                </a:r>
                <a:endParaRPr lang="fr-FR" sz="2800" dirty="0">
                  <a:effectLst/>
                  <a:latin typeface="Times New Roman" panose="02020603050405020304" pitchFamily="18" charset="0"/>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0" y="4097618"/>
                <a:ext cx="12158133" cy="2375009"/>
              </a:xfrm>
              <a:prstGeom prst="rect">
                <a:avLst/>
              </a:prstGeom>
              <a:blipFill>
                <a:blip r:embed="rId2"/>
                <a:stretch>
                  <a:fillRect l="-903" t="-2564" r="-1003" b="-6154"/>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graphicFrame>
            <p:nvGraphicFramePr>
              <p:cNvPr id="8" name="Tableau 7">
                <a:extLst>
                  <a:ext uri="{FF2B5EF4-FFF2-40B4-BE49-F238E27FC236}">
                    <a16:creationId xmlns:a16="http://schemas.microsoft.com/office/drawing/2014/main" id="{D37EA83D-91B7-4D6A-9EF4-260FBE8F239F}"/>
                  </a:ext>
                </a:extLst>
              </p:cNvPr>
              <p:cNvGraphicFramePr>
                <a:graphicFrameLocks noGrp="1"/>
              </p:cNvGraphicFramePr>
              <p:nvPr>
                <p:extLst>
                  <p:ext uri="{D42A27DB-BD31-4B8C-83A1-F6EECF244321}">
                    <p14:modId xmlns:p14="http://schemas.microsoft.com/office/powerpoint/2010/main" val="2876726342"/>
                  </p:ext>
                </p:extLst>
              </p:nvPr>
            </p:nvGraphicFramePr>
            <p:xfrm>
              <a:off x="924842" y="1661364"/>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(99,99)</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1280482"/>
                      </a:ext>
                    </a:extLst>
                  </a:tr>
                  <a:tr h="549509">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(0,2)</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(100,1)</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8658299"/>
                      </a:ext>
                    </a:extLst>
                  </a:tr>
                </a:tbl>
              </a:graphicData>
            </a:graphic>
          </p:graphicFrame>
        </mc:Choice>
        <mc:Fallback xmlns="">
          <p:graphicFrame>
            <p:nvGraphicFramePr>
              <p:cNvPr id="8" name="Tableau 7">
                <a:extLst>
                  <a:ext uri="{FF2B5EF4-FFF2-40B4-BE49-F238E27FC236}">
                    <a16:creationId xmlns:a16="http://schemas.microsoft.com/office/drawing/2014/main" id="{D37EA83D-91B7-4D6A-9EF4-260FBE8F239F}"/>
                  </a:ext>
                </a:extLst>
              </p:cNvPr>
              <p:cNvGraphicFramePr>
                <a:graphicFrameLocks noGrp="1"/>
              </p:cNvGraphicFramePr>
              <p:nvPr>
                <p:extLst>
                  <p:ext uri="{D42A27DB-BD31-4B8C-83A1-F6EECF244321}">
                    <p14:modId xmlns:p14="http://schemas.microsoft.com/office/powerpoint/2010/main" val="2876726342"/>
                  </p:ext>
                </p:extLst>
              </p:nvPr>
            </p:nvGraphicFramePr>
            <p:xfrm>
              <a:off x="924842" y="1661364"/>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4"/>
                          <a:stretch>
                            <a:fillRect l="-235912" t="-120000" r="-102210" b="-203333"/>
                          </a:stretch>
                        </a:blipFill>
                      </a:tcPr>
                    </a:tc>
                    <a:tc>
                      <a:txBody>
                        <a:bodyPr/>
                        <a:lstStyle/>
                        <a:p>
                          <a:endParaRPr lang="fr-FR"/>
                        </a:p>
                      </a:txBody>
                      <a:tcPr marL="68580" marR="68580" marT="0" marB="0">
                        <a:blipFill>
                          <a:blip r:embed="rId4"/>
                          <a:stretch>
                            <a:fillRect l="-335912" t="-120000" r="-2210" b="-203333"/>
                          </a:stretch>
                        </a:blipFill>
                      </a:tcPr>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4"/>
                          <a:stretch>
                            <a:fillRect l="-137222" t="-217582" r="-203333" b="-101099"/>
                          </a:stretch>
                        </a:blipFill>
                      </a:tcPr>
                    </a:tc>
                    <a:tc>
                      <a:txBody>
                        <a:bodyPr/>
                        <a:lstStyle/>
                        <a:p>
                          <a:endParaRPr lang="fr-FR"/>
                        </a:p>
                      </a:txBody>
                      <a:tcPr marL="68580" marR="68580" marT="0" marB="0">
                        <a:blipFill>
                          <a:blip r:embed="rId4"/>
                          <a:stretch>
                            <a:fillRect l="-235912" t="-217582" r="-102210" b="-101099"/>
                          </a:stretch>
                        </a:blipFill>
                      </a:tcPr>
                    </a:tc>
                    <a:tc>
                      <a:txBody>
                        <a:bodyPr/>
                        <a:lstStyle/>
                        <a:p>
                          <a:endParaRPr lang="fr-FR"/>
                        </a:p>
                      </a:txBody>
                      <a:tcPr marL="68580" marR="68580" marT="0" marB="0">
                        <a:blipFill>
                          <a:blip r:embed="rId4"/>
                          <a:stretch>
                            <a:fillRect l="-335912" t="-217582" r="-2210" b="-101099"/>
                          </a:stretch>
                        </a:blipFill>
                      </a:tcPr>
                    </a:tc>
                    <a:extLst>
                      <a:ext uri="{0D108BD9-81ED-4DB2-BD59-A6C34878D82A}">
                        <a16:rowId xmlns:a16="http://schemas.microsoft.com/office/drawing/2014/main" val="3251280482"/>
                      </a:ext>
                    </a:extLst>
                  </a:tr>
                  <a:tr h="549509">
                    <a:tc vMerge="1">
                      <a:txBody>
                        <a:bodyPr/>
                        <a:lstStyle/>
                        <a:p>
                          <a:endParaRPr lang="fr-FR"/>
                        </a:p>
                      </a:txBody>
                      <a:tcPr/>
                    </a:tc>
                    <a:tc>
                      <a:txBody>
                        <a:bodyPr/>
                        <a:lstStyle/>
                        <a:p>
                          <a:endParaRPr lang="fr-FR"/>
                        </a:p>
                      </a:txBody>
                      <a:tcPr marL="68580" marR="68580" marT="0" marB="0">
                        <a:blipFill>
                          <a:blip r:embed="rId4"/>
                          <a:stretch>
                            <a:fillRect l="-137222" t="-321111" r="-203333" b="-2222"/>
                          </a:stretch>
                        </a:blipFill>
                      </a:tcPr>
                    </a:tc>
                    <a:tc>
                      <a:txBody>
                        <a:bodyPr/>
                        <a:lstStyle/>
                        <a:p>
                          <a:endParaRPr lang="fr-FR"/>
                        </a:p>
                      </a:txBody>
                      <a:tcPr marL="68580" marR="68580" marT="0" marB="0">
                        <a:blipFill>
                          <a:blip r:embed="rId4"/>
                          <a:stretch>
                            <a:fillRect l="-235912" t="-321111" r="-102210" b="-2222"/>
                          </a:stretch>
                        </a:blipFill>
                      </a:tcPr>
                    </a:tc>
                    <a:tc>
                      <a:txBody>
                        <a:bodyPr/>
                        <a:lstStyle/>
                        <a:p>
                          <a:endParaRPr lang="fr-FR"/>
                        </a:p>
                      </a:txBody>
                      <a:tcPr marL="68580" marR="68580" marT="0" marB="0">
                        <a:blipFill>
                          <a:blip r:embed="rId4"/>
                          <a:stretch>
                            <a:fillRect l="-335912" t="-321111" r="-2210" b="-2222"/>
                          </a:stretch>
                        </a:blipFill>
                      </a:tcPr>
                    </a:tc>
                    <a:extLst>
                      <a:ext uri="{0D108BD9-81ED-4DB2-BD59-A6C34878D82A}">
                        <a16:rowId xmlns:a16="http://schemas.microsoft.com/office/drawing/2014/main" val="3088658299"/>
                      </a:ext>
                    </a:extLst>
                  </a:tr>
                </a:tbl>
              </a:graphicData>
            </a:graphic>
          </p:graphicFrame>
        </mc:Fallback>
      </mc:AlternateContent>
      <p:sp>
        <p:nvSpPr>
          <p:cNvPr id="9" name="ZoneTexte 8">
            <a:extLst>
              <a:ext uri="{FF2B5EF4-FFF2-40B4-BE49-F238E27FC236}">
                <a16:creationId xmlns:a16="http://schemas.microsoft.com/office/drawing/2014/main" id="{E1E44AB5-9A76-4D1F-A363-F5839451FC5E}"/>
              </a:ext>
            </a:extLst>
          </p:cNvPr>
          <p:cNvSpPr txBox="1"/>
          <p:nvPr/>
        </p:nvSpPr>
        <p:spPr>
          <a:xfrm>
            <a:off x="0" y="1239250"/>
            <a:ext cx="12238148" cy="461665"/>
          </a:xfrm>
          <a:prstGeom prst="rect">
            <a:avLst/>
          </a:prstGeom>
          <a:noFill/>
        </p:spPr>
        <p:txBody>
          <a:bodyPr wrap="square" rtlCol="0">
            <a:spAutoFit/>
          </a:bodyPr>
          <a:lstStyle/>
          <a:p>
            <a:pPr algn="ctr">
              <a:spcAft>
                <a:spcPts val="1000"/>
              </a:spcAft>
            </a:pPr>
            <a:r>
              <a:rPr lang="fr-FR" sz="2400" dirty="0">
                <a:latin typeface="Times New Roman" panose="02020603050405020304" pitchFamily="18" charset="0"/>
                <a:ea typeface="Times New Roman" panose="02020603050405020304" pitchFamily="18" charset="0"/>
              </a:rPr>
              <a:t>Application du Théorème 2. </a:t>
            </a:r>
            <a:endParaRPr lang="fr-FR" sz="2400" dirty="0">
              <a:latin typeface="Times New Roman" panose="02020603050405020304" pitchFamily="18" charset="0"/>
              <a:ea typeface="Calibri" panose="020F0502020204030204" pitchFamily="34" charset="0"/>
            </a:endParaRPr>
          </a:p>
        </p:txBody>
      </p:sp>
      <p:pic>
        <p:nvPicPr>
          <p:cNvPr id="4" name="Image 3">
            <a:extLst>
              <a:ext uri="{FF2B5EF4-FFF2-40B4-BE49-F238E27FC236}">
                <a16:creationId xmlns:a16="http://schemas.microsoft.com/office/drawing/2014/main" id="{99F6ACBD-D46E-4E27-942F-3409B7163292}"/>
              </a:ext>
            </a:extLst>
          </p:cNvPr>
          <p:cNvPicPr>
            <a:picLocks noChangeAspect="1"/>
          </p:cNvPicPr>
          <p:nvPr/>
        </p:nvPicPr>
        <p:blipFill>
          <a:blip r:embed="rId5"/>
          <a:stretch>
            <a:fillRect/>
          </a:stretch>
        </p:blipFill>
        <p:spPr>
          <a:xfrm>
            <a:off x="6401252" y="1606333"/>
            <a:ext cx="5531667" cy="2585258"/>
          </a:xfrm>
          <a:prstGeom prst="rect">
            <a:avLst/>
          </a:prstGeom>
        </p:spPr>
      </p:pic>
      <p:sp>
        <p:nvSpPr>
          <p:cNvPr id="3" name="Espace réservé du pied de page 2">
            <a:extLst>
              <a:ext uri="{FF2B5EF4-FFF2-40B4-BE49-F238E27FC236}">
                <a16:creationId xmlns:a16="http://schemas.microsoft.com/office/drawing/2014/main" id="{4B8AEE01-DE56-4208-98E2-E732284EDBD8}"/>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6" name="Espace réservé du numéro de diapositive 5">
            <a:extLst>
              <a:ext uri="{FF2B5EF4-FFF2-40B4-BE49-F238E27FC236}">
                <a16:creationId xmlns:a16="http://schemas.microsoft.com/office/drawing/2014/main" id="{C074E6AB-E93F-4F60-9A1A-6E1F935A7E8A}"/>
              </a:ext>
            </a:extLst>
          </p:cNvPr>
          <p:cNvSpPr>
            <a:spLocks noGrp="1"/>
          </p:cNvSpPr>
          <p:nvPr>
            <p:ph type="sldNum" sz="quarter" idx="12"/>
          </p:nvPr>
        </p:nvSpPr>
        <p:spPr/>
        <p:txBody>
          <a:bodyPr/>
          <a:lstStyle/>
          <a:p>
            <a:fld id="{A88EAB1B-73FB-4977-9B11-E6EDEDEB8490}" type="slidenum">
              <a:rPr lang="fr-FR" smtClean="0"/>
              <a:t>114</a:t>
            </a:fld>
            <a:endParaRPr lang="fr-FR" dirty="0"/>
          </a:p>
        </p:txBody>
      </p:sp>
      <p:pic>
        <p:nvPicPr>
          <p:cNvPr id="10" name="Image 9">
            <a:extLst>
              <a:ext uri="{FF2B5EF4-FFF2-40B4-BE49-F238E27FC236}">
                <a16:creationId xmlns:a16="http://schemas.microsoft.com/office/drawing/2014/main" id="{900A6EE7-4D28-4014-9E9D-51AE2AC76071}"/>
              </a:ext>
            </a:extLst>
          </p:cNvPr>
          <p:cNvPicPr>
            <a:picLocks noChangeAspect="1"/>
          </p:cNvPicPr>
          <p:nvPr/>
        </p:nvPicPr>
        <p:blipFill>
          <a:blip r:embed="rId6"/>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6461446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0" y="4097618"/>
                <a:ext cx="12158133" cy="2323713"/>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r>
                  <a:rPr lang="fr-FR" sz="2400" dirty="0">
                    <a:latin typeface="Times New Roman" panose="02020603050405020304" pitchFamily="18" charset="0"/>
                    <a:ea typeface="Calibri" panose="020F0502020204030204" pitchFamily="34" charset="0"/>
                  </a:rPr>
                  <a:t>L’ensemble des paiements strictement individuellement rationnels de ce jeu d’étape est vide.</a:t>
                </a:r>
              </a:p>
              <a:p>
                <a:pPr marL="457200" indent="-457200" algn="just">
                  <a:spcAft>
                    <a:spcPts val="1000"/>
                  </a:spcAft>
                  <a:buFont typeface="Arial" panose="020B0604020202020204" pitchFamily="34" charset="0"/>
                  <a:buChar char="•"/>
                </a:pPr>
                <a:r>
                  <a:rPr lang="fr-FR" sz="2400" dirty="0">
                    <a:latin typeface="Times New Roman" panose="02020603050405020304" pitchFamily="18" charset="0"/>
                    <a:ea typeface="Calibri" panose="020F0502020204030204" pitchFamily="34" charset="0"/>
                  </a:rPr>
                  <a:t>La valeur minimax du joueur 1 est 1, et celle du joueur 2 est 0.</a:t>
                </a:r>
              </a:p>
              <a:p>
                <a:pPr marL="457200" indent="-457200" algn="just">
                  <a:spcAft>
                    <a:spcPts val="1000"/>
                  </a:spcAft>
                  <a:buFont typeface="Arial" panose="020B0604020202020204" pitchFamily="34" charset="0"/>
                  <a:buChar char="•"/>
                </a:pPr>
                <a:r>
                  <a:rPr lang="fr-FR" sz="2400" dirty="0">
                    <a:latin typeface="Times New Roman" panose="02020603050405020304" pitchFamily="18" charset="0"/>
                    <a:ea typeface="Calibri" panose="020F0502020204030204" pitchFamily="34" charset="0"/>
                  </a:rPr>
                  <a:t>Il n’y a donc pas de paiement strictement individuellement rationnel.</a:t>
                </a:r>
              </a:p>
              <a:p>
                <a:pPr marL="457200" indent="-457200" algn="just">
                  <a:spcAft>
                    <a:spcPts val="1000"/>
                  </a:spcAft>
                  <a:buFont typeface="Arial" panose="020B0604020202020204" pitchFamily="34" charset="0"/>
                  <a:buChar char="•"/>
                </a:pPr>
                <a:r>
                  <a:rPr lang="fr-FR" sz="2400" dirty="0">
                    <a:latin typeface="Times New Roman" panose="02020603050405020304" pitchFamily="18" charset="0"/>
                    <a:ea typeface="Calibri" panose="020F0502020204030204" pitchFamily="34" charset="0"/>
                  </a:rPr>
                  <a:t>Le jeu répété infini possède un unique paiement d’équilibre parfait en sous-jeux et celui-ci vaut </a:t>
                </a:r>
                <a14:m>
                  <m:oMath xmlns:m="http://schemas.openxmlformats.org/officeDocument/2006/math">
                    <m:r>
                      <a:rPr lang="fr-FR" sz="2400" i="1">
                        <a:effectLst/>
                        <a:latin typeface="Cambria Math" panose="02040503050406030204" pitchFamily="18" charset="0"/>
                        <a:ea typeface="Calibri" panose="020F0502020204030204" pitchFamily="34" charset="0"/>
                        <a:cs typeface="Times New Roman" panose="02020603050405020304" pitchFamily="18" charset="0"/>
                      </a:rPr>
                      <m:t>(1,1)</m:t>
                    </m:r>
                  </m:oMath>
                </a14:m>
                <a:r>
                  <a:rPr lang="fr-FR" sz="2400" dirty="0">
                    <a:effectLst/>
                    <a:latin typeface="Times New Roman" panose="02020603050405020304" pitchFamily="18" charset="0"/>
                    <a:ea typeface="Times New Roman" panose="02020603050405020304" pitchFamily="18" charset="0"/>
                  </a:rPr>
                  <a:t>.</a:t>
                </a:r>
                <a:endParaRPr lang="fr-FR" sz="2400" dirty="0">
                  <a:effectLst/>
                  <a:latin typeface="Times New Roman" panose="02020603050405020304" pitchFamily="18" charset="0"/>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0" y="4097618"/>
                <a:ext cx="12158133" cy="2323713"/>
              </a:xfrm>
              <a:prstGeom prst="rect">
                <a:avLst/>
              </a:prstGeom>
              <a:blipFill>
                <a:blip r:embed="rId2"/>
                <a:stretch>
                  <a:fillRect l="-652" t="-2100" r="-752" b="-5249"/>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9" name="ZoneTexte 8">
            <a:extLst>
              <a:ext uri="{FF2B5EF4-FFF2-40B4-BE49-F238E27FC236}">
                <a16:creationId xmlns:a16="http://schemas.microsoft.com/office/drawing/2014/main" id="{E1E44AB5-9A76-4D1F-A363-F5839451FC5E}"/>
              </a:ext>
            </a:extLst>
          </p:cNvPr>
          <p:cNvSpPr txBox="1"/>
          <p:nvPr/>
        </p:nvSpPr>
        <p:spPr>
          <a:xfrm>
            <a:off x="0" y="1239250"/>
            <a:ext cx="12238148" cy="461665"/>
          </a:xfrm>
          <a:prstGeom prst="rect">
            <a:avLst/>
          </a:prstGeom>
          <a:noFill/>
        </p:spPr>
        <p:txBody>
          <a:bodyPr wrap="square" rtlCol="0">
            <a:spAutoFit/>
          </a:bodyPr>
          <a:lstStyle/>
          <a:p>
            <a:pPr algn="ctr">
              <a:spcAft>
                <a:spcPts val="1000"/>
              </a:spcAft>
            </a:pPr>
            <a:r>
              <a:rPr lang="fr-FR" sz="2400" dirty="0">
                <a:latin typeface="Times New Roman" panose="02020603050405020304" pitchFamily="18" charset="0"/>
                <a:ea typeface="Times New Roman" panose="02020603050405020304" pitchFamily="18" charset="0"/>
              </a:rPr>
              <a:t>Non application du Théorème 2. </a:t>
            </a:r>
            <a:endParaRPr lang="fr-FR" sz="2400" dirty="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6" name="Tableau 5">
                <a:extLst>
                  <a:ext uri="{FF2B5EF4-FFF2-40B4-BE49-F238E27FC236}">
                    <a16:creationId xmlns:a16="http://schemas.microsoft.com/office/drawing/2014/main" id="{E6C81AB6-37DD-46C5-ADAB-F306BD88D128}"/>
                  </a:ext>
                </a:extLst>
              </p:cNvPr>
              <p:cNvGraphicFramePr>
                <a:graphicFrameLocks noGrp="1"/>
              </p:cNvGraphicFramePr>
              <p:nvPr>
                <p:extLst>
                  <p:ext uri="{D42A27DB-BD31-4B8C-83A1-F6EECF244321}">
                    <p14:modId xmlns:p14="http://schemas.microsoft.com/office/powerpoint/2010/main" val="48262651"/>
                  </p:ext>
                </p:extLst>
              </p:nvPr>
            </p:nvGraphicFramePr>
            <p:xfrm>
              <a:off x="3840878" y="1746872"/>
              <a:ext cx="4476375" cy="2027020"/>
            </p:xfrm>
            <a:graphic>
              <a:graphicData uri="http://schemas.openxmlformats.org/drawingml/2006/table">
                <a:tbl>
                  <a:tblPr firstRow="1" firstCol="1" bandRow="1">
                    <a:tableStyleId>{5C22544A-7EE6-4342-B048-85BDC9FD1C3A}</a:tableStyleId>
                  </a:tblPr>
                  <a:tblGrid>
                    <a:gridCol w="1395171">
                      <a:extLst>
                        <a:ext uri="{9D8B030D-6E8A-4147-A177-3AD203B41FA5}">
                          <a16:colId xmlns:a16="http://schemas.microsoft.com/office/drawing/2014/main" val="3002681037"/>
                        </a:ext>
                      </a:extLst>
                    </a:gridCol>
                    <a:gridCol w="1027068">
                      <a:extLst>
                        <a:ext uri="{9D8B030D-6E8A-4147-A177-3AD203B41FA5}">
                          <a16:colId xmlns:a16="http://schemas.microsoft.com/office/drawing/2014/main" val="743035307"/>
                        </a:ext>
                      </a:extLst>
                    </a:gridCol>
                    <a:gridCol w="1027068">
                      <a:extLst>
                        <a:ext uri="{9D8B030D-6E8A-4147-A177-3AD203B41FA5}">
                          <a16:colId xmlns:a16="http://schemas.microsoft.com/office/drawing/2014/main" val="1543952727"/>
                        </a:ext>
                      </a:extLst>
                    </a:gridCol>
                    <a:gridCol w="1027068">
                      <a:extLst>
                        <a:ext uri="{9D8B030D-6E8A-4147-A177-3AD203B41FA5}">
                          <a16:colId xmlns:a16="http://schemas.microsoft.com/office/drawing/2014/main" val="4025229515"/>
                        </a:ext>
                      </a:extLst>
                    </a:gridCol>
                  </a:tblGrid>
                  <a:tr h="506755">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4127111958"/>
                      </a:ext>
                    </a:extLst>
                  </a:tr>
                  <a:tr h="506755">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9063720"/>
                      </a:ext>
                    </a:extLst>
                  </a:tr>
                  <a:tr h="506755">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9357700"/>
                      </a:ext>
                    </a:extLst>
                  </a:tr>
                  <a:tr h="506755">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(0,0)</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5448795"/>
                      </a:ext>
                    </a:extLst>
                  </a:tr>
                </a:tbl>
              </a:graphicData>
            </a:graphic>
          </p:graphicFrame>
        </mc:Choice>
        <mc:Fallback xmlns="">
          <p:graphicFrame>
            <p:nvGraphicFramePr>
              <p:cNvPr id="6" name="Tableau 5">
                <a:extLst>
                  <a:ext uri="{FF2B5EF4-FFF2-40B4-BE49-F238E27FC236}">
                    <a16:creationId xmlns:a16="http://schemas.microsoft.com/office/drawing/2014/main" id="{E6C81AB6-37DD-46C5-ADAB-F306BD88D128}"/>
                  </a:ext>
                </a:extLst>
              </p:cNvPr>
              <p:cNvGraphicFramePr>
                <a:graphicFrameLocks noGrp="1"/>
              </p:cNvGraphicFramePr>
              <p:nvPr>
                <p:extLst>
                  <p:ext uri="{D42A27DB-BD31-4B8C-83A1-F6EECF244321}">
                    <p14:modId xmlns:p14="http://schemas.microsoft.com/office/powerpoint/2010/main" val="48262651"/>
                  </p:ext>
                </p:extLst>
              </p:nvPr>
            </p:nvGraphicFramePr>
            <p:xfrm>
              <a:off x="3840878" y="1746872"/>
              <a:ext cx="4476375" cy="2027020"/>
            </p:xfrm>
            <a:graphic>
              <a:graphicData uri="http://schemas.openxmlformats.org/drawingml/2006/table">
                <a:tbl>
                  <a:tblPr firstRow="1" firstCol="1" bandRow="1">
                    <a:tableStyleId>{5C22544A-7EE6-4342-B048-85BDC9FD1C3A}</a:tableStyleId>
                  </a:tblPr>
                  <a:tblGrid>
                    <a:gridCol w="1395171">
                      <a:extLst>
                        <a:ext uri="{9D8B030D-6E8A-4147-A177-3AD203B41FA5}">
                          <a16:colId xmlns:a16="http://schemas.microsoft.com/office/drawing/2014/main" val="3002681037"/>
                        </a:ext>
                      </a:extLst>
                    </a:gridCol>
                    <a:gridCol w="1027068">
                      <a:extLst>
                        <a:ext uri="{9D8B030D-6E8A-4147-A177-3AD203B41FA5}">
                          <a16:colId xmlns:a16="http://schemas.microsoft.com/office/drawing/2014/main" val="743035307"/>
                        </a:ext>
                      </a:extLst>
                    </a:gridCol>
                    <a:gridCol w="1027068">
                      <a:extLst>
                        <a:ext uri="{9D8B030D-6E8A-4147-A177-3AD203B41FA5}">
                          <a16:colId xmlns:a16="http://schemas.microsoft.com/office/drawing/2014/main" val="1543952727"/>
                        </a:ext>
                      </a:extLst>
                    </a:gridCol>
                    <a:gridCol w="1027068">
                      <a:extLst>
                        <a:ext uri="{9D8B030D-6E8A-4147-A177-3AD203B41FA5}">
                          <a16:colId xmlns:a16="http://schemas.microsoft.com/office/drawing/2014/main" val="4025229515"/>
                        </a:ext>
                      </a:extLst>
                    </a:gridCol>
                  </a:tblGrid>
                  <a:tr h="506755">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4127111958"/>
                      </a:ext>
                    </a:extLst>
                  </a:tr>
                  <a:tr h="506755">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4"/>
                          <a:stretch>
                            <a:fillRect l="-237500" t="-121687" r="-102976" b="-203614"/>
                          </a:stretch>
                        </a:blipFill>
                      </a:tcPr>
                    </a:tc>
                    <a:tc>
                      <a:txBody>
                        <a:bodyPr/>
                        <a:lstStyle/>
                        <a:p>
                          <a:endParaRPr lang="fr-FR"/>
                        </a:p>
                      </a:txBody>
                      <a:tcPr marL="68580" marR="68580" marT="0" marB="0">
                        <a:blipFill>
                          <a:blip r:embed="rId4"/>
                          <a:stretch>
                            <a:fillRect l="-335503" t="-121687" r="-2367" b="-203614"/>
                          </a:stretch>
                        </a:blipFill>
                      </a:tcPr>
                    </a:tc>
                    <a:extLst>
                      <a:ext uri="{0D108BD9-81ED-4DB2-BD59-A6C34878D82A}">
                        <a16:rowId xmlns:a16="http://schemas.microsoft.com/office/drawing/2014/main" val="879063720"/>
                      </a:ext>
                    </a:extLst>
                  </a:tr>
                  <a:tr h="506755">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4"/>
                          <a:stretch>
                            <a:fillRect l="-136095" t="-219048" r="-201775" b="-101190"/>
                          </a:stretch>
                        </a:blipFill>
                      </a:tcPr>
                    </a:tc>
                    <a:tc>
                      <a:txBody>
                        <a:bodyPr/>
                        <a:lstStyle/>
                        <a:p>
                          <a:endParaRPr lang="fr-FR"/>
                        </a:p>
                      </a:txBody>
                      <a:tcPr marL="68580" marR="68580" marT="0" marB="0">
                        <a:blipFill>
                          <a:blip r:embed="rId4"/>
                          <a:stretch>
                            <a:fillRect l="-237500" t="-219048" r="-102976" b="-101190"/>
                          </a:stretch>
                        </a:blipFill>
                      </a:tcPr>
                    </a:tc>
                    <a:tc>
                      <a:txBody>
                        <a:bodyPr/>
                        <a:lstStyle/>
                        <a:p>
                          <a:endParaRPr lang="fr-FR"/>
                        </a:p>
                      </a:txBody>
                      <a:tcPr marL="68580" marR="68580" marT="0" marB="0">
                        <a:blipFill>
                          <a:blip r:embed="rId4"/>
                          <a:stretch>
                            <a:fillRect l="-335503" t="-219048" r="-2367" b="-101190"/>
                          </a:stretch>
                        </a:blipFill>
                      </a:tcPr>
                    </a:tc>
                    <a:extLst>
                      <a:ext uri="{0D108BD9-81ED-4DB2-BD59-A6C34878D82A}">
                        <a16:rowId xmlns:a16="http://schemas.microsoft.com/office/drawing/2014/main" val="2549357700"/>
                      </a:ext>
                    </a:extLst>
                  </a:tr>
                  <a:tr h="506755">
                    <a:tc vMerge="1">
                      <a:txBody>
                        <a:bodyPr/>
                        <a:lstStyle/>
                        <a:p>
                          <a:endParaRPr lang="fr-FR"/>
                        </a:p>
                      </a:txBody>
                      <a:tcPr/>
                    </a:tc>
                    <a:tc>
                      <a:txBody>
                        <a:bodyPr/>
                        <a:lstStyle/>
                        <a:p>
                          <a:endParaRPr lang="fr-FR"/>
                        </a:p>
                      </a:txBody>
                      <a:tcPr marL="68580" marR="68580" marT="0" marB="0">
                        <a:blipFill>
                          <a:blip r:embed="rId4"/>
                          <a:stretch>
                            <a:fillRect l="-136095" t="-322892" r="-201775" b="-2410"/>
                          </a:stretch>
                        </a:blipFill>
                      </a:tcPr>
                    </a:tc>
                    <a:tc>
                      <a:txBody>
                        <a:bodyPr/>
                        <a:lstStyle/>
                        <a:p>
                          <a:endParaRPr lang="fr-FR"/>
                        </a:p>
                      </a:txBody>
                      <a:tcPr marL="68580" marR="68580" marT="0" marB="0">
                        <a:blipFill>
                          <a:blip r:embed="rId4"/>
                          <a:stretch>
                            <a:fillRect l="-237500" t="-322892" r="-102976" b="-2410"/>
                          </a:stretch>
                        </a:blipFill>
                      </a:tcPr>
                    </a:tc>
                    <a:tc>
                      <a:txBody>
                        <a:bodyPr/>
                        <a:lstStyle/>
                        <a:p>
                          <a:endParaRPr lang="fr-FR"/>
                        </a:p>
                      </a:txBody>
                      <a:tcPr marL="68580" marR="68580" marT="0" marB="0">
                        <a:blipFill>
                          <a:blip r:embed="rId4"/>
                          <a:stretch>
                            <a:fillRect l="-335503" t="-322892" r="-2367" b="-2410"/>
                          </a:stretch>
                        </a:blipFill>
                      </a:tcPr>
                    </a:tc>
                    <a:extLst>
                      <a:ext uri="{0D108BD9-81ED-4DB2-BD59-A6C34878D82A}">
                        <a16:rowId xmlns:a16="http://schemas.microsoft.com/office/drawing/2014/main" val="3035448795"/>
                      </a:ext>
                    </a:extLst>
                  </a:tr>
                </a:tbl>
              </a:graphicData>
            </a:graphic>
          </p:graphicFrame>
        </mc:Fallback>
      </mc:AlternateContent>
      <p:sp>
        <p:nvSpPr>
          <p:cNvPr id="3" name="Espace réservé du pied de page 2">
            <a:extLst>
              <a:ext uri="{FF2B5EF4-FFF2-40B4-BE49-F238E27FC236}">
                <a16:creationId xmlns:a16="http://schemas.microsoft.com/office/drawing/2014/main" id="{638B807E-4CAC-4FF2-ABB3-16840BE489BF}"/>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DF630040-F60D-4C98-91EA-9F9317D1F0AD}"/>
              </a:ext>
            </a:extLst>
          </p:cNvPr>
          <p:cNvSpPr>
            <a:spLocks noGrp="1"/>
          </p:cNvSpPr>
          <p:nvPr>
            <p:ph type="sldNum" sz="quarter" idx="12"/>
          </p:nvPr>
        </p:nvSpPr>
        <p:spPr/>
        <p:txBody>
          <a:bodyPr/>
          <a:lstStyle/>
          <a:p>
            <a:fld id="{A88EAB1B-73FB-4977-9B11-E6EDEDEB8490}" type="slidenum">
              <a:rPr lang="fr-FR" smtClean="0"/>
              <a:t>115</a:t>
            </a:fld>
            <a:endParaRPr lang="fr-FR" dirty="0"/>
          </a:p>
        </p:txBody>
      </p:sp>
      <p:pic>
        <p:nvPicPr>
          <p:cNvPr id="10" name="Image 9">
            <a:extLst>
              <a:ext uri="{FF2B5EF4-FFF2-40B4-BE49-F238E27FC236}">
                <a16:creationId xmlns:a16="http://schemas.microsoft.com/office/drawing/2014/main" id="{2C1B80C5-CCB0-4AAE-9177-D8F1B431EEAE}"/>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4934686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0" y="4097618"/>
                <a:ext cx="12158133" cy="2308324"/>
              </a:xfrm>
              <a:prstGeom prst="rect">
                <a:avLst/>
              </a:prstGeom>
              <a:noFill/>
            </p:spPr>
            <p:txBody>
              <a:bodyPr wrap="square" rtlCol="0">
                <a:spAutoFit/>
              </a:bodyPr>
              <a:lstStyle/>
              <a:p>
                <a:pPr marL="285750" indent="-285750">
                  <a:buFont typeface="Arial" panose="020B0604020202020204" pitchFamily="34" charset="0"/>
                  <a:buChar char="•"/>
                </a:pPr>
                <a:r>
                  <a:rPr lang="fr-FR" sz="2400" dirty="0"/>
                  <a:t>Clairement, la valeur minimax de chaque joueur est zéro.</a:t>
                </a:r>
              </a:p>
              <a:p>
                <a:pPr marL="285750" indent="-285750">
                  <a:buFont typeface="Arial" panose="020B0604020202020204" pitchFamily="34" charset="0"/>
                  <a:buChar char="•"/>
                </a:pPr>
                <a:r>
                  <a:rPr lang="fr-FR" sz="2400" dirty="0"/>
                  <a:t> Les joueurs 1 et 2 peuvent punir le joueur 3 en jouant la paire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𝑎</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𝑏</m:t>
                        </m:r>
                      </m:e>
                      <m:sub>
                        <m:r>
                          <a:rPr lang="fr-FR" sz="2400" i="1">
                            <a:latin typeface="Cambria Math" panose="02040503050406030204" pitchFamily="18" charset="0"/>
                          </a:rPr>
                          <m:t>2</m:t>
                        </m:r>
                      </m:sub>
                    </m:sSub>
                    <m:r>
                      <a:rPr lang="fr-FR" sz="2400" i="1">
                        <a:latin typeface="Cambria Math" panose="02040503050406030204" pitchFamily="18" charset="0"/>
                      </a:rPr>
                      <m:t>)</m:t>
                    </m:r>
                  </m:oMath>
                </a14:m>
                <a:r>
                  <a:rPr lang="fr-FR" sz="2400" dirty="0"/>
                  <a:t> ou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𝑏</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𝑎</m:t>
                        </m:r>
                      </m:e>
                      <m:sub>
                        <m:r>
                          <a:rPr lang="fr-FR" sz="2400" i="1">
                            <a:latin typeface="Cambria Math" panose="02040503050406030204" pitchFamily="18" charset="0"/>
                          </a:rPr>
                          <m:t>2</m:t>
                        </m:r>
                      </m:sub>
                    </m:sSub>
                    <m:r>
                      <a:rPr lang="fr-FR" sz="2400" i="1">
                        <a:latin typeface="Cambria Math" panose="02040503050406030204" pitchFamily="18" charset="0"/>
                      </a:rPr>
                      <m:t>)</m:t>
                    </m:r>
                  </m:oMath>
                </a14:m>
                <a:r>
                  <a:rPr lang="fr-FR" sz="2400" dirty="0"/>
                  <a:t>.</a:t>
                </a:r>
              </a:p>
              <a:p>
                <a:pPr marL="742950" lvl="1" indent="-285750">
                  <a:buFont typeface="Arial" panose="020B0604020202020204" pitchFamily="34" charset="0"/>
                  <a:buChar char="•"/>
                </a:pPr>
                <a:r>
                  <a:rPr lang="fr-FR" sz="2400" dirty="0"/>
                  <a:t> Avec de telles paires, le choix de la matrice par le joueur 3 ne lui permet pas d’atteindre un paiement strictement positif. </a:t>
                </a:r>
              </a:p>
              <a:p>
                <a:pPr marL="342900" indent="-342900">
                  <a:buFont typeface="Arial" panose="020B0604020202020204" pitchFamily="34" charset="0"/>
                  <a:buChar char="•"/>
                </a:pPr>
                <a:r>
                  <a:rPr lang="fr-FR" sz="2400" dirty="0"/>
                  <a:t>De même, les joueurs 2 et 3 (resp. 1 et 3) peuvent punir le joueur 1 (resp. 2) en jouant la paire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𝑎</m:t>
                        </m:r>
                      </m:e>
                      <m:sub>
                        <m:r>
                          <a:rPr lang="fr-FR" sz="2400" i="1">
                            <a:latin typeface="Cambria Math" panose="02040503050406030204" pitchFamily="18" charset="0"/>
                          </a:rPr>
                          <m:t>2</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𝑏</m:t>
                        </m:r>
                      </m:e>
                      <m:sub>
                        <m:r>
                          <a:rPr lang="fr-FR" sz="2400" i="1">
                            <a:latin typeface="Cambria Math" panose="02040503050406030204" pitchFamily="18" charset="0"/>
                          </a:rPr>
                          <m:t>3</m:t>
                        </m:r>
                      </m:sub>
                    </m:sSub>
                    <m:r>
                      <a:rPr lang="fr-FR" sz="2400" i="1">
                        <a:latin typeface="Cambria Math" panose="02040503050406030204" pitchFamily="18" charset="0"/>
                      </a:rPr>
                      <m:t>)</m:t>
                    </m:r>
                  </m:oMath>
                </a14:m>
                <a:r>
                  <a:rPr lang="fr-FR" sz="2400" dirty="0"/>
                  <a:t> ou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𝑏</m:t>
                        </m:r>
                      </m:e>
                      <m:sub>
                        <m:r>
                          <a:rPr lang="fr-FR" sz="2400" i="1">
                            <a:latin typeface="Cambria Math" panose="02040503050406030204" pitchFamily="18" charset="0"/>
                          </a:rPr>
                          <m:t>2</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𝑎</m:t>
                        </m:r>
                      </m:e>
                      <m:sub>
                        <m:r>
                          <a:rPr lang="fr-FR" sz="2400" i="1">
                            <a:latin typeface="Cambria Math" panose="02040503050406030204" pitchFamily="18" charset="0"/>
                          </a:rPr>
                          <m:t>3</m:t>
                        </m:r>
                      </m:sub>
                    </m:sSub>
                    <m:r>
                      <a:rPr lang="fr-FR" sz="2400" i="1">
                        <a:latin typeface="Cambria Math" panose="02040503050406030204" pitchFamily="18" charset="0"/>
                      </a:rPr>
                      <m:t>)</m:t>
                    </m:r>
                  </m:oMath>
                </a14:m>
                <a:r>
                  <a:rPr lang="fr-FR" sz="2400" dirty="0"/>
                  <a:t> (resp.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𝑏</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𝑎</m:t>
                        </m:r>
                      </m:e>
                      <m:sub>
                        <m:r>
                          <a:rPr lang="fr-FR" sz="2400" i="1">
                            <a:latin typeface="Cambria Math" panose="02040503050406030204" pitchFamily="18" charset="0"/>
                          </a:rPr>
                          <m:t>3</m:t>
                        </m:r>
                      </m:sub>
                    </m:sSub>
                    <m:r>
                      <a:rPr lang="fr-FR" sz="2400" i="1">
                        <a:latin typeface="Cambria Math" panose="02040503050406030204" pitchFamily="18" charset="0"/>
                      </a:rPr>
                      <m:t>)</m:t>
                    </m:r>
                  </m:oMath>
                </a14:m>
                <a:r>
                  <a:rPr lang="fr-FR" sz="2400" dirty="0"/>
                  <a:t> ou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𝑎</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𝑏</m:t>
                        </m:r>
                      </m:e>
                      <m:sub>
                        <m:r>
                          <a:rPr lang="fr-FR" sz="2400" i="1">
                            <a:latin typeface="Cambria Math" panose="02040503050406030204" pitchFamily="18" charset="0"/>
                          </a:rPr>
                          <m:t>3</m:t>
                        </m:r>
                      </m:sub>
                    </m:sSub>
                    <m:r>
                      <a:rPr lang="fr-FR" sz="2400" i="1">
                        <a:latin typeface="Cambria Math" panose="02040503050406030204" pitchFamily="18" charset="0"/>
                      </a:rPr>
                      <m:t>)</m:t>
                    </m:r>
                  </m:oMath>
                </a14:m>
                <a:r>
                  <a:rPr lang="fr-FR" sz="2400" dirty="0"/>
                  <a:t>). </a:t>
                </a: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0" y="4097618"/>
                <a:ext cx="12158133" cy="2308324"/>
              </a:xfrm>
              <a:prstGeom prst="rect">
                <a:avLst/>
              </a:prstGeom>
              <a:blipFill>
                <a:blip r:embed="rId3"/>
                <a:stretch>
                  <a:fillRect l="-652" t="-2111" b="-5013"/>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4"/>
          <a:stretch>
            <a:fillRect/>
          </a:stretch>
        </p:blipFill>
        <p:spPr>
          <a:xfrm>
            <a:off x="11279956" y="0"/>
            <a:ext cx="912044" cy="1287917"/>
          </a:xfrm>
          <a:prstGeom prst="rect">
            <a:avLst/>
          </a:prstGeom>
        </p:spPr>
      </p:pic>
      <p:sp>
        <p:nvSpPr>
          <p:cNvPr id="9" name="ZoneTexte 8">
            <a:extLst>
              <a:ext uri="{FF2B5EF4-FFF2-40B4-BE49-F238E27FC236}">
                <a16:creationId xmlns:a16="http://schemas.microsoft.com/office/drawing/2014/main" id="{E1E44AB5-9A76-4D1F-A363-F5839451FC5E}"/>
              </a:ext>
            </a:extLst>
          </p:cNvPr>
          <p:cNvSpPr txBox="1"/>
          <p:nvPr/>
        </p:nvSpPr>
        <p:spPr>
          <a:xfrm>
            <a:off x="0" y="1239250"/>
            <a:ext cx="12238148" cy="461665"/>
          </a:xfrm>
          <a:prstGeom prst="rect">
            <a:avLst/>
          </a:prstGeom>
          <a:noFill/>
        </p:spPr>
        <p:txBody>
          <a:bodyPr wrap="square" rtlCol="0">
            <a:spAutoFit/>
          </a:bodyPr>
          <a:lstStyle/>
          <a:p>
            <a:pPr algn="ctr">
              <a:spcAft>
                <a:spcPts val="1000"/>
              </a:spcAft>
            </a:pPr>
            <a:r>
              <a:rPr lang="fr-FR" sz="2400" b="1" dirty="0">
                <a:latin typeface="Times New Roman" panose="02020603050405020304" pitchFamily="18" charset="0"/>
                <a:ea typeface="Calibri" panose="020F0502020204030204" pitchFamily="34" charset="0"/>
              </a:rPr>
              <a:t>Jeu d’étape à trois joueurs avec intérêt identiques</a:t>
            </a:r>
          </a:p>
        </p:txBody>
      </p:sp>
      <mc:AlternateContent xmlns:mc="http://schemas.openxmlformats.org/markup-compatibility/2006" xmlns:a14="http://schemas.microsoft.com/office/drawing/2010/main">
        <mc:Choice Requires="a14">
          <p:graphicFrame>
            <p:nvGraphicFramePr>
              <p:cNvPr id="14" name="Tableau 13">
                <a:extLst>
                  <a:ext uri="{FF2B5EF4-FFF2-40B4-BE49-F238E27FC236}">
                    <a16:creationId xmlns:a16="http://schemas.microsoft.com/office/drawing/2014/main" id="{B4545EF5-EC9C-475B-9F7B-D5F33DDF6579}"/>
                  </a:ext>
                </a:extLst>
              </p:cNvPr>
              <p:cNvGraphicFramePr>
                <a:graphicFrameLocks noGrp="1"/>
              </p:cNvGraphicFramePr>
              <p:nvPr>
                <p:extLst>
                  <p:ext uri="{D42A27DB-BD31-4B8C-83A1-F6EECF244321}">
                    <p14:modId xmlns:p14="http://schemas.microsoft.com/office/powerpoint/2010/main" val="972461235"/>
                  </p:ext>
                </p:extLst>
              </p:nvPr>
            </p:nvGraphicFramePr>
            <p:xfrm>
              <a:off x="184294" y="1753062"/>
              <a:ext cx="4366927" cy="2075312"/>
            </p:xfrm>
            <a:graphic>
              <a:graphicData uri="http://schemas.openxmlformats.org/drawingml/2006/table">
                <a:tbl>
                  <a:tblPr firstRow="1" firstCol="1" bandRow="1">
                    <a:tableStyleId>{5C22544A-7EE6-4342-B048-85BDC9FD1C3A}</a:tableStyleId>
                  </a:tblPr>
                  <a:tblGrid>
                    <a:gridCol w="1361059">
                      <a:extLst>
                        <a:ext uri="{9D8B030D-6E8A-4147-A177-3AD203B41FA5}">
                          <a16:colId xmlns:a16="http://schemas.microsoft.com/office/drawing/2014/main" val="2132673138"/>
                        </a:ext>
                      </a:extLst>
                    </a:gridCol>
                    <a:gridCol w="1001956">
                      <a:extLst>
                        <a:ext uri="{9D8B030D-6E8A-4147-A177-3AD203B41FA5}">
                          <a16:colId xmlns:a16="http://schemas.microsoft.com/office/drawing/2014/main" val="3562357282"/>
                        </a:ext>
                      </a:extLst>
                    </a:gridCol>
                    <a:gridCol w="1001956">
                      <a:extLst>
                        <a:ext uri="{9D8B030D-6E8A-4147-A177-3AD203B41FA5}">
                          <a16:colId xmlns:a16="http://schemas.microsoft.com/office/drawing/2014/main" val="3364968662"/>
                        </a:ext>
                      </a:extLst>
                    </a:gridCol>
                    <a:gridCol w="1001956">
                      <a:extLst>
                        <a:ext uri="{9D8B030D-6E8A-4147-A177-3AD203B41FA5}">
                          <a16:colId xmlns:a16="http://schemas.microsoft.com/office/drawing/2014/main" val="1104746862"/>
                        </a:ext>
                      </a:extLst>
                    </a:gridCol>
                  </a:tblGrid>
                  <a:tr h="518828">
                    <a:tc rowSpan="2" gridSpan="2">
                      <a:txBody>
                        <a:bodyPr/>
                        <a:lstStyle/>
                        <a:p>
                          <a:pPr algn="just">
                            <a:spcAft>
                              <a:spcPts val="0"/>
                            </a:spcAft>
                          </a:pPr>
                          <a:r>
                            <a:rPr lang="fr-FR" sz="2400">
                              <a:effectLst/>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025295992"/>
                      </a:ext>
                    </a:extLst>
                  </a:tr>
                  <a:tr h="518828">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smtClean="0">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2</m:t>
                                    </m:r>
                                  </m:sub>
                                </m:sSub>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smtClean="0">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2</m:t>
                                    </m:r>
                                  </m:sub>
                                </m:sSub>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2009375"/>
                      </a:ext>
                    </a:extLst>
                  </a:tr>
                  <a:tr h="518828">
                    <a:tc rowSpan="2">
                      <a:txBody>
                        <a:bodyPr/>
                        <a:lstStyle/>
                        <a:p>
                          <a:pPr algn="ctr">
                            <a:spcAft>
                              <a:spcPts val="0"/>
                            </a:spcAft>
                          </a:pPr>
                          <a:r>
                            <a:rPr lang="fr-FR" sz="2400" dirty="0">
                              <a:effectLst/>
                            </a:rPr>
                            <a:t>Joueur 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1,1,1</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2247341"/>
                      </a:ext>
                    </a:extLst>
                  </a:tr>
                  <a:tr h="518828">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0,0,0</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2875687"/>
                      </a:ext>
                    </a:extLst>
                  </a:tr>
                </a:tbl>
              </a:graphicData>
            </a:graphic>
          </p:graphicFrame>
        </mc:Choice>
        <mc:Fallback xmlns="">
          <p:graphicFrame>
            <p:nvGraphicFramePr>
              <p:cNvPr id="14" name="Tableau 13">
                <a:extLst>
                  <a:ext uri="{FF2B5EF4-FFF2-40B4-BE49-F238E27FC236}">
                    <a16:creationId xmlns:a16="http://schemas.microsoft.com/office/drawing/2014/main" id="{B4545EF5-EC9C-475B-9F7B-D5F33DDF6579}"/>
                  </a:ext>
                </a:extLst>
              </p:cNvPr>
              <p:cNvGraphicFramePr>
                <a:graphicFrameLocks noGrp="1"/>
              </p:cNvGraphicFramePr>
              <p:nvPr>
                <p:extLst>
                  <p:ext uri="{D42A27DB-BD31-4B8C-83A1-F6EECF244321}">
                    <p14:modId xmlns:p14="http://schemas.microsoft.com/office/powerpoint/2010/main" val="972461235"/>
                  </p:ext>
                </p:extLst>
              </p:nvPr>
            </p:nvGraphicFramePr>
            <p:xfrm>
              <a:off x="184294" y="1753062"/>
              <a:ext cx="4366927" cy="2075312"/>
            </p:xfrm>
            <a:graphic>
              <a:graphicData uri="http://schemas.openxmlformats.org/drawingml/2006/table">
                <a:tbl>
                  <a:tblPr firstRow="1" firstCol="1" bandRow="1">
                    <a:tableStyleId>{5C22544A-7EE6-4342-B048-85BDC9FD1C3A}</a:tableStyleId>
                  </a:tblPr>
                  <a:tblGrid>
                    <a:gridCol w="1361059">
                      <a:extLst>
                        <a:ext uri="{9D8B030D-6E8A-4147-A177-3AD203B41FA5}">
                          <a16:colId xmlns:a16="http://schemas.microsoft.com/office/drawing/2014/main" val="2132673138"/>
                        </a:ext>
                      </a:extLst>
                    </a:gridCol>
                    <a:gridCol w="1001956">
                      <a:extLst>
                        <a:ext uri="{9D8B030D-6E8A-4147-A177-3AD203B41FA5}">
                          <a16:colId xmlns:a16="http://schemas.microsoft.com/office/drawing/2014/main" val="3562357282"/>
                        </a:ext>
                      </a:extLst>
                    </a:gridCol>
                    <a:gridCol w="1001956">
                      <a:extLst>
                        <a:ext uri="{9D8B030D-6E8A-4147-A177-3AD203B41FA5}">
                          <a16:colId xmlns:a16="http://schemas.microsoft.com/office/drawing/2014/main" val="3364968662"/>
                        </a:ext>
                      </a:extLst>
                    </a:gridCol>
                    <a:gridCol w="1001956">
                      <a:extLst>
                        <a:ext uri="{9D8B030D-6E8A-4147-A177-3AD203B41FA5}">
                          <a16:colId xmlns:a16="http://schemas.microsoft.com/office/drawing/2014/main" val="1104746862"/>
                        </a:ext>
                      </a:extLst>
                    </a:gridCol>
                  </a:tblGrid>
                  <a:tr h="518828">
                    <a:tc rowSpan="2" gridSpan="2">
                      <a:txBody>
                        <a:bodyPr/>
                        <a:lstStyle/>
                        <a:p>
                          <a:pPr algn="just">
                            <a:spcAft>
                              <a:spcPts val="0"/>
                            </a:spcAft>
                          </a:pPr>
                          <a:r>
                            <a:rPr lang="fr-FR" sz="2400">
                              <a:effectLst/>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025295992"/>
                      </a:ext>
                    </a:extLst>
                  </a:tr>
                  <a:tr h="518828">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5"/>
                          <a:stretch>
                            <a:fillRect l="-237195" t="-121176" r="-103049" b="-203529"/>
                          </a:stretch>
                        </a:blipFill>
                      </a:tcPr>
                    </a:tc>
                    <a:tc>
                      <a:txBody>
                        <a:bodyPr/>
                        <a:lstStyle/>
                        <a:p>
                          <a:endParaRPr lang="fr-FR"/>
                        </a:p>
                      </a:txBody>
                      <a:tcPr marL="68580" marR="68580" marT="0" marB="0">
                        <a:blipFill>
                          <a:blip r:embed="rId5"/>
                          <a:stretch>
                            <a:fillRect l="-335152" t="-121176" r="-2424" b="-203529"/>
                          </a:stretch>
                        </a:blipFill>
                      </a:tcPr>
                    </a:tc>
                    <a:extLst>
                      <a:ext uri="{0D108BD9-81ED-4DB2-BD59-A6C34878D82A}">
                        <a16:rowId xmlns:a16="http://schemas.microsoft.com/office/drawing/2014/main" val="2342009375"/>
                      </a:ext>
                    </a:extLst>
                  </a:tr>
                  <a:tr h="518828">
                    <a:tc rowSpan="2">
                      <a:txBody>
                        <a:bodyPr/>
                        <a:lstStyle/>
                        <a:p>
                          <a:pPr algn="ctr">
                            <a:spcAft>
                              <a:spcPts val="0"/>
                            </a:spcAft>
                          </a:pPr>
                          <a:r>
                            <a:rPr lang="fr-FR" sz="2400" dirty="0">
                              <a:effectLst/>
                            </a:rPr>
                            <a:t>Joueur 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5"/>
                          <a:stretch>
                            <a:fillRect l="-135758" t="-218605" r="-201818" b="-101163"/>
                          </a:stretch>
                        </a:blipFill>
                      </a:tcPr>
                    </a:tc>
                    <a:tc>
                      <a:txBody>
                        <a:bodyPr/>
                        <a:lstStyle/>
                        <a:p>
                          <a:endParaRPr lang="fr-FR"/>
                        </a:p>
                      </a:txBody>
                      <a:tcPr marL="68580" marR="68580" marT="0" marB="0">
                        <a:blipFill>
                          <a:blip r:embed="rId5"/>
                          <a:stretch>
                            <a:fillRect l="-237195" t="-218605" r="-103049" b="-101163"/>
                          </a:stretch>
                        </a:blipFill>
                      </a:tcPr>
                    </a:tc>
                    <a:tc>
                      <a:txBody>
                        <a:bodyPr/>
                        <a:lstStyle/>
                        <a:p>
                          <a:endParaRPr lang="fr-FR"/>
                        </a:p>
                      </a:txBody>
                      <a:tcPr marL="68580" marR="68580" marT="0" marB="0">
                        <a:blipFill>
                          <a:blip r:embed="rId5"/>
                          <a:stretch>
                            <a:fillRect l="-335152" t="-218605" r="-2424" b="-101163"/>
                          </a:stretch>
                        </a:blipFill>
                      </a:tcPr>
                    </a:tc>
                    <a:extLst>
                      <a:ext uri="{0D108BD9-81ED-4DB2-BD59-A6C34878D82A}">
                        <a16:rowId xmlns:a16="http://schemas.microsoft.com/office/drawing/2014/main" val="2292247341"/>
                      </a:ext>
                    </a:extLst>
                  </a:tr>
                  <a:tr h="518828">
                    <a:tc vMerge="1">
                      <a:txBody>
                        <a:bodyPr/>
                        <a:lstStyle/>
                        <a:p>
                          <a:endParaRPr lang="fr-FR"/>
                        </a:p>
                      </a:txBody>
                      <a:tcPr/>
                    </a:tc>
                    <a:tc>
                      <a:txBody>
                        <a:bodyPr/>
                        <a:lstStyle/>
                        <a:p>
                          <a:endParaRPr lang="fr-FR"/>
                        </a:p>
                      </a:txBody>
                      <a:tcPr marL="68580" marR="68580" marT="0" marB="0">
                        <a:blipFill>
                          <a:blip r:embed="rId5"/>
                          <a:stretch>
                            <a:fillRect l="-135758" t="-322353" r="-201818" b="-2353"/>
                          </a:stretch>
                        </a:blipFill>
                      </a:tcPr>
                    </a:tc>
                    <a:tc>
                      <a:txBody>
                        <a:bodyPr/>
                        <a:lstStyle/>
                        <a:p>
                          <a:endParaRPr lang="fr-FR"/>
                        </a:p>
                      </a:txBody>
                      <a:tcPr marL="68580" marR="68580" marT="0" marB="0">
                        <a:blipFill>
                          <a:blip r:embed="rId5"/>
                          <a:stretch>
                            <a:fillRect l="-237195" t="-322353" r="-103049" b="-2353"/>
                          </a:stretch>
                        </a:blipFill>
                      </a:tcPr>
                    </a:tc>
                    <a:tc>
                      <a:txBody>
                        <a:bodyPr/>
                        <a:lstStyle/>
                        <a:p>
                          <a:endParaRPr lang="fr-FR"/>
                        </a:p>
                      </a:txBody>
                      <a:tcPr marL="68580" marR="68580" marT="0" marB="0">
                        <a:blipFill>
                          <a:blip r:embed="rId5"/>
                          <a:stretch>
                            <a:fillRect l="-335152" t="-322353" r="-2424" b="-2353"/>
                          </a:stretch>
                        </a:blipFill>
                      </a:tcPr>
                    </a:tc>
                    <a:extLst>
                      <a:ext uri="{0D108BD9-81ED-4DB2-BD59-A6C34878D82A}">
                        <a16:rowId xmlns:a16="http://schemas.microsoft.com/office/drawing/2014/main" val="2242875687"/>
                      </a:ext>
                    </a:extLst>
                  </a:tr>
                </a:tbl>
              </a:graphicData>
            </a:graphic>
          </p:graphicFrame>
        </mc:Fallback>
      </mc:AlternateContent>
      <p:cxnSp>
        <p:nvCxnSpPr>
          <p:cNvPr id="24" name="Connecteur droit avec flèche 23">
            <a:extLst>
              <a:ext uri="{FF2B5EF4-FFF2-40B4-BE49-F238E27FC236}">
                <a16:creationId xmlns:a16="http://schemas.microsoft.com/office/drawing/2014/main" id="{538A19C6-31DC-443F-BD48-995335A3F640}"/>
              </a:ext>
            </a:extLst>
          </p:cNvPr>
          <p:cNvCxnSpPr/>
          <p:nvPr/>
        </p:nvCxnSpPr>
        <p:spPr>
          <a:xfrm flipH="1">
            <a:off x="4916978" y="2873777"/>
            <a:ext cx="11055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8C24AA08-2258-4194-B4FB-D8EA88091788}"/>
              </a:ext>
            </a:extLst>
          </p:cNvPr>
          <p:cNvCxnSpPr>
            <a:cxnSpLocks/>
          </p:cNvCxnSpPr>
          <p:nvPr/>
        </p:nvCxnSpPr>
        <p:spPr>
          <a:xfrm>
            <a:off x="6173925" y="2877933"/>
            <a:ext cx="111529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B3CA8E37-BBF7-4907-B841-6E5BA74062A0}"/>
                  </a:ext>
                </a:extLst>
              </p:cNvPr>
              <p:cNvSpPr/>
              <p:nvPr/>
            </p:nvSpPr>
            <p:spPr>
              <a:xfrm>
                <a:off x="5168810" y="2416268"/>
                <a:ext cx="201023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𝑎</m:t>
                          </m:r>
                        </m:e>
                        <m:sub>
                          <m:r>
                            <a:rPr lang="fr-FR" sz="2400" i="0">
                              <a:latin typeface="Cambria Math" panose="02040503050406030204" pitchFamily="18" charset="0"/>
                            </a:rPr>
                            <m:t>3</m:t>
                          </m:r>
                        </m:sub>
                      </m:sSub>
                      <m:r>
                        <a:rPr lang="fr-FR" sz="2400" i="0">
                          <a:latin typeface="Cambria Math" panose="02040503050406030204" pitchFamily="18" charset="0"/>
                        </a:rPr>
                        <m:t>                </m:t>
                      </m:r>
                      <m:sSub>
                        <m:sSubPr>
                          <m:ctrlPr>
                            <a:rPr lang="fr-FR" sz="2400" i="1">
                              <a:latin typeface="Cambria Math" panose="02040503050406030204" pitchFamily="18" charset="0"/>
                            </a:rPr>
                          </m:ctrlPr>
                        </m:sSubPr>
                        <m:e>
                          <m:r>
                            <a:rPr lang="fr-FR" sz="2400" i="1">
                              <a:latin typeface="Cambria Math" panose="02040503050406030204" pitchFamily="18" charset="0"/>
                            </a:rPr>
                            <m:t>𝑏</m:t>
                          </m:r>
                        </m:e>
                        <m:sub>
                          <m:r>
                            <a:rPr lang="fr-FR" sz="2400" i="0">
                              <a:latin typeface="Cambria Math" panose="02040503050406030204" pitchFamily="18" charset="0"/>
                            </a:rPr>
                            <m:t>3</m:t>
                          </m:r>
                        </m:sub>
                      </m:sSub>
                      <m:r>
                        <a:rPr lang="fr-FR" sz="2400" i="0">
                          <a:latin typeface="Cambria Math" panose="02040503050406030204" pitchFamily="18" charset="0"/>
                        </a:rPr>
                        <m:t> </m:t>
                      </m:r>
                    </m:oMath>
                  </m:oMathPara>
                </a14:m>
                <a:endParaRPr lang="fr-FR" sz="2400" dirty="0"/>
              </a:p>
            </p:txBody>
          </p:sp>
        </mc:Choice>
        <mc:Fallback xmlns="">
          <p:sp>
            <p:nvSpPr>
              <p:cNvPr id="27" name="Rectangle 26">
                <a:extLst>
                  <a:ext uri="{FF2B5EF4-FFF2-40B4-BE49-F238E27FC236}">
                    <a16:creationId xmlns:a16="http://schemas.microsoft.com/office/drawing/2014/main" id="{B3CA8E37-BBF7-4907-B841-6E5BA74062A0}"/>
                  </a:ext>
                </a:extLst>
              </p:cNvPr>
              <p:cNvSpPr>
                <a:spLocks noRot="1" noChangeAspect="1" noMove="1" noResize="1" noEditPoints="1" noAdjustHandles="1" noChangeArrowheads="1" noChangeShapeType="1" noTextEdit="1"/>
              </p:cNvSpPr>
              <p:nvPr/>
            </p:nvSpPr>
            <p:spPr>
              <a:xfrm>
                <a:off x="5168810" y="2416268"/>
                <a:ext cx="2010230" cy="461665"/>
              </a:xfrm>
              <a:prstGeom prst="rect">
                <a:avLst/>
              </a:prstGeom>
              <a:blipFill>
                <a:blip r:embed="rId6"/>
                <a:stretch>
                  <a:fillRect b="-3947"/>
                </a:stretch>
              </a:blipFill>
            </p:spPr>
            <p:txBody>
              <a:bodyPr/>
              <a:lstStyle/>
              <a:p>
                <a:r>
                  <a:rPr lang="fr-FR">
                    <a:noFill/>
                  </a:rPr>
                  <a:t> </a:t>
                </a:r>
              </a:p>
            </p:txBody>
          </p:sp>
        </mc:Fallback>
      </mc:AlternateContent>
      <p:graphicFrame>
        <p:nvGraphicFramePr>
          <p:cNvPr id="32" name="Tableau 31">
            <a:extLst>
              <a:ext uri="{FF2B5EF4-FFF2-40B4-BE49-F238E27FC236}">
                <a16:creationId xmlns:a16="http://schemas.microsoft.com/office/drawing/2014/main" id="{A118F1CE-E365-4C94-B33B-02905963657B}"/>
              </a:ext>
            </a:extLst>
          </p:cNvPr>
          <p:cNvGraphicFramePr>
            <a:graphicFrameLocks noGrp="1"/>
          </p:cNvGraphicFramePr>
          <p:nvPr>
            <p:extLst>
              <p:ext uri="{D42A27DB-BD31-4B8C-83A1-F6EECF244321}">
                <p14:modId xmlns:p14="http://schemas.microsoft.com/office/powerpoint/2010/main" val="1592155248"/>
              </p:ext>
            </p:extLst>
          </p:nvPr>
        </p:nvGraphicFramePr>
        <p:xfrm>
          <a:off x="5444115" y="2078977"/>
          <a:ext cx="1303770" cy="365760"/>
        </p:xfrm>
        <a:graphic>
          <a:graphicData uri="http://schemas.openxmlformats.org/drawingml/2006/table">
            <a:tbl>
              <a:tblPr firstRow="1" firstCol="1" bandRow="1">
                <a:tableStyleId>{5C22544A-7EE6-4342-B048-85BDC9FD1C3A}</a:tableStyleId>
              </a:tblPr>
              <a:tblGrid>
                <a:gridCol w="1303770">
                  <a:extLst>
                    <a:ext uri="{9D8B030D-6E8A-4147-A177-3AD203B41FA5}">
                      <a16:colId xmlns:a16="http://schemas.microsoft.com/office/drawing/2014/main" val="2509141071"/>
                    </a:ext>
                  </a:extLst>
                </a:gridCol>
              </a:tblGrid>
              <a:tr h="0">
                <a:tc>
                  <a:txBody>
                    <a:bodyPr/>
                    <a:lstStyle/>
                    <a:p>
                      <a:pPr algn="ctr">
                        <a:spcAft>
                          <a:spcPts val="0"/>
                        </a:spcAft>
                      </a:pPr>
                      <a:r>
                        <a:rPr lang="fr-FR" sz="2400" dirty="0">
                          <a:effectLst/>
                        </a:rPr>
                        <a:t>Joueur 3</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0381314"/>
                  </a:ext>
                </a:extLst>
              </a:tr>
            </a:tbl>
          </a:graphicData>
        </a:graphic>
      </p:graphicFrame>
      <mc:AlternateContent xmlns:mc="http://schemas.openxmlformats.org/markup-compatibility/2006" xmlns:a14="http://schemas.microsoft.com/office/drawing/2010/main">
        <mc:Choice Requires="a14">
          <p:graphicFrame>
            <p:nvGraphicFramePr>
              <p:cNvPr id="33" name="Tableau 32">
                <a:extLst>
                  <a:ext uri="{FF2B5EF4-FFF2-40B4-BE49-F238E27FC236}">
                    <a16:creationId xmlns:a16="http://schemas.microsoft.com/office/drawing/2014/main" id="{AF354F01-8238-4F0D-862D-4C11629F0E16}"/>
                  </a:ext>
                </a:extLst>
              </p:cNvPr>
              <p:cNvGraphicFramePr>
                <a:graphicFrameLocks noGrp="1"/>
              </p:cNvGraphicFramePr>
              <p:nvPr>
                <p:extLst>
                  <p:ext uri="{D42A27DB-BD31-4B8C-83A1-F6EECF244321}">
                    <p14:modId xmlns:p14="http://schemas.microsoft.com/office/powerpoint/2010/main" val="3006410980"/>
                  </p:ext>
                </p:extLst>
              </p:nvPr>
            </p:nvGraphicFramePr>
            <p:xfrm>
              <a:off x="7532744" y="1811692"/>
              <a:ext cx="4196514" cy="2016680"/>
            </p:xfrm>
            <a:graphic>
              <a:graphicData uri="http://schemas.openxmlformats.org/drawingml/2006/table">
                <a:tbl>
                  <a:tblPr firstRow="1" firstCol="1" bandRow="1">
                    <a:tableStyleId>{5C22544A-7EE6-4342-B048-85BDC9FD1C3A}</a:tableStyleId>
                  </a:tblPr>
                  <a:tblGrid>
                    <a:gridCol w="1307946">
                      <a:extLst>
                        <a:ext uri="{9D8B030D-6E8A-4147-A177-3AD203B41FA5}">
                          <a16:colId xmlns:a16="http://schemas.microsoft.com/office/drawing/2014/main" val="1011091655"/>
                        </a:ext>
                      </a:extLst>
                    </a:gridCol>
                    <a:gridCol w="962856">
                      <a:extLst>
                        <a:ext uri="{9D8B030D-6E8A-4147-A177-3AD203B41FA5}">
                          <a16:colId xmlns:a16="http://schemas.microsoft.com/office/drawing/2014/main" val="295114029"/>
                        </a:ext>
                      </a:extLst>
                    </a:gridCol>
                    <a:gridCol w="962856">
                      <a:extLst>
                        <a:ext uri="{9D8B030D-6E8A-4147-A177-3AD203B41FA5}">
                          <a16:colId xmlns:a16="http://schemas.microsoft.com/office/drawing/2014/main" val="73247822"/>
                        </a:ext>
                      </a:extLst>
                    </a:gridCol>
                    <a:gridCol w="962856">
                      <a:extLst>
                        <a:ext uri="{9D8B030D-6E8A-4147-A177-3AD203B41FA5}">
                          <a16:colId xmlns:a16="http://schemas.microsoft.com/office/drawing/2014/main" val="2505666193"/>
                        </a:ext>
                      </a:extLst>
                    </a:gridCol>
                  </a:tblGrid>
                  <a:tr h="504170">
                    <a:tc rowSpan="2" gridSpan="2">
                      <a:txBody>
                        <a:bodyPr/>
                        <a:lstStyle/>
                        <a:p>
                          <a:pPr algn="just">
                            <a:spcAft>
                              <a:spcPts val="0"/>
                            </a:spcAft>
                          </a:pPr>
                          <a:r>
                            <a:rPr lang="fr-FR" sz="2400">
                              <a:effectLst/>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3138607164"/>
                      </a:ext>
                    </a:extLst>
                  </a:tr>
                  <a:tr h="504170">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6247110"/>
                      </a:ext>
                    </a:extLst>
                  </a:tr>
                  <a:tr h="504170">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6173625"/>
                      </a:ext>
                    </a:extLst>
                  </a:tr>
                  <a:tr h="504170">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1</m:t>
                                    </m:r>
                                  </m:sub>
                                </m:sSub>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1,1,1</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1423250"/>
                      </a:ext>
                    </a:extLst>
                  </a:tr>
                </a:tbl>
              </a:graphicData>
            </a:graphic>
          </p:graphicFrame>
        </mc:Choice>
        <mc:Fallback xmlns="">
          <p:graphicFrame>
            <p:nvGraphicFramePr>
              <p:cNvPr id="33" name="Tableau 32">
                <a:extLst>
                  <a:ext uri="{FF2B5EF4-FFF2-40B4-BE49-F238E27FC236}">
                    <a16:creationId xmlns:a16="http://schemas.microsoft.com/office/drawing/2014/main" id="{AF354F01-8238-4F0D-862D-4C11629F0E16}"/>
                  </a:ext>
                </a:extLst>
              </p:cNvPr>
              <p:cNvGraphicFramePr>
                <a:graphicFrameLocks noGrp="1"/>
              </p:cNvGraphicFramePr>
              <p:nvPr>
                <p:extLst>
                  <p:ext uri="{D42A27DB-BD31-4B8C-83A1-F6EECF244321}">
                    <p14:modId xmlns:p14="http://schemas.microsoft.com/office/powerpoint/2010/main" val="3006410980"/>
                  </p:ext>
                </p:extLst>
              </p:nvPr>
            </p:nvGraphicFramePr>
            <p:xfrm>
              <a:off x="7532744" y="1811692"/>
              <a:ext cx="4196514" cy="2016680"/>
            </p:xfrm>
            <a:graphic>
              <a:graphicData uri="http://schemas.openxmlformats.org/drawingml/2006/table">
                <a:tbl>
                  <a:tblPr firstRow="1" firstCol="1" bandRow="1">
                    <a:tableStyleId>{5C22544A-7EE6-4342-B048-85BDC9FD1C3A}</a:tableStyleId>
                  </a:tblPr>
                  <a:tblGrid>
                    <a:gridCol w="1307946">
                      <a:extLst>
                        <a:ext uri="{9D8B030D-6E8A-4147-A177-3AD203B41FA5}">
                          <a16:colId xmlns:a16="http://schemas.microsoft.com/office/drawing/2014/main" val="1011091655"/>
                        </a:ext>
                      </a:extLst>
                    </a:gridCol>
                    <a:gridCol w="962856">
                      <a:extLst>
                        <a:ext uri="{9D8B030D-6E8A-4147-A177-3AD203B41FA5}">
                          <a16:colId xmlns:a16="http://schemas.microsoft.com/office/drawing/2014/main" val="295114029"/>
                        </a:ext>
                      </a:extLst>
                    </a:gridCol>
                    <a:gridCol w="962856">
                      <a:extLst>
                        <a:ext uri="{9D8B030D-6E8A-4147-A177-3AD203B41FA5}">
                          <a16:colId xmlns:a16="http://schemas.microsoft.com/office/drawing/2014/main" val="73247822"/>
                        </a:ext>
                      </a:extLst>
                    </a:gridCol>
                    <a:gridCol w="962856">
                      <a:extLst>
                        <a:ext uri="{9D8B030D-6E8A-4147-A177-3AD203B41FA5}">
                          <a16:colId xmlns:a16="http://schemas.microsoft.com/office/drawing/2014/main" val="2505666193"/>
                        </a:ext>
                      </a:extLst>
                    </a:gridCol>
                  </a:tblGrid>
                  <a:tr h="504170">
                    <a:tc rowSpan="2" gridSpan="2">
                      <a:txBody>
                        <a:bodyPr/>
                        <a:lstStyle/>
                        <a:p>
                          <a:pPr algn="just">
                            <a:spcAft>
                              <a:spcPts val="0"/>
                            </a:spcAft>
                          </a:pPr>
                          <a:r>
                            <a:rPr lang="fr-FR" sz="2400">
                              <a:effectLst/>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3138607164"/>
                      </a:ext>
                    </a:extLst>
                  </a:tr>
                  <a:tr h="504170">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7"/>
                          <a:stretch>
                            <a:fillRect l="-235220" t="-120482" r="-101887" b="-202410"/>
                          </a:stretch>
                        </a:blipFill>
                      </a:tcPr>
                    </a:tc>
                    <a:tc>
                      <a:txBody>
                        <a:bodyPr/>
                        <a:lstStyle/>
                        <a:p>
                          <a:endParaRPr lang="fr-FR"/>
                        </a:p>
                      </a:txBody>
                      <a:tcPr marL="68580" marR="68580" marT="0" marB="0">
                        <a:blipFill>
                          <a:blip r:embed="rId7"/>
                          <a:stretch>
                            <a:fillRect l="-337342" t="-120482" r="-2532" b="-202410"/>
                          </a:stretch>
                        </a:blipFill>
                      </a:tcPr>
                    </a:tc>
                    <a:extLst>
                      <a:ext uri="{0D108BD9-81ED-4DB2-BD59-A6C34878D82A}">
                        <a16:rowId xmlns:a16="http://schemas.microsoft.com/office/drawing/2014/main" val="1156247110"/>
                      </a:ext>
                    </a:extLst>
                  </a:tr>
                  <a:tr h="504170">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7"/>
                          <a:stretch>
                            <a:fillRect l="-136709" t="-220482" r="-203165" b="-102410"/>
                          </a:stretch>
                        </a:blipFill>
                      </a:tcPr>
                    </a:tc>
                    <a:tc>
                      <a:txBody>
                        <a:bodyPr/>
                        <a:lstStyle/>
                        <a:p>
                          <a:endParaRPr lang="fr-FR"/>
                        </a:p>
                      </a:txBody>
                      <a:tcPr marL="68580" marR="68580" marT="0" marB="0">
                        <a:blipFill>
                          <a:blip r:embed="rId7"/>
                          <a:stretch>
                            <a:fillRect l="-235220" t="-220482" r="-101887" b="-102410"/>
                          </a:stretch>
                        </a:blipFill>
                      </a:tcPr>
                    </a:tc>
                    <a:tc>
                      <a:txBody>
                        <a:bodyPr/>
                        <a:lstStyle/>
                        <a:p>
                          <a:endParaRPr lang="fr-FR"/>
                        </a:p>
                      </a:txBody>
                      <a:tcPr marL="68580" marR="68580" marT="0" marB="0">
                        <a:blipFill>
                          <a:blip r:embed="rId7"/>
                          <a:stretch>
                            <a:fillRect l="-337342" t="-220482" r="-2532" b="-102410"/>
                          </a:stretch>
                        </a:blipFill>
                      </a:tcPr>
                    </a:tc>
                    <a:extLst>
                      <a:ext uri="{0D108BD9-81ED-4DB2-BD59-A6C34878D82A}">
                        <a16:rowId xmlns:a16="http://schemas.microsoft.com/office/drawing/2014/main" val="2906173625"/>
                      </a:ext>
                    </a:extLst>
                  </a:tr>
                  <a:tr h="504170">
                    <a:tc vMerge="1">
                      <a:txBody>
                        <a:bodyPr/>
                        <a:lstStyle/>
                        <a:p>
                          <a:endParaRPr lang="fr-FR"/>
                        </a:p>
                      </a:txBody>
                      <a:tcPr/>
                    </a:tc>
                    <a:tc>
                      <a:txBody>
                        <a:bodyPr/>
                        <a:lstStyle/>
                        <a:p>
                          <a:endParaRPr lang="fr-FR"/>
                        </a:p>
                      </a:txBody>
                      <a:tcPr marL="68580" marR="68580" marT="0" marB="0">
                        <a:blipFill>
                          <a:blip r:embed="rId7"/>
                          <a:stretch>
                            <a:fillRect l="-136709" t="-320482" r="-203165" b="-2410"/>
                          </a:stretch>
                        </a:blipFill>
                      </a:tcPr>
                    </a:tc>
                    <a:tc>
                      <a:txBody>
                        <a:bodyPr/>
                        <a:lstStyle/>
                        <a:p>
                          <a:endParaRPr lang="fr-FR"/>
                        </a:p>
                      </a:txBody>
                      <a:tcPr marL="68580" marR="68580" marT="0" marB="0">
                        <a:blipFill>
                          <a:blip r:embed="rId7"/>
                          <a:stretch>
                            <a:fillRect l="-235220" t="-320482" r="-101887" b="-2410"/>
                          </a:stretch>
                        </a:blipFill>
                      </a:tcPr>
                    </a:tc>
                    <a:tc>
                      <a:txBody>
                        <a:bodyPr/>
                        <a:lstStyle/>
                        <a:p>
                          <a:endParaRPr lang="fr-FR"/>
                        </a:p>
                      </a:txBody>
                      <a:tcPr marL="68580" marR="68580" marT="0" marB="0">
                        <a:blipFill>
                          <a:blip r:embed="rId7"/>
                          <a:stretch>
                            <a:fillRect l="-337342" t="-320482" r="-2532" b="-2410"/>
                          </a:stretch>
                        </a:blipFill>
                      </a:tcPr>
                    </a:tc>
                    <a:extLst>
                      <a:ext uri="{0D108BD9-81ED-4DB2-BD59-A6C34878D82A}">
                        <a16:rowId xmlns:a16="http://schemas.microsoft.com/office/drawing/2014/main" val="1211423250"/>
                      </a:ext>
                    </a:extLst>
                  </a:tr>
                </a:tbl>
              </a:graphicData>
            </a:graphic>
          </p:graphicFrame>
        </mc:Fallback>
      </mc:AlternateContent>
      <p:sp>
        <p:nvSpPr>
          <p:cNvPr id="3" name="Espace réservé du pied de page 2">
            <a:extLst>
              <a:ext uri="{FF2B5EF4-FFF2-40B4-BE49-F238E27FC236}">
                <a16:creationId xmlns:a16="http://schemas.microsoft.com/office/drawing/2014/main" id="{250C2D0C-D6D6-4D5F-B571-94145E8974BB}"/>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0EB80447-9EEB-469F-8560-FC6A35B2F4ED}"/>
              </a:ext>
            </a:extLst>
          </p:cNvPr>
          <p:cNvSpPr>
            <a:spLocks noGrp="1"/>
          </p:cNvSpPr>
          <p:nvPr>
            <p:ph type="sldNum" sz="quarter" idx="12"/>
          </p:nvPr>
        </p:nvSpPr>
        <p:spPr/>
        <p:txBody>
          <a:bodyPr/>
          <a:lstStyle/>
          <a:p>
            <a:fld id="{A88EAB1B-73FB-4977-9B11-E6EDEDEB8490}" type="slidenum">
              <a:rPr lang="fr-FR" smtClean="0"/>
              <a:t>116</a:t>
            </a:fld>
            <a:endParaRPr lang="fr-FR" dirty="0"/>
          </a:p>
        </p:txBody>
      </p:sp>
      <p:pic>
        <p:nvPicPr>
          <p:cNvPr id="15" name="Image 14">
            <a:extLst>
              <a:ext uri="{FF2B5EF4-FFF2-40B4-BE49-F238E27FC236}">
                <a16:creationId xmlns:a16="http://schemas.microsoft.com/office/drawing/2014/main" id="{25B5C583-BE9F-4BEB-8569-206F39AED84C}"/>
              </a:ext>
            </a:extLst>
          </p:cNvPr>
          <p:cNvPicPr>
            <a:picLocks noChangeAspect="1"/>
          </p:cNvPicPr>
          <p:nvPr/>
        </p:nvPicPr>
        <p:blipFill>
          <a:blip r:embed="rId8"/>
          <a:stretch>
            <a:fillRect/>
          </a:stretch>
        </p:blipFill>
        <p:spPr>
          <a:xfrm>
            <a:off x="11204293" y="-5787"/>
            <a:ext cx="987705" cy="1287917"/>
          </a:xfrm>
          <a:prstGeom prst="rect">
            <a:avLst/>
          </a:prstGeom>
        </p:spPr>
      </p:pic>
    </p:spTree>
    <p:extLst>
      <p:ext uri="{BB962C8B-B14F-4D97-AF65-F5344CB8AC3E}">
        <p14:creationId xmlns:p14="http://schemas.microsoft.com/office/powerpoint/2010/main" val="6036247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0" y="4097618"/>
                <a:ext cx="12158133" cy="2308324"/>
              </a:xfrm>
              <a:prstGeom prst="rect">
                <a:avLst/>
              </a:prstGeom>
              <a:noFill/>
            </p:spPr>
            <p:txBody>
              <a:bodyPr wrap="square" rtlCol="0">
                <a:spAutoFit/>
              </a:bodyPr>
              <a:lstStyle/>
              <a:p>
                <a:pPr marL="342900" indent="-342900">
                  <a:buFont typeface="Arial" panose="020B0604020202020204" pitchFamily="34" charset="0"/>
                  <a:buChar char="•"/>
                </a:pPr>
                <a:r>
                  <a:rPr lang="fr-FR" sz="2400" dirty="0"/>
                  <a:t>Or ces actions de punitions ne peuvent être jouées conjointement. </a:t>
                </a:r>
              </a:p>
              <a:p>
                <a:pPr marL="800100" lvl="1" indent="-342900">
                  <a:buFont typeface="Arial" panose="020B0604020202020204" pitchFamily="34" charset="0"/>
                  <a:buChar char="•"/>
                </a:pPr>
                <a:r>
                  <a:rPr lang="fr-FR" sz="2400" dirty="0"/>
                  <a:t>Elles sont mutuellement exclusives puisqu’il n’existe pas de triplets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2</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3</m:t>
                        </m:r>
                      </m:sub>
                    </m:sSub>
                    <m:r>
                      <a:rPr lang="fr-FR" sz="2400" i="1">
                        <a:latin typeface="Cambria Math" panose="02040503050406030204" pitchFamily="18" charset="0"/>
                      </a:rPr>
                      <m:t>)</m:t>
                    </m:r>
                  </m:oMath>
                </a14:m>
                <a:r>
                  <a:rPr lang="fr-FR" sz="2400" dirty="0"/>
                  <a:t> tels que : </a:t>
                </a:r>
              </a:p>
              <a:p>
                <a:pPr lvl="1"/>
                <a:r>
                  <a:rPr lang="fr-FR" sz="2400" dirty="0"/>
                  <a:t>	-  la paire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2</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3</m:t>
                        </m:r>
                      </m:sub>
                    </m:sSub>
                    <m:r>
                      <a:rPr lang="fr-FR" sz="2400" i="1">
                        <a:latin typeface="Cambria Math" panose="02040503050406030204" pitchFamily="18" charset="0"/>
                      </a:rPr>
                      <m:t>)</m:t>
                    </m:r>
                  </m:oMath>
                </a14:m>
                <a:r>
                  <a:rPr lang="fr-FR" sz="2400" dirty="0"/>
                  <a:t> inflige au joueur 1 sa valeur minimax ;</a:t>
                </a:r>
              </a:p>
              <a:p>
                <a:pPr lvl="1"/>
                <a:r>
                  <a:rPr lang="fr-FR" sz="2400" dirty="0"/>
                  <a:t>	-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3</m:t>
                        </m:r>
                      </m:sub>
                    </m:sSub>
                    <m:r>
                      <a:rPr lang="fr-FR" sz="2400" i="1">
                        <a:latin typeface="Cambria Math" panose="02040503050406030204" pitchFamily="18" charset="0"/>
                      </a:rPr>
                      <m:t>)</m:t>
                    </m:r>
                  </m:oMath>
                </a14:m>
                <a:r>
                  <a:rPr lang="fr-FR" sz="2400" dirty="0"/>
                  <a:t> inflige au joueur 2 sa valeur minimax ; et </a:t>
                </a:r>
              </a:p>
              <a:p>
                <a:pPr lvl="1"/>
                <a:r>
                  <a:rPr lang="fr-FR" sz="2400" dirty="0"/>
                  <a:t>	-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2</m:t>
                        </m:r>
                      </m:sub>
                    </m:sSub>
                    <m:r>
                      <a:rPr lang="fr-FR" sz="2400" i="1">
                        <a:latin typeface="Cambria Math" panose="02040503050406030204" pitchFamily="18" charset="0"/>
                      </a:rPr>
                      <m:t>)</m:t>
                    </m:r>
                  </m:oMath>
                </a14:m>
                <a:r>
                  <a:rPr lang="fr-FR" sz="2400" dirty="0"/>
                  <a:t> inflige au joueur 3 sa valeur minimax. </a:t>
                </a: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0" y="4097618"/>
                <a:ext cx="12158133" cy="2308324"/>
              </a:xfrm>
              <a:prstGeom prst="rect">
                <a:avLst/>
              </a:prstGeom>
              <a:blipFill>
                <a:blip r:embed="rId2"/>
                <a:stretch>
                  <a:fillRect l="-652" t="-2111" b="-5013"/>
                </a:stretch>
              </a:blipFill>
            </p:spPr>
            <p:txBody>
              <a:bodyPr/>
              <a:lstStyle/>
              <a:p>
                <a:r>
                  <a:rPr lang="fr-FR">
                    <a:noFill/>
                  </a:rPr>
                  <a:t> </a:t>
                </a:r>
              </a:p>
            </p:txBody>
          </p:sp>
        </mc:Fallback>
      </mc:AlternateContent>
      <p:sp>
        <p:nvSpPr>
          <p:cNvPr id="9" name="ZoneTexte 8">
            <a:extLst>
              <a:ext uri="{FF2B5EF4-FFF2-40B4-BE49-F238E27FC236}">
                <a16:creationId xmlns:a16="http://schemas.microsoft.com/office/drawing/2014/main" id="{E1E44AB5-9A76-4D1F-A363-F5839451FC5E}"/>
              </a:ext>
            </a:extLst>
          </p:cNvPr>
          <p:cNvSpPr txBox="1"/>
          <p:nvPr/>
        </p:nvSpPr>
        <p:spPr>
          <a:xfrm>
            <a:off x="0" y="1239250"/>
            <a:ext cx="12238148" cy="461665"/>
          </a:xfrm>
          <a:prstGeom prst="rect">
            <a:avLst/>
          </a:prstGeom>
          <a:noFill/>
        </p:spPr>
        <p:txBody>
          <a:bodyPr wrap="square" rtlCol="0">
            <a:spAutoFit/>
          </a:bodyPr>
          <a:lstStyle/>
          <a:p>
            <a:pPr algn="ctr">
              <a:spcAft>
                <a:spcPts val="1000"/>
              </a:spcAft>
            </a:pPr>
            <a:r>
              <a:rPr lang="fr-FR" sz="2400" b="1" dirty="0">
                <a:latin typeface="Times New Roman" panose="02020603050405020304" pitchFamily="18" charset="0"/>
                <a:ea typeface="Calibri" panose="020F0502020204030204" pitchFamily="34" charset="0"/>
              </a:rPr>
              <a:t>Jeu d’étape à trois joueurs avec intérêt identiques</a:t>
            </a:r>
          </a:p>
        </p:txBody>
      </p:sp>
      <mc:AlternateContent xmlns:mc="http://schemas.openxmlformats.org/markup-compatibility/2006" xmlns:a14="http://schemas.microsoft.com/office/drawing/2010/main">
        <mc:Choice Requires="a14">
          <p:graphicFrame>
            <p:nvGraphicFramePr>
              <p:cNvPr id="14" name="Tableau 13">
                <a:extLst>
                  <a:ext uri="{FF2B5EF4-FFF2-40B4-BE49-F238E27FC236}">
                    <a16:creationId xmlns:a16="http://schemas.microsoft.com/office/drawing/2014/main" id="{B4545EF5-EC9C-475B-9F7B-D5F33DDF6579}"/>
                  </a:ext>
                </a:extLst>
              </p:cNvPr>
              <p:cNvGraphicFramePr>
                <a:graphicFrameLocks noGrp="1"/>
              </p:cNvGraphicFramePr>
              <p:nvPr/>
            </p:nvGraphicFramePr>
            <p:xfrm>
              <a:off x="184294" y="1753062"/>
              <a:ext cx="4366927" cy="2075312"/>
            </p:xfrm>
            <a:graphic>
              <a:graphicData uri="http://schemas.openxmlformats.org/drawingml/2006/table">
                <a:tbl>
                  <a:tblPr firstRow="1" firstCol="1" bandRow="1">
                    <a:tableStyleId>{5C22544A-7EE6-4342-B048-85BDC9FD1C3A}</a:tableStyleId>
                  </a:tblPr>
                  <a:tblGrid>
                    <a:gridCol w="1361059">
                      <a:extLst>
                        <a:ext uri="{9D8B030D-6E8A-4147-A177-3AD203B41FA5}">
                          <a16:colId xmlns:a16="http://schemas.microsoft.com/office/drawing/2014/main" val="2132673138"/>
                        </a:ext>
                      </a:extLst>
                    </a:gridCol>
                    <a:gridCol w="1001956">
                      <a:extLst>
                        <a:ext uri="{9D8B030D-6E8A-4147-A177-3AD203B41FA5}">
                          <a16:colId xmlns:a16="http://schemas.microsoft.com/office/drawing/2014/main" val="3562357282"/>
                        </a:ext>
                      </a:extLst>
                    </a:gridCol>
                    <a:gridCol w="1001956">
                      <a:extLst>
                        <a:ext uri="{9D8B030D-6E8A-4147-A177-3AD203B41FA5}">
                          <a16:colId xmlns:a16="http://schemas.microsoft.com/office/drawing/2014/main" val="3364968662"/>
                        </a:ext>
                      </a:extLst>
                    </a:gridCol>
                    <a:gridCol w="1001956">
                      <a:extLst>
                        <a:ext uri="{9D8B030D-6E8A-4147-A177-3AD203B41FA5}">
                          <a16:colId xmlns:a16="http://schemas.microsoft.com/office/drawing/2014/main" val="1104746862"/>
                        </a:ext>
                      </a:extLst>
                    </a:gridCol>
                  </a:tblGrid>
                  <a:tr h="518828">
                    <a:tc rowSpan="2" gridSpan="2">
                      <a:txBody>
                        <a:bodyPr/>
                        <a:lstStyle/>
                        <a:p>
                          <a:pPr algn="just">
                            <a:spcAft>
                              <a:spcPts val="0"/>
                            </a:spcAft>
                          </a:pPr>
                          <a:r>
                            <a:rPr lang="fr-FR" sz="2400">
                              <a:effectLst/>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025295992"/>
                      </a:ext>
                    </a:extLst>
                  </a:tr>
                  <a:tr h="518828">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smtClean="0">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2</m:t>
                                    </m:r>
                                  </m:sub>
                                </m:sSub>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smtClean="0">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2</m:t>
                                    </m:r>
                                  </m:sub>
                                </m:sSub>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2009375"/>
                      </a:ext>
                    </a:extLst>
                  </a:tr>
                  <a:tr h="518828">
                    <a:tc rowSpan="2">
                      <a:txBody>
                        <a:bodyPr/>
                        <a:lstStyle/>
                        <a:p>
                          <a:pPr algn="ctr">
                            <a:spcAft>
                              <a:spcPts val="0"/>
                            </a:spcAft>
                          </a:pPr>
                          <a:r>
                            <a:rPr lang="fr-FR" sz="2400" dirty="0">
                              <a:effectLst/>
                            </a:rPr>
                            <a:t>Joueur 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1,1,1</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2247341"/>
                      </a:ext>
                    </a:extLst>
                  </a:tr>
                  <a:tr h="518828">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0,0,0</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2875687"/>
                      </a:ext>
                    </a:extLst>
                  </a:tr>
                </a:tbl>
              </a:graphicData>
            </a:graphic>
          </p:graphicFrame>
        </mc:Choice>
        <mc:Fallback xmlns="">
          <p:graphicFrame>
            <p:nvGraphicFramePr>
              <p:cNvPr id="14" name="Tableau 13">
                <a:extLst>
                  <a:ext uri="{FF2B5EF4-FFF2-40B4-BE49-F238E27FC236}">
                    <a16:creationId xmlns:a16="http://schemas.microsoft.com/office/drawing/2014/main" id="{B4545EF5-EC9C-475B-9F7B-D5F33DDF6579}"/>
                  </a:ext>
                </a:extLst>
              </p:cNvPr>
              <p:cNvGraphicFramePr>
                <a:graphicFrameLocks noGrp="1"/>
              </p:cNvGraphicFramePr>
              <p:nvPr/>
            </p:nvGraphicFramePr>
            <p:xfrm>
              <a:off x="184294" y="1753062"/>
              <a:ext cx="4366927" cy="2075312"/>
            </p:xfrm>
            <a:graphic>
              <a:graphicData uri="http://schemas.openxmlformats.org/drawingml/2006/table">
                <a:tbl>
                  <a:tblPr firstRow="1" firstCol="1" bandRow="1">
                    <a:tableStyleId>{5C22544A-7EE6-4342-B048-85BDC9FD1C3A}</a:tableStyleId>
                  </a:tblPr>
                  <a:tblGrid>
                    <a:gridCol w="1361059">
                      <a:extLst>
                        <a:ext uri="{9D8B030D-6E8A-4147-A177-3AD203B41FA5}">
                          <a16:colId xmlns:a16="http://schemas.microsoft.com/office/drawing/2014/main" val="2132673138"/>
                        </a:ext>
                      </a:extLst>
                    </a:gridCol>
                    <a:gridCol w="1001956">
                      <a:extLst>
                        <a:ext uri="{9D8B030D-6E8A-4147-A177-3AD203B41FA5}">
                          <a16:colId xmlns:a16="http://schemas.microsoft.com/office/drawing/2014/main" val="3562357282"/>
                        </a:ext>
                      </a:extLst>
                    </a:gridCol>
                    <a:gridCol w="1001956">
                      <a:extLst>
                        <a:ext uri="{9D8B030D-6E8A-4147-A177-3AD203B41FA5}">
                          <a16:colId xmlns:a16="http://schemas.microsoft.com/office/drawing/2014/main" val="3364968662"/>
                        </a:ext>
                      </a:extLst>
                    </a:gridCol>
                    <a:gridCol w="1001956">
                      <a:extLst>
                        <a:ext uri="{9D8B030D-6E8A-4147-A177-3AD203B41FA5}">
                          <a16:colId xmlns:a16="http://schemas.microsoft.com/office/drawing/2014/main" val="1104746862"/>
                        </a:ext>
                      </a:extLst>
                    </a:gridCol>
                  </a:tblGrid>
                  <a:tr h="518828">
                    <a:tc rowSpan="2" gridSpan="2">
                      <a:txBody>
                        <a:bodyPr/>
                        <a:lstStyle/>
                        <a:p>
                          <a:pPr algn="just">
                            <a:spcAft>
                              <a:spcPts val="0"/>
                            </a:spcAft>
                          </a:pPr>
                          <a:r>
                            <a:rPr lang="fr-FR" sz="2400">
                              <a:effectLst/>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025295992"/>
                      </a:ext>
                    </a:extLst>
                  </a:tr>
                  <a:tr h="518828">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4"/>
                          <a:stretch>
                            <a:fillRect l="-237195" t="-121176" r="-103049" b="-203529"/>
                          </a:stretch>
                        </a:blipFill>
                      </a:tcPr>
                    </a:tc>
                    <a:tc>
                      <a:txBody>
                        <a:bodyPr/>
                        <a:lstStyle/>
                        <a:p>
                          <a:endParaRPr lang="fr-FR"/>
                        </a:p>
                      </a:txBody>
                      <a:tcPr marL="68580" marR="68580" marT="0" marB="0">
                        <a:blipFill>
                          <a:blip r:embed="rId4"/>
                          <a:stretch>
                            <a:fillRect l="-335152" t="-121176" r="-2424" b="-203529"/>
                          </a:stretch>
                        </a:blipFill>
                      </a:tcPr>
                    </a:tc>
                    <a:extLst>
                      <a:ext uri="{0D108BD9-81ED-4DB2-BD59-A6C34878D82A}">
                        <a16:rowId xmlns:a16="http://schemas.microsoft.com/office/drawing/2014/main" val="2342009375"/>
                      </a:ext>
                    </a:extLst>
                  </a:tr>
                  <a:tr h="518828">
                    <a:tc rowSpan="2">
                      <a:txBody>
                        <a:bodyPr/>
                        <a:lstStyle/>
                        <a:p>
                          <a:pPr algn="ctr">
                            <a:spcAft>
                              <a:spcPts val="0"/>
                            </a:spcAft>
                          </a:pPr>
                          <a:r>
                            <a:rPr lang="fr-FR" sz="2400" dirty="0">
                              <a:effectLst/>
                            </a:rPr>
                            <a:t>Joueur 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4"/>
                          <a:stretch>
                            <a:fillRect l="-135758" t="-218605" r="-201818" b="-101163"/>
                          </a:stretch>
                        </a:blipFill>
                      </a:tcPr>
                    </a:tc>
                    <a:tc>
                      <a:txBody>
                        <a:bodyPr/>
                        <a:lstStyle/>
                        <a:p>
                          <a:endParaRPr lang="fr-FR"/>
                        </a:p>
                      </a:txBody>
                      <a:tcPr marL="68580" marR="68580" marT="0" marB="0">
                        <a:blipFill>
                          <a:blip r:embed="rId4"/>
                          <a:stretch>
                            <a:fillRect l="-237195" t="-218605" r="-103049" b="-101163"/>
                          </a:stretch>
                        </a:blipFill>
                      </a:tcPr>
                    </a:tc>
                    <a:tc>
                      <a:txBody>
                        <a:bodyPr/>
                        <a:lstStyle/>
                        <a:p>
                          <a:endParaRPr lang="fr-FR"/>
                        </a:p>
                      </a:txBody>
                      <a:tcPr marL="68580" marR="68580" marT="0" marB="0">
                        <a:blipFill>
                          <a:blip r:embed="rId4"/>
                          <a:stretch>
                            <a:fillRect l="-335152" t="-218605" r="-2424" b="-101163"/>
                          </a:stretch>
                        </a:blipFill>
                      </a:tcPr>
                    </a:tc>
                    <a:extLst>
                      <a:ext uri="{0D108BD9-81ED-4DB2-BD59-A6C34878D82A}">
                        <a16:rowId xmlns:a16="http://schemas.microsoft.com/office/drawing/2014/main" val="2292247341"/>
                      </a:ext>
                    </a:extLst>
                  </a:tr>
                  <a:tr h="518828">
                    <a:tc vMerge="1">
                      <a:txBody>
                        <a:bodyPr/>
                        <a:lstStyle/>
                        <a:p>
                          <a:endParaRPr lang="fr-FR"/>
                        </a:p>
                      </a:txBody>
                      <a:tcPr/>
                    </a:tc>
                    <a:tc>
                      <a:txBody>
                        <a:bodyPr/>
                        <a:lstStyle/>
                        <a:p>
                          <a:endParaRPr lang="fr-FR"/>
                        </a:p>
                      </a:txBody>
                      <a:tcPr marL="68580" marR="68580" marT="0" marB="0">
                        <a:blipFill>
                          <a:blip r:embed="rId4"/>
                          <a:stretch>
                            <a:fillRect l="-135758" t="-322353" r="-201818" b="-2353"/>
                          </a:stretch>
                        </a:blipFill>
                      </a:tcPr>
                    </a:tc>
                    <a:tc>
                      <a:txBody>
                        <a:bodyPr/>
                        <a:lstStyle/>
                        <a:p>
                          <a:endParaRPr lang="fr-FR"/>
                        </a:p>
                      </a:txBody>
                      <a:tcPr marL="68580" marR="68580" marT="0" marB="0">
                        <a:blipFill>
                          <a:blip r:embed="rId4"/>
                          <a:stretch>
                            <a:fillRect l="-237195" t="-322353" r="-103049" b="-2353"/>
                          </a:stretch>
                        </a:blipFill>
                      </a:tcPr>
                    </a:tc>
                    <a:tc>
                      <a:txBody>
                        <a:bodyPr/>
                        <a:lstStyle/>
                        <a:p>
                          <a:endParaRPr lang="fr-FR"/>
                        </a:p>
                      </a:txBody>
                      <a:tcPr marL="68580" marR="68580" marT="0" marB="0">
                        <a:blipFill>
                          <a:blip r:embed="rId4"/>
                          <a:stretch>
                            <a:fillRect l="-335152" t="-322353" r="-2424" b="-2353"/>
                          </a:stretch>
                        </a:blipFill>
                      </a:tcPr>
                    </a:tc>
                    <a:extLst>
                      <a:ext uri="{0D108BD9-81ED-4DB2-BD59-A6C34878D82A}">
                        <a16:rowId xmlns:a16="http://schemas.microsoft.com/office/drawing/2014/main" val="2242875687"/>
                      </a:ext>
                    </a:extLst>
                  </a:tr>
                </a:tbl>
              </a:graphicData>
            </a:graphic>
          </p:graphicFrame>
        </mc:Fallback>
      </mc:AlternateContent>
      <p:cxnSp>
        <p:nvCxnSpPr>
          <p:cNvPr id="24" name="Connecteur droit avec flèche 23">
            <a:extLst>
              <a:ext uri="{FF2B5EF4-FFF2-40B4-BE49-F238E27FC236}">
                <a16:creationId xmlns:a16="http://schemas.microsoft.com/office/drawing/2014/main" id="{538A19C6-31DC-443F-BD48-995335A3F640}"/>
              </a:ext>
            </a:extLst>
          </p:cNvPr>
          <p:cNvCxnSpPr/>
          <p:nvPr/>
        </p:nvCxnSpPr>
        <p:spPr>
          <a:xfrm flipH="1">
            <a:off x="4916978" y="2873777"/>
            <a:ext cx="11055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8C24AA08-2258-4194-B4FB-D8EA88091788}"/>
              </a:ext>
            </a:extLst>
          </p:cNvPr>
          <p:cNvCxnSpPr>
            <a:cxnSpLocks/>
          </p:cNvCxnSpPr>
          <p:nvPr/>
        </p:nvCxnSpPr>
        <p:spPr>
          <a:xfrm>
            <a:off x="6173925" y="2877933"/>
            <a:ext cx="111529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B3CA8E37-BBF7-4907-B841-6E5BA74062A0}"/>
                  </a:ext>
                </a:extLst>
              </p:cNvPr>
              <p:cNvSpPr/>
              <p:nvPr/>
            </p:nvSpPr>
            <p:spPr>
              <a:xfrm>
                <a:off x="5168810" y="2416268"/>
                <a:ext cx="201023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𝑎</m:t>
                          </m:r>
                        </m:e>
                        <m:sub>
                          <m:r>
                            <a:rPr lang="fr-FR" sz="2400" i="0">
                              <a:latin typeface="Cambria Math" panose="02040503050406030204" pitchFamily="18" charset="0"/>
                            </a:rPr>
                            <m:t>3</m:t>
                          </m:r>
                        </m:sub>
                      </m:sSub>
                      <m:r>
                        <a:rPr lang="fr-FR" sz="2400" i="0">
                          <a:latin typeface="Cambria Math" panose="02040503050406030204" pitchFamily="18" charset="0"/>
                        </a:rPr>
                        <m:t>                </m:t>
                      </m:r>
                      <m:sSub>
                        <m:sSubPr>
                          <m:ctrlPr>
                            <a:rPr lang="fr-FR" sz="2400" i="1">
                              <a:latin typeface="Cambria Math" panose="02040503050406030204" pitchFamily="18" charset="0"/>
                            </a:rPr>
                          </m:ctrlPr>
                        </m:sSubPr>
                        <m:e>
                          <m:r>
                            <a:rPr lang="fr-FR" sz="2400" i="1">
                              <a:latin typeface="Cambria Math" panose="02040503050406030204" pitchFamily="18" charset="0"/>
                            </a:rPr>
                            <m:t>𝑏</m:t>
                          </m:r>
                        </m:e>
                        <m:sub>
                          <m:r>
                            <a:rPr lang="fr-FR" sz="2400" i="0">
                              <a:latin typeface="Cambria Math" panose="02040503050406030204" pitchFamily="18" charset="0"/>
                            </a:rPr>
                            <m:t>3</m:t>
                          </m:r>
                        </m:sub>
                      </m:sSub>
                      <m:r>
                        <a:rPr lang="fr-FR" sz="2400" i="0">
                          <a:latin typeface="Cambria Math" panose="02040503050406030204" pitchFamily="18" charset="0"/>
                        </a:rPr>
                        <m:t> </m:t>
                      </m:r>
                    </m:oMath>
                  </m:oMathPara>
                </a14:m>
                <a:endParaRPr lang="fr-FR" sz="2400" dirty="0"/>
              </a:p>
            </p:txBody>
          </p:sp>
        </mc:Choice>
        <mc:Fallback xmlns="">
          <p:sp>
            <p:nvSpPr>
              <p:cNvPr id="27" name="Rectangle 26">
                <a:extLst>
                  <a:ext uri="{FF2B5EF4-FFF2-40B4-BE49-F238E27FC236}">
                    <a16:creationId xmlns:a16="http://schemas.microsoft.com/office/drawing/2014/main" id="{B3CA8E37-BBF7-4907-B841-6E5BA74062A0}"/>
                  </a:ext>
                </a:extLst>
              </p:cNvPr>
              <p:cNvSpPr>
                <a:spLocks noRot="1" noChangeAspect="1" noMove="1" noResize="1" noEditPoints="1" noAdjustHandles="1" noChangeArrowheads="1" noChangeShapeType="1" noTextEdit="1"/>
              </p:cNvSpPr>
              <p:nvPr/>
            </p:nvSpPr>
            <p:spPr>
              <a:xfrm>
                <a:off x="5168810" y="2416268"/>
                <a:ext cx="2010230" cy="461665"/>
              </a:xfrm>
              <a:prstGeom prst="rect">
                <a:avLst/>
              </a:prstGeom>
              <a:blipFill>
                <a:blip r:embed="rId5"/>
                <a:stretch>
                  <a:fillRect b="-3947"/>
                </a:stretch>
              </a:blipFill>
            </p:spPr>
            <p:txBody>
              <a:bodyPr/>
              <a:lstStyle/>
              <a:p>
                <a:r>
                  <a:rPr lang="fr-FR">
                    <a:noFill/>
                  </a:rPr>
                  <a:t> </a:t>
                </a:r>
              </a:p>
            </p:txBody>
          </p:sp>
        </mc:Fallback>
      </mc:AlternateContent>
      <p:graphicFrame>
        <p:nvGraphicFramePr>
          <p:cNvPr id="32" name="Tableau 31">
            <a:extLst>
              <a:ext uri="{FF2B5EF4-FFF2-40B4-BE49-F238E27FC236}">
                <a16:creationId xmlns:a16="http://schemas.microsoft.com/office/drawing/2014/main" id="{A118F1CE-E365-4C94-B33B-02905963657B}"/>
              </a:ext>
            </a:extLst>
          </p:cNvPr>
          <p:cNvGraphicFramePr>
            <a:graphicFrameLocks noGrp="1"/>
          </p:cNvGraphicFramePr>
          <p:nvPr/>
        </p:nvGraphicFramePr>
        <p:xfrm>
          <a:off x="5444115" y="2078977"/>
          <a:ext cx="1303770" cy="365760"/>
        </p:xfrm>
        <a:graphic>
          <a:graphicData uri="http://schemas.openxmlformats.org/drawingml/2006/table">
            <a:tbl>
              <a:tblPr firstRow="1" firstCol="1" bandRow="1">
                <a:tableStyleId>{5C22544A-7EE6-4342-B048-85BDC9FD1C3A}</a:tableStyleId>
              </a:tblPr>
              <a:tblGrid>
                <a:gridCol w="1303770">
                  <a:extLst>
                    <a:ext uri="{9D8B030D-6E8A-4147-A177-3AD203B41FA5}">
                      <a16:colId xmlns:a16="http://schemas.microsoft.com/office/drawing/2014/main" val="2509141071"/>
                    </a:ext>
                  </a:extLst>
                </a:gridCol>
              </a:tblGrid>
              <a:tr h="0">
                <a:tc>
                  <a:txBody>
                    <a:bodyPr/>
                    <a:lstStyle/>
                    <a:p>
                      <a:pPr algn="ctr">
                        <a:spcAft>
                          <a:spcPts val="0"/>
                        </a:spcAft>
                      </a:pPr>
                      <a:r>
                        <a:rPr lang="fr-FR" sz="2400" dirty="0">
                          <a:effectLst/>
                        </a:rPr>
                        <a:t>Joueur 3</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0381314"/>
                  </a:ext>
                </a:extLst>
              </a:tr>
            </a:tbl>
          </a:graphicData>
        </a:graphic>
      </p:graphicFrame>
      <mc:AlternateContent xmlns:mc="http://schemas.openxmlformats.org/markup-compatibility/2006" xmlns:a14="http://schemas.microsoft.com/office/drawing/2010/main">
        <mc:Choice Requires="a14">
          <p:graphicFrame>
            <p:nvGraphicFramePr>
              <p:cNvPr id="33" name="Tableau 32">
                <a:extLst>
                  <a:ext uri="{FF2B5EF4-FFF2-40B4-BE49-F238E27FC236}">
                    <a16:creationId xmlns:a16="http://schemas.microsoft.com/office/drawing/2014/main" id="{AF354F01-8238-4F0D-862D-4C11629F0E16}"/>
                  </a:ext>
                </a:extLst>
              </p:cNvPr>
              <p:cNvGraphicFramePr>
                <a:graphicFrameLocks noGrp="1"/>
              </p:cNvGraphicFramePr>
              <p:nvPr/>
            </p:nvGraphicFramePr>
            <p:xfrm>
              <a:off x="7532744" y="1811692"/>
              <a:ext cx="4196514" cy="2016680"/>
            </p:xfrm>
            <a:graphic>
              <a:graphicData uri="http://schemas.openxmlformats.org/drawingml/2006/table">
                <a:tbl>
                  <a:tblPr firstRow="1" firstCol="1" bandRow="1">
                    <a:tableStyleId>{5C22544A-7EE6-4342-B048-85BDC9FD1C3A}</a:tableStyleId>
                  </a:tblPr>
                  <a:tblGrid>
                    <a:gridCol w="1307946">
                      <a:extLst>
                        <a:ext uri="{9D8B030D-6E8A-4147-A177-3AD203B41FA5}">
                          <a16:colId xmlns:a16="http://schemas.microsoft.com/office/drawing/2014/main" val="1011091655"/>
                        </a:ext>
                      </a:extLst>
                    </a:gridCol>
                    <a:gridCol w="962856">
                      <a:extLst>
                        <a:ext uri="{9D8B030D-6E8A-4147-A177-3AD203B41FA5}">
                          <a16:colId xmlns:a16="http://schemas.microsoft.com/office/drawing/2014/main" val="295114029"/>
                        </a:ext>
                      </a:extLst>
                    </a:gridCol>
                    <a:gridCol w="962856">
                      <a:extLst>
                        <a:ext uri="{9D8B030D-6E8A-4147-A177-3AD203B41FA5}">
                          <a16:colId xmlns:a16="http://schemas.microsoft.com/office/drawing/2014/main" val="73247822"/>
                        </a:ext>
                      </a:extLst>
                    </a:gridCol>
                    <a:gridCol w="962856">
                      <a:extLst>
                        <a:ext uri="{9D8B030D-6E8A-4147-A177-3AD203B41FA5}">
                          <a16:colId xmlns:a16="http://schemas.microsoft.com/office/drawing/2014/main" val="2505666193"/>
                        </a:ext>
                      </a:extLst>
                    </a:gridCol>
                  </a:tblGrid>
                  <a:tr h="504170">
                    <a:tc rowSpan="2" gridSpan="2">
                      <a:txBody>
                        <a:bodyPr/>
                        <a:lstStyle/>
                        <a:p>
                          <a:pPr algn="just">
                            <a:spcAft>
                              <a:spcPts val="0"/>
                            </a:spcAft>
                          </a:pPr>
                          <a:r>
                            <a:rPr lang="fr-FR" sz="2400">
                              <a:effectLst/>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3138607164"/>
                      </a:ext>
                    </a:extLst>
                  </a:tr>
                  <a:tr h="504170">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6247110"/>
                      </a:ext>
                    </a:extLst>
                  </a:tr>
                  <a:tr h="504170">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6173625"/>
                      </a:ext>
                    </a:extLst>
                  </a:tr>
                  <a:tr h="504170">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1</m:t>
                                    </m:r>
                                  </m:sub>
                                </m:sSub>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1,1,1</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1423250"/>
                      </a:ext>
                    </a:extLst>
                  </a:tr>
                </a:tbl>
              </a:graphicData>
            </a:graphic>
          </p:graphicFrame>
        </mc:Choice>
        <mc:Fallback xmlns="">
          <p:graphicFrame>
            <p:nvGraphicFramePr>
              <p:cNvPr id="33" name="Tableau 32">
                <a:extLst>
                  <a:ext uri="{FF2B5EF4-FFF2-40B4-BE49-F238E27FC236}">
                    <a16:creationId xmlns:a16="http://schemas.microsoft.com/office/drawing/2014/main" id="{AF354F01-8238-4F0D-862D-4C11629F0E16}"/>
                  </a:ext>
                </a:extLst>
              </p:cNvPr>
              <p:cNvGraphicFramePr>
                <a:graphicFrameLocks noGrp="1"/>
              </p:cNvGraphicFramePr>
              <p:nvPr/>
            </p:nvGraphicFramePr>
            <p:xfrm>
              <a:off x="7532744" y="1811692"/>
              <a:ext cx="4196514" cy="2016680"/>
            </p:xfrm>
            <a:graphic>
              <a:graphicData uri="http://schemas.openxmlformats.org/drawingml/2006/table">
                <a:tbl>
                  <a:tblPr firstRow="1" firstCol="1" bandRow="1">
                    <a:tableStyleId>{5C22544A-7EE6-4342-B048-85BDC9FD1C3A}</a:tableStyleId>
                  </a:tblPr>
                  <a:tblGrid>
                    <a:gridCol w="1307946">
                      <a:extLst>
                        <a:ext uri="{9D8B030D-6E8A-4147-A177-3AD203B41FA5}">
                          <a16:colId xmlns:a16="http://schemas.microsoft.com/office/drawing/2014/main" val="1011091655"/>
                        </a:ext>
                      </a:extLst>
                    </a:gridCol>
                    <a:gridCol w="962856">
                      <a:extLst>
                        <a:ext uri="{9D8B030D-6E8A-4147-A177-3AD203B41FA5}">
                          <a16:colId xmlns:a16="http://schemas.microsoft.com/office/drawing/2014/main" val="295114029"/>
                        </a:ext>
                      </a:extLst>
                    </a:gridCol>
                    <a:gridCol w="962856">
                      <a:extLst>
                        <a:ext uri="{9D8B030D-6E8A-4147-A177-3AD203B41FA5}">
                          <a16:colId xmlns:a16="http://schemas.microsoft.com/office/drawing/2014/main" val="73247822"/>
                        </a:ext>
                      </a:extLst>
                    </a:gridCol>
                    <a:gridCol w="962856">
                      <a:extLst>
                        <a:ext uri="{9D8B030D-6E8A-4147-A177-3AD203B41FA5}">
                          <a16:colId xmlns:a16="http://schemas.microsoft.com/office/drawing/2014/main" val="2505666193"/>
                        </a:ext>
                      </a:extLst>
                    </a:gridCol>
                  </a:tblGrid>
                  <a:tr h="504170">
                    <a:tc rowSpan="2" gridSpan="2">
                      <a:txBody>
                        <a:bodyPr/>
                        <a:lstStyle/>
                        <a:p>
                          <a:pPr algn="just">
                            <a:spcAft>
                              <a:spcPts val="0"/>
                            </a:spcAft>
                          </a:pPr>
                          <a:r>
                            <a:rPr lang="fr-FR" sz="2400">
                              <a:effectLst/>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3138607164"/>
                      </a:ext>
                    </a:extLst>
                  </a:tr>
                  <a:tr h="504170">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6"/>
                          <a:stretch>
                            <a:fillRect l="-235220" t="-120482" r="-101887" b="-202410"/>
                          </a:stretch>
                        </a:blipFill>
                      </a:tcPr>
                    </a:tc>
                    <a:tc>
                      <a:txBody>
                        <a:bodyPr/>
                        <a:lstStyle/>
                        <a:p>
                          <a:endParaRPr lang="fr-FR"/>
                        </a:p>
                      </a:txBody>
                      <a:tcPr marL="68580" marR="68580" marT="0" marB="0">
                        <a:blipFill>
                          <a:blip r:embed="rId6"/>
                          <a:stretch>
                            <a:fillRect l="-337342" t="-120482" r="-2532" b="-202410"/>
                          </a:stretch>
                        </a:blipFill>
                      </a:tcPr>
                    </a:tc>
                    <a:extLst>
                      <a:ext uri="{0D108BD9-81ED-4DB2-BD59-A6C34878D82A}">
                        <a16:rowId xmlns:a16="http://schemas.microsoft.com/office/drawing/2014/main" val="1156247110"/>
                      </a:ext>
                    </a:extLst>
                  </a:tr>
                  <a:tr h="504170">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6"/>
                          <a:stretch>
                            <a:fillRect l="-136709" t="-220482" r="-203165" b="-102410"/>
                          </a:stretch>
                        </a:blipFill>
                      </a:tcPr>
                    </a:tc>
                    <a:tc>
                      <a:txBody>
                        <a:bodyPr/>
                        <a:lstStyle/>
                        <a:p>
                          <a:endParaRPr lang="fr-FR"/>
                        </a:p>
                      </a:txBody>
                      <a:tcPr marL="68580" marR="68580" marT="0" marB="0">
                        <a:blipFill>
                          <a:blip r:embed="rId6"/>
                          <a:stretch>
                            <a:fillRect l="-235220" t="-220482" r="-101887" b="-102410"/>
                          </a:stretch>
                        </a:blipFill>
                      </a:tcPr>
                    </a:tc>
                    <a:tc>
                      <a:txBody>
                        <a:bodyPr/>
                        <a:lstStyle/>
                        <a:p>
                          <a:endParaRPr lang="fr-FR"/>
                        </a:p>
                      </a:txBody>
                      <a:tcPr marL="68580" marR="68580" marT="0" marB="0">
                        <a:blipFill>
                          <a:blip r:embed="rId6"/>
                          <a:stretch>
                            <a:fillRect l="-337342" t="-220482" r="-2532" b="-102410"/>
                          </a:stretch>
                        </a:blipFill>
                      </a:tcPr>
                    </a:tc>
                    <a:extLst>
                      <a:ext uri="{0D108BD9-81ED-4DB2-BD59-A6C34878D82A}">
                        <a16:rowId xmlns:a16="http://schemas.microsoft.com/office/drawing/2014/main" val="2906173625"/>
                      </a:ext>
                    </a:extLst>
                  </a:tr>
                  <a:tr h="504170">
                    <a:tc vMerge="1">
                      <a:txBody>
                        <a:bodyPr/>
                        <a:lstStyle/>
                        <a:p>
                          <a:endParaRPr lang="fr-FR"/>
                        </a:p>
                      </a:txBody>
                      <a:tcPr/>
                    </a:tc>
                    <a:tc>
                      <a:txBody>
                        <a:bodyPr/>
                        <a:lstStyle/>
                        <a:p>
                          <a:endParaRPr lang="fr-FR"/>
                        </a:p>
                      </a:txBody>
                      <a:tcPr marL="68580" marR="68580" marT="0" marB="0">
                        <a:blipFill>
                          <a:blip r:embed="rId6"/>
                          <a:stretch>
                            <a:fillRect l="-136709" t="-320482" r="-203165" b="-2410"/>
                          </a:stretch>
                        </a:blipFill>
                      </a:tcPr>
                    </a:tc>
                    <a:tc>
                      <a:txBody>
                        <a:bodyPr/>
                        <a:lstStyle/>
                        <a:p>
                          <a:endParaRPr lang="fr-FR"/>
                        </a:p>
                      </a:txBody>
                      <a:tcPr marL="68580" marR="68580" marT="0" marB="0">
                        <a:blipFill>
                          <a:blip r:embed="rId6"/>
                          <a:stretch>
                            <a:fillRect l="-235220" t="-320482" r="-101887" b="-2410"/>
                          </a:stretch>
                        </a:blipFill>
                      </a:tcPr>
                    </a:tc>
                    <a:tc>
                      <a:txBody>
                        <a:bodyPr/>
                        <a:lstStyle/>
                        <a:p>
                          <a:endParaRPr lang="fr-FR"/>
                        </a:p>
                      </a:txBody>
                      <a:tcPr marL="68580" marR="68580" marT="0" marB="0">
                        <a:blipFill>
                          <a:blip r:embed="rId6"/>
                          <a:stretch>
                            <a:fillRect l="-337342" t="-320482" r="-2532" b="-2410"/>
                          </a:stretch>
                        </a:blipFill>
                      </a:tcPr>
                    </a:tc>
                    <a:extLst>
                      <a:ext uri="{0D108BD9-81ED-4DB2-BD59-A6C34878D82A}">
                        <a16:rowId xmlns:a16="http://schemas.microsoft.com/office/drawing/2014/main" val="1211423250"/>
                      </a:ext>
                    </a:extLst>
                  </a:tr>
                </a:tbl>
              </a:graphicData>
            </a:graphic>
          </p:graphicFrame>
        </mc:Fallback>
      </mc:AlternateContent>
      <p:sp>
        <p:nvSpPr>
          <p:cNvPr id="3" name="Espace réservé du pied de page 2">
            <a:extLst>
              <a:ext uri="{FF2B5EF4-FFF2-40B4-BE49-F238E27FC236}">
                <a16:creationId xmlns:a16="http://schemas.microsoft.com/office/drawing/2014/main" id="{4F0B1885-DB24-4A42-94FA-D8FEA21D476D}"/>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309F8A07-4D34-478D-8099-0F7E5E3E4F80}"/>
              </a:ext>
            </a:extLst>
          </p:cNvPr>
          <p:cNvSpPr>
            <a:spLocks noGrp="1"/>
          </p:cNvSpPr>
          <p:nvPr>
            <p:ph type="sldNum" sz="quarter" idx="12"/>
          </p:nvPr>
        </p:nvSpPr>
        <p:spPr/>
        <p:txBody>
          <a:bodyPr/>
          <a:lstStyle/>
          <a:p>
            <a:fld id="{A88EAB1B-73FB-4977-9B11-E6EDEDEB8490}" type="slidenum">
              <a:rPr lang="fr-FR" smtClean="0"/>
              <a:t>117</a:t>
            </a:fld>
            <a:endParaRPr lang="fr-FR" dirty="0"/>
          </a:p>
        </p:txBody>
      </p:sp>
      <p:pic>
        <p:nvPicPr>
          <p:cNvPr id="15" name="Image 14">
            <a:extLst>
              <a:ext uri="{FF2B5EF4-FFF2-40B4-BE49-F238E27FC236}">
                <a16:creationId xmlns:a16="http://schemas.microsoft.com/office/drawing/2014/main" id="{7FE9B4FE-A68C-4A34-B034-B0970C1FE788}"/>
              </a:ext>
            </a:extLst>
          </p:cNvPr>
          <p:cNvPicPr>
            <a:picLocks noChangeAspect="1"/>
          </p:cNvPicPr>
          <p:nvPr/>
        </p:nvPicPr>
        <p:blipFill>
          <a:blip r:embed="rId7"/>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5537250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0" y="4097618"/>
                <a:ext cx="12158133" cy="2677656"/>
              </a:xfrm>
              <a:prstGeom prst="rect">
                <a:avLst/>
              </a:prstGeom>
              <a:noFill/>
            </p:spPr>
            <p:txBody>
              <a:bodyPr wrap="square" rtlCol="0">
                <a:spAutoFit/>
              </a:bodyPr>
              <a:lstStyle/>
              <a:p>
                <a:pPr marL="800100" lvl="1" indent="-342900">
                  <a:buFont typeface="Arial" panose="020B0604020202020204" pitchFamily="34" charset="0"/>
                  <a:buChar char="•"/>
                </a:pPr>
                <a:r>
                  <a:rPr lang="fr-FR" sz="2400" dirty="0"/>
                  <a:t>En particulier, partant de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𝑎</m:t>
                        </m:r>
                      </m:e>
                      <m:sub>
                        <m:r>
                          <a:rPr lang="fr-FR" sz="2400" i="1">
                            <a:latin typeface="Cambria Math" panose="02040503050406030204" pitchFamily="18" charset="0"/>
                          </a:rPr>
                          <m:t>1</m:t>
                        </m:r>
                      </m:sub>
                    </m:sSub>
                  </m:oMath>
                </a14:m>
                <a:r>
                  <a:rPr lang="fr-FR" sz="2400" dirty="0"/>
                  <a:t>,  infliger une punition au joueur 3 requiert </a:t>
                </a:r>
                <a14:m>
                  <m:oMath xmlns:m="http://schemas.openxmlformats.org/officeDocument/2006/math">
                    <m:sSub>
                      <m:sSubPr>
                        <m:ctrlPr>
                          <a:rPr lang="fr-FR" sz="2400" i="1">
                            <a:latin typeface="Cambria Math" panose="02040503050406030204" pitchFamily="18" charset="0"/>
                          </a:rPr>
                        </m:ctrlPr>
                      </m:sSubPr>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2</m:t>
                            </m:r>
                          </m:sub>
                        </m:sSub>
                        <m:r>
                          <a:rPr lang="fr-FR" sz="2400" i="1">
                            <a:latin typeface="Cambria Math" panose="02040503050406030204" pitchFamily="18" charset="0"/>
                          </a:rPr>
                          <m:t>=</m:t>
                        </m:r>
                        <m:r>
                          <a:rPr lang="fr-FR" sz="2400" i="1">
                            <a:latin typeface="Cambria Math" panose="02040503050406030204" pitchFamily="18" charset="0"/>
                          </a:rPr>
                          <m:t>𝑏</m:t>
                        </m:r>
                      </m:e>
                      <m:sub>
                        <m:r>
                          <a:rPr lang="fr-FR" sz="2400" i="1">
                            <a:latin typeface="Cambria Math" panose="02040503050406030204" pitchFamily="18" charset="0"/>
                          </a:rPr>
                          <m:t>2</m:t>
                        </m:r>
                      </m:sub>
                    </m:sSub>
                  </m:oMath>
                </a14:m>
                <a:r>
                  <a:rPr lang="fr-FR" sz="2400" dirty="0"/>
                  <a:t>, ce qui implique de sélectionner tout à la fois </a:t>
                </a:r>
                <a14:m>
                  <m:oMath xmlns:m="http://schemas.openxmlformats.org/officeDocument/2006/math">
                    <m:sSub>
                      <m:sSubPr>
                        <m:ctrlPr>
                          <a:rPr lang="fr-FR" sz="2400" i="1">
                            <a:latin typeface="Cambria Math" panose="02040503050406030204" pitchFamily="18" charset="0"/>
                          </a:rPr>
                        </m:ctrlPr>
                      </m:sSubPr>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3</m:t>
                            </m:r>
                          </m:sub>
                        </m:sSub>
                        <m:r>
                          <a:rPr lang="fr-FR" sz="2400" i="1">
                            <a:latin typeface="Cambria Math" panose="02040503050406030204" pitchFamily="18" charset="0"/>
                          </a:rPr>
                          <m:t>=</m:t>
                        </m:r>
                        <m:r>
                          <a:rPr lang="fr-FR" sz="2400" i="1">
                            <a:latin typeface="Cambria Math" panose="02040503050406030204" pitchFamily="18" charset="0"/>
                          </a:rPr>
                          <m:t>𝑎</m:t>
                        </m:r>
                      </m:e>
                      <m:sub>
                        <m:r>
                          <a:rPr lang="fr-FR" sz="2400" i="1">
                            <a:latin typeface="Cambria Math" panose="02040503050406030204" pitchFamily="18" charset="0"/>
                          </a:rPr>
                          <m:t>3</m:t>
                        </m:r>
                      </m:sub>
                    </m:sSub>
                  </m:oMath>
                </a14:m>
                <a:r>
                  <a:rPr lang="fr-FR" sz="2400" dirty="0"/>
                  <a:t> pour punir le joueur 1 et </a:t>
                </a:r>
                <a14:m>
                  <m:oMath xmlns:m="http://schemas.openxmlformats.org/officeDocument/2006/math">
                    <m:sSub>
                      <m:sSubPr>
                        <m:ctrlPr>
                          <a:rPr lang="fr-FR" sz="2400" i="1">
                            <a:latin typeface="Cambria Math" panose="02040503050406030204" pitchFamily="18" charset="0"/>
                          </a:rPr>
                        </m:ctrlPr>
                      </m:sSubPr>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3</m:t>
                            </m:r>
                          </m:sub>
                        </m:sSub>
                        <m:r>
                          <a:rPr lang="fr-FR" sz="2400" i="1">
                            <a:latin typeface="Cambria Math" panose="02040503050406030204" pitchFamily="18" charset="0"/>
                          </a:rPr>
                          <m:t>=</m:t>
                        </m:r>
                        <m:r>
                          <a:rPr lang="fr-FR" sz="2400" i="1">
                            <a:latin typeface="Cambria Math" panose="02040503050406030204" pitchFamily="18" charset="0"/>
                          </a:rPr>
                          <m:t>𝑏</m:t>
                        </m:r>
                      </m:e>
                      <m:sub>
                        <m:r>
                          <a:rPr lang="fr-FR" sz="2400" i="1">
                            <a:latin typeface="Cambria Math" panose="02040503050406030204" pitchFamily="18" charset="0"/>
                          </a:rPr>
                          <m:t>3</m:t>
                        </m:r>
                      </m:sub>
                    </m:sSub>
                  </m:oMath>
                </a14:m>
                <a:r>
                  <a:rPr lang="fr-FR" sz="2400" dirty="0"/>
                  <a:t> pour punir le joueur 2, ce qui est impossible. On obtient une contradiction similaire en partant de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𝑏</m:t>
                        </m:r>
                      </m:e>
                      <m:sub>
                        <m:r>
                          <a:rPr lang="fr-FR" sz="2400" i="1">
                            <a:latin typeface="Cambria Math" panose="02040503050406030204" pitchFamily="18" charset="0"/>
                          </a:rPr>
                          <m:t>1</m:t>
                        </m:r>
                      </m:sub>
                    </m:sSub>
                  </m:oMath>
                </a14:m>
                <a:r>
                  <a:rPr lang="fr-FR" sz="2400" dirty="0"/>
                  <a:t>.</a:t>
                </a:r>
              </a:p>
              <a:p>
                <a:pPr marL="342900" indent="-342900">
                  <a:buFont typeface="Arial" panose="020B0604020202020204" pitchFamily="34" charset="0"/>
                  <a:buChar char="•"/>
                </a:pPr>
                <a:r>
                  <a:rPr lang="fr-FR" sz="2400" dirty="0"/>
                  <a:t>On peut montrer qu’il n’existe aucun équilibre parfait en sous-jeux qui procure un paiement moyen inférieur à ¼ quand bien même ce paiement peut être obtenu dans le jeu d’étape à l’aide de stratégies mixtes (voir </a:t>
                </a:r>
                <a:r>
                  <a:rPr lang="fr-FR" sz="2400" dirty="0" err="1"/>
                  <a:t>Fudenberg</a:t>
                </a:r>
                <a:r>
                  <a:rPr lang="fr-FR" sz="2400" dirty="0"/>
                  <a:t> et </a:t>
                </a:r>
                <a:r>
                  <a:rPr lang="fr-FR" sz="2400" dirty="0" err="1"/>
                  <a:t>Maskin</a:t>
                </a:r>
                <a:r>
                  <a:rPr lang="fr-FR" sz="2400" dirty="0"/>
                  <a:t> (1986), page 543).</a:t>
                </a: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0" y="4097618"/>
                <a:ext cx="12158133" cy="2677656"/>
              </a:xfrm>
              <a:prstGeom prst="rect">
                <a:avLst/>
              </a:prstGeom>
              <a:blipFill>
                <a:blip r:embed="rId2"/>
                <a:stretch>
                  <a:fillRect l="-652" t="-1822" r="-1153" b="-4328"/>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9" name="ZoneTexte 8">
            <a:extLst>
              <a:ext uri="{FF2B5EF4-FFF2-40B4-BE49-F238E27FC236}">
                <a16:creationId xmlns:a16="http://schemas.microsoft.com/office/drawing/2014/main" id="{E1E44AB5-9A76-4D1F-A363-F5839451FC5E}"/>
              </a:ext>
            </a:extLst>
          </p:cNvPr>
          <p:cNvSpPr txBox="1"/>
          <p:nvPr/>
        </p:nvSpPr>
        <p:spPr>
          <a:xfrm>
            <a:off x="0" y="1239250"/>
            <a:ext cx="12238148" cy="461665"/>
          </a:xfrm>
          <a:prstGeom prst="rect">
            <a:avLst/>
          </a:prstGeom>
          <a:noFill/>
        </p:spPr>
        <p:txBody>
          <a:bodyPr wrap="square" rtlCol="0">
            <a:spAutoFit/>
          </a:bodyPr>
          <a:lstStyle/>
          <a:p>
            <a:pPr algn="ctr">
              <a:spcAft>
                <a:spcPts val="1000"/>
              </a:spcAft>
            </a:pPr>
            <a:r>
              <a:rPr lang="fr-FR" sz="2400" b="1" dirty="0">
                <a:latin typeface="Times New Roman" panose="02020603050405020304" pitchFamily="18" charset="0"/>
                <a:ea typeface="Calibri" panose="020F0502020204030204" pitchFamily="34" charset="0"/>
              </a:rPr>
              <a:t>Jeu d’étape à trois joueurs avec intérêt identiques</a:t>
            </a:r>
          </a:p>
        </p:txBody>
      </p:sp>
      <mc:AlternateContent xmlns:mc="http://schemas.openxmlformats.org/markup-compatibility/2006" xmlns:a14="http://schemas.microsoft.com/office/drawing/2010/main">
        <mc:Choice Requires="a14">
          <p:graphicFrame>
            <p:nvGraphicFramePr>
              <p:cNvPr id="14" name="Tableau 13">
                <a:extLst>
                  <a:ext uri="{FF2B5EF4-FFF2-40B4-BE49-F238E27FC236}">
                    <a16:creationId xmlns:a16="http://schemas.microsoft.com/office/drawing/2014/main" id="{B4545EF5-EC9C-475B-9F7B-D5F33DDF6579}"/>
                  </a:ext>
                </a:extLst>
              </p:cNvPr>
              <p:cNvGraphicFramePr>
                <a:graphicFrameLocks noGrp="1"/>
              </p:cNvGraphicFramePr>
              <p:nvPr/>
            </p:nvGraphicFramePr>
            <p:xfrm>
              <a:off x="184294" y="1753062"/>
              <a:ext cx="4366927" cy="2075312"/>
            </p:xfrm>
            <a:graphic>
              <a:graphicData uri="http://schemas.openxmlformats.org/drawingml/2006/table">
                <a:tbl>
                  <a:tblPr firstRow="1" firstCol="1" bandRow="1">
                    <a:tableStyleId>{5C22544A-7EE6-4342-B048-85BDC9FD1C3A}</a:tableStyleId>
                  </a:tblPr>
                  <a:tblGrid>
                    <a:gridCol w="1361059">
                      <a:extLst>
                        <a:ext uri="{9D8B030D-6E8A-4147-A177-3AD203B41FA5}">
                          <a16:colId xmlns:a16="http://schemas.microsoft.com/office/drawing/2014/main" val="2132673138"/>
                        </a:ext>
                      </a:extLst>
                    </a:gridCol>
                    <a:gridCol w="1001956">
                      <a:extLst>
                        <a:ext uri="{9D8B030D-6E8A-4147-A177-3AD203B41FA5}">
                          <a16:colId xmlns:a16="http://schemas.microsoft.com/office/drawing/2014/main" val="3562357282"/>
                        </a:ext>
                      </a:extLst>
                    </a:gridCol>
                    <a:gridCol w="1001956">
                      <a:extLst>
                        <a:ext uri="{9D8B030D-6E8A-4147-A177-3AD203B41FA5}">
                          <a16:colId xmlns:a16="http://schemas.microsoft.com/office/drawing/2014/main" val="3364968662"/>
                        </a:ext>
                      </a:extLst>
                    </a:gridCol>
                    <a:gridCol w="1001956">
                      <a:extLst>
                        <a:ext uri="{9D8B030D-6E8A-4147-A177-3AD203B41FA5}">
                          <a16:colId xmlns:a16="http://schemas.microsoft.com/office/drawing/2014/main" val="1104746862"/>
                        </a:ext>
                      </a:extLst>
                    </a:gridCol>
                  </a:tblGrid>
                  <a:tr h="518828">
                    <a:tc rowSpan="2" gridSpan="2">
                      <a:txBody>
                        <a:bodyPr/>
                        <a:lstStyle/>
                        <a:p>
                          <a:pPr algn="just">
                            <a:spcAft>
                              <a:spcPts val="0"/>
                            </a:spcAft>
                          </a:pPr>
                          <a:r>
                            <a:rPr lang="fr-FR" sz="2400">
                              <a:effectLst/>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025295992"/>
                      </a:ext>
                    </a:extLst>
                  </a:tr>
                  <a:tr h="518828">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smtClean="0">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2</m:t>
                                    </m:r>
                                  </m:sub>
                                </m:sSub>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smtClean="0">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2</m:t>
                                    </m:r>
                                  </m:sub>
                                </m:sSub>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2009375"/>
                      </a:ext>
                    </a:extLst>
                  </a:tr>
                  <a:tr h="518828">
                    <a:tc rowSpan="2">
                      <a:txBody>
                        <a:bodyPr/>
                        <a:lstStyle/>
                        <a:p>
                          <a:pPr algn="ctr">
                            <a:spcAft>
                              <a:spcPts val="0"/>
                            </a:spcAft>
                          </a:pPr>
                          <a:r>
                            <a:rPr lang="fr-FR" sz="2400" dirty="0">
                              <a:effectLst/>
                            </a:rPr>
                            <a:t>Joueur 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1,1,1</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2247341"/>
                      </a:ext>
                    </a:extLst>
                  </a:tr>
                  <a:tr h="518828">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0,0,0</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2875687"/>
                      </a:ext>
                    </a:extLst>
                  </a:tr>
                </a:tbl>
              </a:graphicData>
            </a:graphic>
          </p:graphicFrame>
        </mc:Choice>
        <mc:Fallback xmlns="">
          <p:graphicFrame>
            <p:nvGraphicFramePr>
              <p:cNvPr id="14" name="Tableau 13">
                <a:extLst>
                  <a:ext uri="{FF2B5EF4-FFF2-40B4-BE49-F238E27FC236}">
                    <a16:creationId xmlns:a16="http://schemas.microsoft.com/office/drawing/2014/main" id="{B4545EF5-EC9C-475B-9F7B-D5F33DDF6579}"/>
                  </a:ext>
                </a:extLst>
              </p:cNvPr>
              <p:cNvGraphicFramePr>
                <a:graphicFrameLocks noGrp="1"/>
              </p:cNvGraphicFramePr>
              <p:nvPr/>
            </p:nvGraphicFramePr>
            <p:xfrm>
              <a:off x="184294" y="1753062"/>
              <a:ext cx="4366927" cy="2075312"/>
            </p:xfrm>
            <a:graphic>
              <a:graphicData uri="http://schemas.openxmlformats.org/drawingml/2006/table">
                <a:tbl>
                  <a:tblPr firstRow="1" firstCol="1" bandRow="1">
                    <a:tableStyleId>{5C22544A-7EE6-4342-B048-85BDC9FD1C3A}</a:tableStyleId>
                  </a:tblPr>
                  <a:tblGrid>
                    <a:gridCol w="1361059">
                      <a:extLst>
                        <a:ext uri="{9D8B030D-6E8A-4147-A177-3AD203B41FA5}">
                          <a16:colId xmlns:a16="http://schemas.microsoft.com/office/drawing/2014/main" val="2132673138"/>
                        </a:ext>
                      </a:extLst>
                    </a:gridCol>
                    <a:gridCol w="1001956">
                      <a:extLst>
                        <a:ext uri="{9D8B030D-6E8A-4147-A177-3AD203B41FA5}">
                          <a16:colId xmlns:a16="http://schemas.microsoft.com/office/drawing/2014/main" val="3562357282"/>
                        </a:ext>
                      </a:extLst>
                    </a:gridCol>
                    <a:gridCol w="1001956">
                      <a:extLst>
                        <a:ext uri="{9D8B030D-6E8A-4147-A177-3AD203B41FA5}">
                          <a16:colId xmlns:a16="http://schemas.microsoft.com/office/drawing/2014/main" val="3364968662"/>
                        </a:ext>
                      </a:extLst>
                    </a:gridCol>
                    <a:gridCol w="1001956">
                      <a:extLst>
                        <a:ext uri="{9D8B030D-6E8A-4147-A177-3AD203B41FA5}">
                          <a16:colId xmlns:a16="http://schemas.microsoft.com/office/drawing/2014/main" val="1104746862"/>
                        </a:ext>
                      </a:extLst>
                    </a:gridCol>
                  </a:tblGrid>
                  <a:tr h="518828">
                    <a:tc rowSpan="2" gridSpan="2">
                      <a:txBody>
                        <a:bodyPr/>
                        <a:lstStyle/>
                        <a:p>
                          <a:pPr algn="just">
                            <a:spcAft>
                              <a:spcPts val="0"/>
                            </a:spcAft>
                          </a:pPr>
                          <a:r>
                            <a:rPr lang="fr-FR" sz="2400">
                              <a:effectLst/>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025295992"/>
                      </a:ext>
                    </a:extLst>
                  </a:tr>
                  <a:tr h="518828">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4"/>
                          <a:stretch>
                            <a:fillRect l="-237195" t="-121176" r="-103049" b="-203529"/>
                          </a:stretch>
                        </a:blipFill>
                      </a:tcPr>
                    </a:tc>
                    <a:tc>
                      <a:txBody>
                        <a:bodyPr/>
                        <a:lstStyle/>
                        <a:p>
                          <a:endParaRPr lang="fr-FR"/>
                        </a:p>
                      </a:txBody>
                      <a:tcPr marL="68580" marR="68580" marT="0" marB="0">
                        <a:blipFill>
                          <a:blip r:embed="rId4"/>
                          <a:stretch>
                            <a:fillRect l="-335152" t="-121176" r="-2424" b="-203529"/>
                          </a:stretch>
                        </a:blipFill>
                      </a:tcPr>
                    </a:tc>
                    <a:extLst>
                      <a:ext uri="{0D108BD9-81ED-4DB2-BD59-A6C34878D82A}">
                        <a16:rowId xmlns:a16="http://schemas.microsoft.com/office/drawing/2014/main" val="2342009375"/>
                      </a:ext>
                    </a:extLst>
                  </a:tr>
                  <a:tr h="518828">
                    <a:tc rowSpan="2">
                      <a:txBody>
                        <a:bodyPr/>
                        <a:lstStyle/>
                        <a:p>
                          <a:pPr algn="ctr">
                            <a:spcAft>
                              <a:spcPts val="0"/>
                            </a:spcAft>
                          </a:pPr>
                          <a:r>
                            <a:rPr lang="fr-FR" sz="2400" dirty="0">
                              <a:effectLst/>
                            </a:rPr>
                            <a:t>Joueur 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4"/>
                          <a:stretch>
                            <a:fillRect l="-135758" t="-218605" r="-201818" b="-101163"/>
                          </a:stretch>
                        </a:blipFill>
                      </a:tcPr>
                    </a:tc>
                    <a:tc>
                      <a:txBody>
                        <a:bodyPr/>
                        <a:lstStyle/>
                        <a:p>
                          <a:endParaRPr lang="fr-FR"/>
                        </a:p>
                      </a:txBody>
                      <a:tcPr marL="68580" marR="68580" marT="0" marB="0">
                        <a:blipFill>
                          <a:blip r:embed="rId4"/>
                          <a:stretch>
                            <a:fillRect l="-237195" t="-218605" r="-103049" b="-101163"/>
                          </a:stretch>
                        </a:blipFill>
                      </a:tcPr>
                    </a:tc>
                    <a:tc>
                      <a:txBody>
                        <a:bodyPr/>
                        <a:lstStyle/>
                        <a:p>
                          <a:endParaRPr lang="fr-FR"/>
                        </a:p>
                      </a:txBody>
                      <a:tcPr marL="68580" marR="68580" marT="0" marB="0">
                        <a:blipFill>
                          <a:blip r:embed="rId4"/>
                          <a:stretch>
                            <a:fillRect l="-335152" t="-218605" r="-2424" b="-101163"/>
                          </a:stretch>
                        </a:blipFill>
                      </a:tcPr>
                    </a:tc>
                    <a:extLst>
                      <a:ext uri="{0D108BD9-81ED-4DB2-BD59-A6C34878D82A}">
                        <a16:rowId xmlns:a16="http://schemas.microsoft.com/office/drawing/2014/main" val="2292247341"/>
                      </a:ext>
                    </a:extLst>
                  </a:tr>
                  <a:tr h="518828">
                    <a:tc vMerge="1">
                      <a:txBody>
                        <a:bodyPr/>
                        <a:lstStyle/>
                        <a:p>
                          <a:endParaRPr lang="fr-FR"/>
                        </a:p>
                      </a:txBody>
                      <a:tcPr/>
                    </a:tc>
                    <a:tc>
                      <a:txBody>
                        <a:bodyPr/>
                        <a:lstStyle/>
                        <a:p>
                          <a:endParaRPr lang="fr-FR"/>
                        </a:p>
                      </a:txBody>
                      <a:tcPr marL="68580" marR="68580" marT="0" marB="0">
                        <a:blipFill>
                          <a:blip r:embed="rId4"/>
                          <a:stretch>
                            <a:fillRect l="-135758" t="-322353" r="-201818" b="-2353"/>
                          </a:stretch>
                        </a:blipFill>
                      </a:tcPr>
                    </a:tc>
                    <a:tc>
                      <a:txBody>
                        <a:bodyPr/>
                        <a:lstStyle/>
                        <a:p>
                          <a:endParaRPr lang="fr-FR"/>
                        </a:p>
                      </a:txBody>
                      <a:tcPr marL="68580" marR="68580" marT="0" marB="0">
                        <a:blipFill>
                          <a:blip r:embed="rId4"/>
                          <a:stretch>
                            <a:fillRect l="-237195" t="-322353" r="-103049" b="-2353"/>
                          </a:stretch>
                        </a:blipFill>
                      </a:tcPr>
                    </a:tc>
                    <a:tc>
                      <a:txBody>
                        <a:bodyPr/>
                        <a:lstStyle/>
                        <a:p>
                          <a:endParaRPr lang="fr-FR"/>
                        </a:p>
                      </a:txBody>
                      <a:tcPr marL="68580" marR="68580" marT="0" marB="0">
                        <a:blipFill>
                          <a:blip r:embed="rId4"/>
                          <a:stretch>
                            <a:fillRect l="-335152" t="-322353" r="-2424" b="-2353"/>
                          </a:stretch>
                        </a:blipFill>
                      </a:tcPr>
                    </a:tc>
                    <a:extLst>
                      <a:ext uri="{0D108BD9-81ED-4DB2-BD59-A6C34878D82A}">
                        <a16:rowId xmlns:a16="http://schemas.microsoft.com/office/drawing/2014/main" val="2242875687"/>
                      </a:ext>
                    </a:extLst>
                  </a:tr>
                </a:tbl>
              </a:graphicData>
            </a:graphic>
          </p:graphicFrame>
        </mc:Fallback>
      </mc:AlternateContent>
      <p:cxnSp>
        <p:nvCxnSpPr>
          <p:cNvPr id="24" name="Connecteur droit avec flèche 23">
            <a:extLst>
              <a:ext uri="{FF2B5EF4-FFF2-40B4-BE49-F238E27FC236}">
                <a16:creationId xmlns:a16="http://schemas.microsoft.com/office/drawing/2014/main" id="{538A19C6-31DC-443F-BD48-995335A3F640}"/>
              </a:ext>
            </a:extLst>
          </p:cNvPr>
          <p:cNvCxnSpPr/>
          <p:nvPr/>
        </p:nvCxnSpPr>
        <p:spPr>
          <a:xfrm flipH="1">
            <a:off x="4916978" y="2873777"/>
            <a:ext cx="11055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8C24AA08-2258-4194-B4FB-D8EA88091788}"/>
              </a:ext>
            </a:extLst>
          </p:cNvPr>
          <p:cNvCxnSpPr>
            <a:cxnSpLocks/>
          </p:cNvCxnSpPr>
          <p:nvPr/>
        </p:nvCxnSpPr>
        <p:spPr>
          <a:xfrm>
            <a:off x="6173925" y="2877933"/>
            <a:ext cx="111529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B3CA8E37-BBF7-4907-B841-6E5BA74062A0}"/>
                  </a:ext>
                </a:extLst>
              </p:cNvPr>
              <p:cNvSpPr/>
              <p:nvPr/>
            </p:nvSpPr>
            <p:spPr>
              <a:xfrm>
                <a:off x="5168810" y="2416268"/>
                <a:ext cx="201023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𝑎</m:t>
                          </m:r>
                        </m:e>
                        <m:sub>
                          <m:r>
                            <a:rPr lang="fr-FR" sz="2400" i="0">
                              <a:latin typeface="Cambria Math" panose="02040503050406030204" pitchFamily="18" charset="0"/>
                            </a:rPr>
                            <m:t>3</m:t>
                          </m:r>
                        </m:sub>
                      </m:sSub>
                      <m:r>
                        <a:rPr lang="fr-FR" sz="2400" i="0">
                          <a:latin typeface="Cambria Math" panose="02040503050406030204" pitchFamily="18" charset="0"/>
                        </a:rPr>
                        <m:t>                </m:t>
                      </m:r>
                      <m:sSub>
                        <m:sSubPr>
                          <m:ctrlPr>
                            <a:rPr lang="fr-FR" sz="2400" i="1">
                              <a:latin typeface="Cambria Math" panose="02040503050406030204" pitchFamily="18" charset="0"/>
                            </a:rPr>
                          </m:ctrlPr>
                        </m:sSubPr>
                        <m:e>
                          <m:r>
                            <a:rPr lang="fr-FR" sz="2400" i="1">
                              <a:latin typeface="Cambria Math" panose="02040503050406030204" pitchFamily="18" charset="0"/>
                            </a:rPr>
                            <m:t>𝑏</m:t>
                          </m:r>
                        </m:e>
                        <m:sub>
                          <m:r>
                            <a:rPr lang="fr-FR" sz="2400" i="0">
                              <a:latin typeface="Cambria Math" panose="02040503050406030204" pitchFamily="18" charset="0"/>
                            </a:rPr>
                            <m:t>3</m:t>
                          </m:r>
                        </m:sub>
                      </m:sSub>
                      <m:r>
                        <a:rPr lang="fr-FR" sz="2400" i="0">
                          <a:latin typeface="Cambria Math" panose="02040503050406030204" pitchFamily="18" charset="0"/>
                        </a:rPr>
                        <m:t> </m:t>
                      </m:r>
                    </m:oMath>
                  </m:oMathPara>
                </a14:m>
                <a:endParaRPr lang="fr-FR" sz="2400" dirty="0"/>
              </a:p>
            </p:txBody>
          </p:sp>
        </mc:Choice>
        <mc:Fallback xmlns="">
          <p:sp>
            <p:nvSpPr>
              <p:cNvPr id="27" name="Rectangle 26">
                <a:extLst>
                  <a:ext uri="{FF2B5EF4-FFF2-40B4-BE49-F238E27FC236}">
                    <a16:creationId xmlns:a16="http://schemas.microsoft.com/office/drawing/2014/main" id="{B3CA8E37-BBF7-4907-B841-6E5BA74062A0}"/>
                  </a:ext>
                </a:extLst>
              </p:cNvPr>
              <p:cNvSpPr>
                <a:spLocks noRot="1" noChangeAspect="1" noMove="1" noResize="1" noEditPoints="1" noAdjustHandles="1" noChangeArrowheads="1" noChangeShapeType="1" noTextEdit="1"/>
              </p:cNvSpPr>
              <p:nvPr/>
            </p:nvSpPr>
            <p:spPr>
              <a:xfrm>
                <a:off x="5168810" y="2416268"/>
                <a:ext cx="2010230" cy="461665"/>
              </a:xfrm>
              <a:prstGeom prst="rect">
                <a:avLst/>
              </a:prstGeom>
              <a:blipFill>
                <a:blip r:embed="rId5"/>
                <a:stretch>
                  <a:fillRect b="-3947"/>
                </a:stretch>
              </a:blipFill>
            </p:spPr>
            <p:txBody>
              <a:bodyPr/>
              <a:lstStyle/>
              <a:p>
                <a:r>
                  <a:rPr lang="fr-FR">
                    <a:noFill/>
                  </a:rPr>
                  <a:t> </a:t>
                </a:r>
              </a:p>
            </p:txBody>
          </p:sp>
        </mc:Fallback>
      </mc:AlternateContent>
      <p:graphicFrame>
        <p:nvGraphicFramePr>
          <p:cNvPr id="32" name="Tableau 31">
            <a:extLst>
              <a:ext uri="{FF2B5EF4-FFF2-40B4-BE49-F238E27FC236}">
                <a16:creationId xmlns:a16="http://schemas.microsoft.com/office/drawing/2014/main" id="{A118F1CE-E365-4C94-B33B-02905963657B}"/>
              </a:ext>
            </a:extLst>
          </p:cNvPr>
          <p:cNvGraphicFramePr>
            <a:graphicFrameLocks noGrp="1"/>
          </p:cNvGraphicFramePr>
          <p:nvPr/>
        </p:nvGraphicFramePr>
        <p:xfrm>
          <a:off x="5444115" y="2078977"/>
          <a:ext cx="1303770" cy="365760"/>
        </p:xfrm>
        <a:graphic>
          <a:graphicData uri="http://schemas.openxmlformats.org/drawingml/2006/table">
            <a:tbl>
              <a:tblPr firstRow="1" firstCol="1" bandRow="1">
                <a:tableStyleId>{5C22544A-7EE6-4342-B048-85BDC9FD1C3A}</a:tableStyleId>
              </a:tblPr>
              <a:tblGrid>
                <a:gridCol w="1303770">
                  <a:extLst>
                    <a:ext uri="{9D8B030D-6E8A-4147-A177-3AD203B41FA5}">
                      <a16:colId xmlns:a16="http://schemas.microsoft.com/office/drawing/2014/main" val="2509141071"/>
                    </a:ext>
                  </a:extLst>
                </a:gridCol>
              </a:tblGrid>
              <a:tr h="0">
                <a:tc>
                  <a:txBody>
                    <a:bodyPr/>
                    <a:lstStyle/>
                    <a:p>
                      <a:pPr algn="ctr">
                        <a:spcAft>
                          <a:spcPts val="0"/>
                        </a:spcAft>
                      </a:pPr>
                      <a:r>
                        <a:rPr lang="fr-FR" sz="2400" dirty="0">
                          <a:effectLst/>
                        </a:rPr>
                        <a:t>Joueur 3</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0381314"/>
                  </a:ext>
                </a:extLst>
              </a:tr>
            </a:tbl>
          </a:graphicData>
        </a:graphic>
      </p:graphicFrame>
      <mc:AlternateContent xmlns:mc="http://schemas.openxmlformats.org/markup-compatibility/2006" xmlns:a14="http://schemas.microsoft.com/office/drawing/2010/main">
        <mc:Choice Requires="a14">
          <p:graphicFrame>
            <p:nvGraphicFramePr>
              <p:cNvPr id="33" name="Tableau 32">
                <a:extLst>
                  <a:ext uri="{FF2B5EF4-FFF2-40B4-BE49-F238E27FC236}">
                    <a16:creationId xmlns:a16="http://schemas.microsoft.com/office/drawing/2014/main" id="{AF354F01-8238-4F0D-862D-4C11629F0E16}"/>
                  </a:ext>
                </a:extLst>
              </p:cNvPr>
              <p:cNvGraphicFramePr>
                <a:graphicFrameLocks noGrp="1"/>
              </p:cNvGraphicFramePr>
              <p:nvPr/>
            </p:nvGraphicFramePr>
            <p:xfrm>
              <a:off x="7532744" y="1811692"/>
              <a:ext cx="4196514" cy="2016680"/>
            </p:xfrm>
            <a:graphic>
              <a:graphicData uri="http://schemas.openxmlformats.org/drawingml/2006/table">
                <a:tbl>
                  <a:tblPr firstRow="1" firstCol="1" bandRow="1">
                    <a:tableStyleId>{5C22544A-7EE6-4342-B048-85BDC9FD1C3A}</a:tableStyleId>
                  </a:tblPr>
                  <a:tblGrid>
                    <a:gridCol w="1307946">
                      <a:extLst>
                        <a:ext uri="{9D8B030D-6E8A-4147-A177-3AD203B41FA5}">
                          <a16:colId xmlns:a16="http://schemas.microsoft.com/office/drawing/2014/main" val="1011091655"/>
                        </a:ext>
                      </a:extLst>
                    </a:gridCol>
                    <a:gridCol w="962856">
                      <a:extLst>
                        <a:ext uri="{9D8B030D-6E8A-4147-A177-3AD203B41FA5}">
                          <a16:colId xmlns:a16="http://schemas.microsoft.com/office/drawing/2014/main" val="295114029"/>
                        </a:ext>
                      </a:extLst>
                    </a:gridCol>
                    <a:gridCol w="962856">
                      <a:extLst>
                        <a:ext uri="{9D8B030D-6E8A-4147-A177-3AD203B41FA5}">
                          <a16:colId xmlns:a16="http://schemas.microsoft.com/office/drawing/2014/main" val="73247822"/>
                        </a:ext>
                      </a:extLst>
                    </a:gridCol>
                    <a:gridCol w="962856">
                      <a:extLst>
                        <a:ext uri="{9D8B030D-6E8A-4147-A177-3AD203B41FA5}">
                          <a16:colId xmlns:a16="http://schemas.microsoft.com/office/drawing/2014/main" val="2505666193"/>
                        </a:ext>
                      </a:extLst>
                    </a:gridCol>
                  </a:tblGrid>
                  <a:tr h="504170">
                    <a:tc rowSpan="2" gridSpan="2">
                      <a:txBody>
                        <a:bodyPr/>
                        <a:lstStyle/>
                        <a:p>
                          <a:pPr algn="just">
                            <a:spcAft>
                              <a:spcPts val="0"/>
                            </a:spcAft>
                          </a:pPr>
                          <a:r>
                            <a:rPr lang="fr-FR" sz="2400">
                              <a:effectLst/>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3138607164"/>
                      </a:ext>
                    </a:extLst>
                  </a:tr>
                  <a:tr h="504170">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6247110"/>
                      </a:ext>
                    </a:extLst>
                  </a:tr>
                  <a:tr h="504170">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6173625"/>
                      </a:ext>
                    </a:extLst>
                  </a:tr>
                  <a:tr h="504170">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1</m:t>
                                    </m:r>
                                  </m:sub>
                                </m:sSub>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1,1,1</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1423250"/>
                      </a:ext>
                    </a:extLst>
                  </a:tr>
                </a:tbl>
              </a:graphicData>
            </a:graphic>
          </p:graphicFrame>
        </mc:Choice>
        <mc:Fallback xmlns="">
          <p:graphicFrame>
            <p:nvGraphicFramePr>
              <p:cNvPr id="33" name="Tableau 32">
                <a:extLst>
                  <a:ext uri="{FF2B5EF4-FFF2-40B4-BE49-F238E27FC236}">
                    <a16:creationId xmlns:a16="http://schemas.microsoft.com/office/drawing/2014/main" id="{AF354F01-8238-4F0D-862D-4C11629F0E16}"/>
                  </a:ext>
                </a:extLst>
              </p:cNvPr>
              <p:cNvGraphicFramePr>
                <a:graphicFrameLocks noGrp="1"/>
              </p:cNvGraphicFramePr>
              <p:nvPr/>
            </p:nvGraphicFramePr>
            <p:xfrm>
              <a:off x="7532744" y="1811692"/>
              <a:ext cx="4196514" cy="2016680"/>
            </p:xfrm>
            <a:graphic>
              <a:graphicData uri="http://schemas.openxmlformats.org/drawingml/2006/table">
                <a:tbl>
                  <a:tblPr firstRow="1" firstCol="1" bandRow="1">
                    <a:tableStyleId>{5C22544A-7EE6-4342-B048-85BDC9FD1C3A}</a:tableStyleId>
                  </a:tblPr>
                  <a:tblGrid>
                    <a:gridCol w="1307946">
                      <a:extLst>
                        <a:ext uri="{9D8B030D-6E8A-4147-A177-3AD203B41FA5}">
                          <a16:colId xmlns:a16="http://schemas.microsoft.com/office/drawing/2014/main" val="1011091655"/>
                        </a:ext>
                      </a:extLst>
                    </a:gridCol>
                    <a:gridCol w="962856">
                      <a:extLst>
                        <a:ext uri="{9D8B030D-6E8A-4147-A177-3AD203B41FA5}">
                          <a16:colId xmlns:a16="http://schemas.microsoft.com/office/drawing/2014/main" val="295114029"/>
                        </a:ext>
                      </a:extLst>
                    </a:gridCol>
                    <a:gridCol w="962856">
                      <a:extLst>
                        <a:ext uri="{9D8B030D-6E8A-4147-A177-3AD203B41FA5}">
                          <a16:colId xmlns:a16="http://schemas.microsoft.com/office/drawing/2014/main" val="73247822"/>
                        </a:ext>
                      </a:extLst>
                    </a:gridCol>
                    <a:gridCol w="962856">
                      <a:extLst>
                        <a:ext uri="{9D8B030D-6E8A-4147-A177-3AD203B41FA5}">
                          <a16:colId xmlns:a16="http://schemas.microsoft.com/office/drawing/2014/main" val="2505666193"/>
                        </a:ext>
                      </a:extLst>
                    </a:gridCol>
                  </a:tblGrid>
                  <a:tr h="504170">
                    <a:tc rowSpan="2" gridSpan="2">
                      <a:txBody>
                        <a:bodyPr/>
                        <a:lstStyle/>
                        <a:p>
                          <a:pPr algn="just">
                            <a:spcAft>
                              <a:spcPts val="0"/>
                            </a:spcAft>
                          </a:pPr>
                          <a:r>
                            <a:rPr lang="fr-FR" sz="2400">
                              <a:effectLst/>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3138607164"/>
                      </a:ext>
                    </a:extLst>
                  </a:tr>
                  <a:tr h="504170">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6"/>
                          <a:stretch>
                            <a:fillRect l="-235220" t="-120482" r="-101887" b="-202410"/>
                          </a:stretch>
                        </a:blipFill>
                      </a:tcPr>
                    </a:tc>
                    <a:tc>
                      <a:txBody>
                        <a:bodyPr/>
                        <a:lstStyle/>
                        <a:p>
                          <a:endParaRPr lang="fr-FR"/>
                        </a:p>
                      </a:txBody>
                      <a:tcPr marL="68580" marR="68580" marT="0" marB="0">
                        <a:blipFill>
                          <a:blip r:embed="rId6"/>
                          <a:stretch>
                            <a:fillRect l="-337342" t="-120482" r="-2532" b="-202410"/>
                          </a:stretch>
                        </a:blipFill>
                      </a:tcPr>
                    </a:tc>
                    <a:extLst>
                      <a:ext uri="{0D108BD9-81ED-4DB2-BD59-A6C34878D82A}">
                        <a16:rowId xmlns:a16="http://schemas.microsoft.com/office/drawing/2014/main" val="1156247110"/>
                      </a:ext>
                    </a:extLst>
                  </a:tr>
                  <a:tr h="504170">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6"/>
                          <a:stretch>
                            <a:fillRect l="-136709" t="-220482" r="-203165" b="-102410"/>
                          </a:stretch>
                        </a:blipFill>
                      </a:tcPr>
                    </a:tc>
                    <a:tc>
                      <a:txBody>
                        <a:bodyPr/>
                        <a:lstStyle/>
                        <a:p>
                          <a:endParaRPr lang="fr-FR"/>
                        </a:p>
                      </a:txBody>
                      <a:tcPr marL="68580" marR="68580" marT="0" marB="0">
                        <a:blipFill>
                          <a:blip r:embed="rId6"/>
                          <a:stretch>
                            <a:fillRect l="-235220" t="-220482" r="-101887" b="-102410"/>
                          </a:stretch>
                        </a:blipFill>
                      </a:tcPr>
                    </a:tc>
                    <a:tc>
                      <a:txBody>
                        <a:bodyPr/>
                        <a:lstStyle/>
                        <a:p>
                          <a:endParaRPr lang="fr-FR"/>
                        </a:p>
                      </a:txBody>
                      <a:tcPr marL="68580" marR="68580" marT="0" marB="0">
                        <a:blipFill>
                          <a:blip r:embed="rId6"/>
                          <a:stretch>
                            <a:fillRect l="-337342" t="-220482" r="-2532" b="-102410"/>
                          </a:stretch>
                        </a:blipFill>
                      </a:tcPr>
                    </a:tc>
                    <a:extLst>
                      <a:ext uri="{0D108BD9-81ED-4DB2-BD59-A6C34878D82A}">
                        <a16:rowId xmlns:a16="http://schemas.microsoft.com/office/drawing/2014/main" val="2906173625"/>
                      </a:ext>
                    </a:extLst>
                  </a:tr>
                  <a:tr h="504170">
                    <a:tc vMerge="1">
                      <a:txBody>
                        <a:bodyPr/>
                        <a:lstStyle/>
                        <a:p>
                          <a:endParaRPr lang="fr-FR"/>
                        </a:p>
                      </a:txBody>
                      <a:tcPr/>
                    </a:tc>
                    <a:tc>
                      <a:txBody>
                        <a:bodyPr/>
                        <a:lstStyle/>
                        <a:p>
                          <a:endParaRPr lang="fr-FR"/>
                        </a:p>
                      </a:txBody>
                      <a:tcPr marL="68580" marR="68580" marT="0" marB="0">
                        <a:blipFill>
                          <a:blip r:embed="rId6"/>
                          <a:stretch>
                            <a:fillRect l="-136709" t="-320482" r="-203165" b="-2410"/>
                          </a:stretch>
                        </a:blipFill>
                      </a:tcPr>
                    </a:tc>
                    <a:tc>
                      <a:txBody>
                        <a:bodyPr/>
                        <a:lstStyle/>
                        <a:p>
                          <a:endParaRPr lang="fr-FR"/>
                        </a:p>
                      </a:txBody>
                      <a:tcPr marL="68580" marR="68580" marT="0" marB="0">
                        <a:blipFill>
                          <a:blip r:embed="rId6"/>
                          <a:stretch>
                            <a:fillRect l="-235220" t="-320482" r="-101887" b="-2410"/>
                          </a:stretch>
                        </a:blipFill>
                      </a:tcPr>
                    </a:tc>
                    <a:tc>
                      <a:txBody>
                        <a:bodyPr/>
                        <a:lstStyle/>
                        <a:p>
                          <a:endParaRPr lang="fr-FR"/>
                        </a:p>
                      </a:txBody>
                      <a:tcPr marL="68580" marR="68580" marT="0" marB="0">
                        <a:blipFill>
                          <a:blip r:embed="rId6"/>
                          <a:stretch>
                            <a:fillRect l="-337342" t="-320482" r="-2532" b="-2410"/>
                          </a:stretch>
                        </a:blipFill>
                      </a:tcPr>
                    </a:tc>
                    <a:extLst>
                      <a:ext uri="{0D108BD9-81ED-4DB2-BD59-A6C34878D82A}">
                        <a16:rowId xmlns:a16="http://schemas.microsoft.com/office/drawing/2014/main" val="1211423250"/>
                      </a:ext>
                    </a:extLst>
                  </a:tr>
                </a:tbl>
              </a:graphicData>
            </a:graphic>
          </p:graphicFrame>
        </mc:Fallback>
      </mc:AlternateContent>
      <p:sp>
        <p:nvSpPr>
          <p:cNvPr id="3" name="Espace réservé du pied de page 2">
            <a:extLst>
              <a:ext uri="{FF2B5EF4-FFF2-40B4-BE49-F238E27FC236}">
                <a16:creationId xmlns:a16="http://schemas.microsoft.com/office/drawing/2014/main" id="{6E572966-379A-4611-AD3A-9F4CAB4216A9}"/>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A174E880-4E79-462E-AB47-363AFD6271BA}"/>
              </a:ext>
            </a:extLst>
          </p:cNvPr>
          <p:cNvSpPr>
            <a:spLocks noGrp="1"/>
          </p:cNvSpPr>
          <p:nvPr>
            <p:ph type="sldNum" sz="quarter" idx="12"/>
          </p:nvPr>
        </p:nvSpPr>
        <p:spPr/>
        <p:txBody>
          <a:bodyPr/>
          <a:lstStyle/>
          <a:p>
            <a:fld id="{A88EAB1B-73FB-4977-9B11-E6EDEDEB8490}" type="slidenum">
              <a:rPr lang="fr-FR" smtClean="0"/>
              <a:t>118</a:t>
            </a:fld>
            <a:endParaRPr lang="fr-FR" dirty="0"/>
          </a:p>
        </p:txBody>
      </p:sp>
      <p:pic>
        <p:nvPicPr>
          <p:cNvPr id="15" name="Image 14">
            <a:extLst>
              <a:ext uri="{FF2B5EF4-FFF2-40B4-BE49-F238E27FC236}">
                <a16:creationId xmlns:a16="http://schemas.microsoft.com/office/drawing/2014/main" id="{C3329DCF-FC03-408F-9E3B-7FC1638C9703}"/>
              </a:ext>
            </a:extLst>
          </p:cNvPr>
          <p:cNvPicPr>
            <a:picLocks noChangeAspect="1"/>
          </p:cNvPicPr>
          <p:nvPr/>
        </p:nvPicPr>
        <p:blipFill>
          <a:blip r:embed="rId7"/>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20890292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fontScale="90000"/>
          </a:bodyPr>
          <a:lstStyle/>
          <a:p>
            <a:pPr algn="ctr"/>
            <a:r>
              <a:rPr lang="fr-FR" dirty="0">
                <a:latin typeface="Arial Black" panose="020B0A04020102020204" pitchFamily="34" charset="0"/>
              </a:rPr>
              <a:t>Jeux répétés</a:t>
            </a:r>
            <a:br>
              <a:rPr lang="fr-FR" dirty="0">
                <a:latin typeface="Arial Black" panose="020B0A04020102020204" pitchFamily="34" charset="0"/>
              </a:rPr>
            </a:br>
            <a:r>
              <a:rPr lang="fr-FR" dirty="0">
                <a:latin typeface="Arial Black" panose="020B0A04020102020204" pitchFamily="34" charset="0"/>
              </a:rPr>
              <a:t>Plan</a:t>
            </a:r>
            <a:endParaRPr lang="fr-FR" sz="40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6F7D0CD5-CB69-4A6C-9BBB-0C029308A225}"/>
              </a:ext>
            </a:extLst>
          </p:cNvPr>
          <p:cNvSpPr txBox="1"/>
          <p:nvPr/>
        </p:nvSpPr>
        <p:spPr>
          <a:xfrm>
            <a:off x="1" y="1287917"/>
            <a:ext cx="12039600" cy="5509200"/>
          </a:xfrm>
          <a:prstGeom prst="rect">
            <a:avLst/>
          </a:prstGeom>
          <a:solidFill>
            <a:schemeClr val="tx2">
              <a:lumMod val="20000"/>
              <a:lumOff val="80000"/>
            </a:schemeClr>
          </a:solidFill>
        </p:spPr>
        <p:txBody>
          <a:bodyPr wrap="square" rtlCol="0">
            <a:spAutoFit/>
          </a:bodyPr>
          <a:lstStyle/>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Introduction</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La résolution du dilemme du prisonnier</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Le dilemme du prisonnier répété un nombre fini de fois</a:t>
            </a:r>
            <a:endParaRPr lang="fr-FR" sz="2200" dirty="0">
              <a:solidFill>
                <a:srgbClr val="FF0000"/>
              </a:solidFill>
              <a:latin typeface="Arial" panose="020B0604020202020204" pitchFamily="34" charset="0"/>
              <a:cs typeface="Arial" panose="020B0604020202020204" pitchFamily="34" charset="0"/>
            </a:endParaRP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Qu’est-ce qu’un jeu répété un nombre infini de fois ?</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Construction du jeu répété </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Répétition du 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Stratégies du jeu répété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Paiement escompté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Concept de solution</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Résultats théoriques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Principe de déviation en un coup</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finis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infinis</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Application à l’économie industrielle</a:t>
            </a:r>
          </a:p>
          <a:p>
            <a:pPr marL="1371600" lvl="2" indent="-457200">
              <a:buFont typeface="Arial" panose="020B0604020202020204" pitchFamily="34" charset="0"/>
              <a:buChar char="•"/>
            </a:pPr>
            <a:r>
              <a:rPr lang="fr-FR" sz="2200" dirty="0">
                <a:solidFill>
                  <a:srgbClr val="FF0000"/>
                </a:solidFill>
                <a:latin typeface="Arial" panose="020B0604020202020204" pitchFamily="34" charset="0"/>
                <a:cs typeface="Arial" panose="020B0604020202020204" pitchFamily="34" charset="0"/>
              </a:rPr>
              <a:t>Collusion en prix au sein d’un duopole</a:t>
            </a:r>
            <a:endParaRPr lang="fr-FR" sz="2200" dirty="0">
              <a:solidFill>
                <a:srgbClr val="FF0000"/>
              </a:solidFill>
              <a:latin typeface="Cambria Math" panose="02040503050406030204" pitchFamily="18" charset="0"/>
              <a:ea typeface="Cambria Math" panose="02040503050406030204" pitchFamily="18" charset="0"/>
            </a:endParaRPr>
          </a:p>
        </p:txBody>
      </p:sp>
      <p:pic>
        <p:nvPicPr>
          <p:cNvPr id="6" name="Image 5">
            <a:extLst>
              <a:ext uri="{FF2B5EF4-FFF2-40B4-BE49-F238E27FC236}">
                <a16:creationId xmlns:a16="http://schemas.microsoft.com/office/drawing/2014/main" id="{59262D3F-D64C-4700-B534-459E35995115}"/>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382594C8-FF5E-4EF0-8333-A0753B791261}"/>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030CE695-8E3B-4829-B551-AF8B5F47A7C5}"/>
              </a:ext>
            </a:extLst>
          </p:cNvPr>
          <p:cNvSpPr>
            <a:spLocks noGrp="1"/>
          </p:cNvSpPr>
          <p:nvPr>
            <p:ph type="sldNum" sz="quarter" idx="12"/>
          </p:nvPr>
        </p:nvSpPr>
        <p:spPr/>
        <p:txBody>
          <a:bodyPr/>
          <a:lstStyle/>
          <a:p>
            <a:fld id="{A88EAB1B-73FB-4977-9B11-E6EDEDEB8490}" type="slidenum">
              <a:rPr lang="fr-FR" smtClean="0"/>
              <a:t>119</a:t>
            </a:fld>
            <a:endParaRPr lang="fr-FR" dirty="0"/>
          </a:p>
        </p:txBody>
      </p:sp>
      <p:pic>
        <p:nvPicPr>
          <p:cNvPr id="7" name="Image 6">
            <a:extLst>
              <a:ext uri="{FF2B5EF4-FFF2-40B4-BE49-F238E27FC236}">
                <a16:creationId xmlns:a16="http://schemas.microsoft.com/office/drawing/2014/main" id="{A5AA4082-63F5-4200-BAC6-00DF4E7D0C79}"/>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442891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rPr>
              <a:t>Introduction</a:t>
            </a:r>
            <a:br>
              <a:rPr lang="fr-FR" dirty="0">
                <a:latin typeface="Arial Black" panose="020B0A04020102020204" pitchFamily="34" charset="0"/>
              </a:rPr>
            </a:br>
            <a:r>
              <a:rPr lang="fr-FR" sz="4000" dirty="0">
                <a:latin typeface="Arial" panose="020B0604020202020204" pitchFamily="34" charset="0"/>
                <a:cs typeface="Arial" panose="020B0604020202020204" pitchFamily="34" charset="0"/>
              </a:rPr>
              <a:t>La résolution du dilemme du prisonnier</a:t>
            </a:r>
          </a:p>
        </p:txBody>
      </p:sp>
      <mc:AlternateContent xmlns:mc="http://schemas.openxmlformats.org/markup-compatibility/2006" xmlns:a14="http://schemas.microsoft.com/office/drawing/2010/main">
        <mc:Choice Requires="a14">
          <p:graphicFrame>
            <p:nvGraphicFramePr>
              <p:cNvPr id="10" name="Tableau 9">
                <a:extLst>
                  <a:ext uri="{FF2B5EF4-FFF2-40B4-BE49-F238E27FC236}">
                    <a16:creationId xmlns:a16="http://schemas.microsoft.com/office/drawing/2014/main" id="{0B608805-EA77-41EE-BE3B-ED3C055A4E11}"/>
                  </a:ext>
                </a:extLst>
              </p:cNvPr>
              <p:cNvGraphicFramePr>
                <a:graphicFrameLocks noGrp="1"/>
              </p:cNvGraphicFramePr>
              <p:nvPr/>
            </p:nvGraphicFramePr>
            <p:xfrm>
              <a:off x="1850452" y="1326683"/>
              <a:ext cx="8088309" cy="2174460"/>
            </p:xfrm>
            <a:graphic>
              <a:graphicData uri="http://schemas.openxmlformats.org/drawingml/2006/table">
                <a:tbl>
                  <a:tblPr firstRow="1" firstCol="1" bandRow="1">
                    <a:tableStyleId>{5C22544A-7EE6-4342-B048-85BDC9FD1C3A}</a:tableStyleId>
                  </a:tblPr>
                  <a:tblGrid>
                    <a:gridCol w="2520918">
                      <a:extLst>
                        <a:ext uri="{9D8B030D-6E8A-4147-A177-3AD203B41FA5}">
                          <a16:colId xmlns:a16="http://schemas.microsoft.com/office/drawing/2014/main" val="1961842663"/>
                        </a:ext>
                      </a:extLst>
                    </a:gridCol>
                    <a:gridCol w="1855797">
                      <a:extLst>
                        <a:ext uri="{9D8B030D-6E8A-4147-A177-3AD203B41FA5}">
                          <a16:colId xmlns:a16="http://schemas.microsoft.com/office/drawing/2014/main" val="44951804"/>
                        </a:ext>
                      </a:extLst>
                    </a:gridCol>
                    <a:gridCol w="1855797">
                      <a:extLst>
                        <a:ext uri="{9D8B030D-6E8A-4147-A177-3AD203B41FA5}">
                          <a16:colId xmlns:a16="http://schemas.microsoft.com/office/drawing/2014/main" val="3453796037"/>
                        </a:ext>
                      </a:extLst>
                    </a:gridCol>
                    <a:gridCol w="1855797">
                      <a:extLst>
                        <a:ext uri="{9D8B030D-6E8A-4147-A177-3AD203B41FA5}">
                          <a16:colId xmlns:a16="http://schemas.microsoft.com/office/drawing/2014/main" val="2367380783"/>
                        </a:ext>
                      </a:extLst>
                    </a:gridCol>
                  </a:tblGrid>
                  <a:tr h="543615">
                    <a:tc rowSpan="2" gridSpan="2">
                      <a:txBody>
                        <a:bodyPr/>
                        <a:lstStyle/>
                        <a:p>
                          <a:pPr algn="just">
                            <a:spcAft>
                              <a:spcPts val="0"/>
                            </a:spcAft>
                          </a:pPr>
                          <a:r>
                            <a:rPr lang="fr-FR" sz="3000" dirty="0">
                              <a:effectLst/>
                            </a:rPr>
                            <a:t> </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rowSpan="2" hMerge="1">
                      <a:txBody>
                        <a:bodyPr/>
                        <a:lstStyle/>
                        <a:p>
                          <a:endParaRPr lang="fr-FR"/>
                        </a:p>
                      </a:txBody>
                      <a:tcPr/>
                    </a:tc>
                    <a:tc gridSpan="2">
                      <a:txBody>
                        <a:bodyPr/>
                        <a:lstStyle/>
                        <a:p>
                          <a:pPr algn="ctr">
                            <a:spcAft>
                              <a:spcPts val="0"/>
                            </a:spcAft>
                          </a:pPr>
                          <a:r>
                            <a:rPr lang="fr-FR" sz="3000">
                              <a:effectLst/>
                            </a:rPr>
                            <a:t>Joueur 2</a:t>
                          </a:r>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hMerge="1">
                      <a:txBody>
                        <a:bodyPr/>
                        <a:lstStyle/>
                        <a:p>
                          <a:endParaRPr lang="fr-FR"/>
                        </a:p>
                      </a:txBody>
                      <a:tcPr/>
                    </a:tc>
                    <a:extLst>
                      <a:ext uri="{0D108BD9-81ED-4DB2-BD59-A6C34878D82A}">
                        <a16:rowId xmlns:a16="http://schemas.microsoft.com/office/drawing/2014/main" val="2713235073"/>
                      </a:ext>
                    </a:extLst>
                  </a:tr>
                  <a:tr h="543615">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𝑡</m:t>
                                    </m:r>
                                  </m:e>
                                  <m:sub>
                                    <m:r>
                                      <a:rPr lang="fr-FR" sz="3000">
                                        <a:effectLst/>
                                        <a:latin typeface="Cambria Math" panose="02040503050406030204" pitchFamily="18" charset="0"/>
                                      </a:rPr>
                                      <m:t>2</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𝑐</m:t>
                                    </m:r>
                                  </m:e>
                                  <m:sub>
                                    <m:r>
                                      <a:rPr lang="fr-FR" sz="3000">
                                        <a:effectLst/>
                                        <a:latin typeface="Cambria Math" panose="02040503050406030204" pitchFamily="18" charset="0"/>
                                      </a:rPr>
                                      <m:t>2</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879392796"/>
                      </a:ext>
                    </a:extLst>
                  </a:tr>
                  <a:tr h="543615">
                    <a:tc rowSpan="2">
                      <a:txBody>
                        <a:bodyPr/>
                        <a:lstStyle/>
                        <a:p>
                          <a:pPr algn="ctr">
                            <a:spcAft>
                              <a:spcPts val="0"/>
                            </a:spcAft>
                          </a:pPr>
                          <a:r>
                            <a:rPr lang="fr-FR" sz="3000" dirty="0">
                              <a:effectLst/>
                            </a:rPr>
                            <a:t>Joueur 1</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𝑡</m:t>
                                    </m:r>
                                  </m:e>
                                  <m:sub>
                                    <m:r>
                                      <a:rPr lang="fr-FR" sz="3000">
                                        <a:effectLst/>
                                        <a:latin typeface="Cambria Math" panose="02040503050406030204" pitchFamily="18" charset="0"/>
                                      </a:rPr>
                                      <m:t>1</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(1,1)</m:t>
                                </m:r>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(4,0)</m:t>
                                </m:r>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517082303"/>
                      </a:ext>
                    </a:extLst>
                  </a:tr>
                  <a:tr h="543615">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𝑐</m:t>
                                    </m:r>
                                  </m:e>
                                  <m:sub>
                                    <m:r>
                                      <a:rPr lang="fr-FR" sz="3000">
                                        <a:effectLst/>
                                        <a:latin typeface="Cambria Math" panose="02040503050406030204" pitchFamily="18" charset="0"/>
                                      </a:rPr>
                                      <m:t>1</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(0,4)</m:t>
                                </m:r>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(3,3)</m:t>
                                </m:r>
                              </m:oMath>
                            </m:oMathPara>
                          </a14:m>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1526312245"/>
                      </a:ext>
                    </a:extLst>
                  </a:tr>
                </a:tbl>
              </a:graphicData>
            </a:graphic>
          </p:graphicFrame>
        </mc:Choice>
        <mc:Fallback xmlns="">
          <p:graphicFrame>
            <p:nvGraphicFramePr>
              <p:cNvPr id="10" name="Tableau 9">
                <a:extLst>
                  <a:ext uri="{FF2B5EF4-FFF2-40B4-BE49-F238E27FC236}">
                    <a16:creationId xmlns:a16="http://schemas.microsoft.com/office/drawing/2014/main" id="{0B608805-EA77-41EE-BE3B-ED3C055A4E11}"/>
                  </a:ext>
                </a:extLst>
              </p:cNvPr>
              <p:cNvGraphicFramePr>
                <a:graphicFrameLocks noGrp="1"/>
              </p:cNvGraphicFramePr>
              <p:nvPr/>
            </p:nvGraphicFramePr>
            <p:xfrm>
              <a:off x="1850452" y="1326683"/>
              <a:ext cx="8088309" cy="2174460"/>
            </p:xfrm>
            <a:graphic>
              <a:graphicData uri="http://schemas.openxmlformats.org/drawingml/2006/table">
                <a:tbl>
                  <a:tblPr firstRow="1" firstCol="1" bandRow="1">
                    <a:tableStyleId>{5C22544A-7EE6-4342-B048-85BDC9FD1C3A}</a:tableStyleId>
                  </a:tblPr>
                  <a:tblGrid>
                    <a:gridCol w="2520918">
                      <a:extLst>
                        <a:ext uri="{9D8B030D-6E8A-4147-A177-3AD203B41FA5}">
                          <a16:colId xmlns:a16="http://schemas.microsoft.com/office/drawing/2014/main" val="1961842663"/>
                        </a:ext>
                      </a:extLst>
                    </a:gridCol>
                    <a:gridCol w="1855797">
                      <a:extLst>
                        <a:ext uri="{9D8B030D-6E8A-4147-A177-3AD203B41FA5}">
                          <a16:colId xmlns:a16="http://schemas.microsoft.com/office/drawing/2014/main" val="44951804"/>
                        </a:ext>
                      </a:extLst>
                    </a:gridCol>
                    <a:gridCol w="1855797">
                      <a:extLst>
                        <a:ext uri="{9D8B030D-6E8A-4147-A177-3AD203B41FA5}">
                          <a16:colId xmlns:a16="http://schemas.microsoft.com/office/drawing/2014/main" val="3453796037"/>
                        </a:ext>
                      </a:extLst>
                    </a:gridCol>
                    <a:gridCol w="1855797">
                      <a:extLst>
                        <a:ext uri="{9D8B030D-6E8A-4147-A177-3AD203B41FA5}">
                          <a16:colId xmlns:a16="http://schemas.microsoft.com/office/drawing/2014/main" val="2367380783"/>
                        </a:ext>
                      </a:extLst>
                    </a:gridCol>
                  </a:tblGrid>
                  <a:tr h="543615">
                    <a:tc rowSpan="2" gridSpan="2">
                      <a:txBody>
                        <a:bodyPr/>
                        <a:lstStyle/>
                        <a:p>
                          <a:pPr algn="just">
                            <a:spcAft>
                              <a:spcPts val="0"/>
                            </a:spcAft>
                          </a:pPr>
                          <a:r>
                            <a:rPr lang="fr-FR" sz="3000" dirty="0">
                              <a:effectLst/>
                            </a:rPr>
                            <a:t> </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rowSpan="2" hMerge="1">
                      <a:txBody>
                        <a:bodyPr/>
                        <a:lstStyle/>
                        <a:p>
                          <a:endParaRPr lang="fr-FR"/>
                        </a:p>
                      </a:txBody>
                      <a:tcPr/>
                    </a:tc>
                    <a:tc gridSpan="2">
                      <a:txBody>
                        <a:bodyPr/>
                        <a:lstStyle/>
                        <a:p>
                          <a:pPr algn="ctr">
                            <a:spcAft>
                              <a:spcPts val="0"/>
                            </a:spcAft>
                          </a:pPr>
                          <a:r>
                            <a:rPr lang="fr-FR" sz="3000">
                              <a:effectLst/>
                            </a:rPr>
                            <a:t>Joueur 2</a:t>
                          </a:r>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hMerge="1">
                      <a:txBody>
                        <a:bodyPr/>
                        <a:lstStyle/>
                        <a:p>
                          <a:endParaRPr lang="fr-FR"/>
                        </a:p>
                      </a:txBody>
                      <a:tcPr/>
                    </a:tc>
                    <a:extLst>
                      <a:ext uri="{0D108BD9-81ED-4DB2-BD59-A6C34878D82A}">
                        <a16:rowId xmlns:a16="http://schemas.microsoft.com/office/drawing/2014/main" val="2713235073"/>
                      </a:ext>
                    </a:extLst>
                  </a:tr>
                  <a:tr h="543615">
                    <a:tc gridSpan="2" vMerge="1">
                      <a:txBody>
                        <a:bodyPr/>
                        <a:lstStyle/>
                        <a:p>
                          <a:endParaRPr lang="fr-FR"/>
                        </a:p>
                      </a:txBody>
                      <a:tcPr/>
                    </a:tc>
                    <a:tc hMerge="1" vMerge="1">
                      <a:txBody>
                        <a:bodyPr/>
                        <a:lstStyle/>
                        <a:p>
                          <a:endParaRPr lang="fr-FR"/>
                        </a:p>
                      </a:txBody>
                      <a:tcPr/>
                    </a:tc>
                    <a:tc>
                      <a:txBody>
                        <a:bodyPr/>
                        <a:lstStyle/>
                        <a:p>
                          <a:endParaRPr lang="fr-FR"/>
                        </a:p>
                      </a:txBody>
                      <a:tcPr marL="64364" marR="64364" marT="0" marB="0">
                        <a:blipFill>
                          <a:blip r:embed="rId2"/>
                          <a:stretch>
                            <a:fillRect l="-236842" t="-117978" r="-101645" b="-203371"/>
                          </a:stretch>
                        </a:blipFill>
                      </a:tcPr>
                    </a:tc>
                    <a:tc>
                      <a:txBody>
                        <a:bodyPr/>
                        <a:lstStyle/>
                        <a:p>
                          <a:endParaRPr lang="fr-FR"/>
                        </a:p>
                      </a:txBody>
                      <a:tcPr marL="64364" marR="64364" marT="0" marB="0">
                        <a:blipFill>
                          <a:blip r:embed="rId2"/>
                          <a:stretch>
                            <a:fillRect l="-335738" t="-117978" r="-1311" b="-203371"/>
                          </a:stretch>
                        </a:blipFill>
                      </a:tcPr>
                    </a:tc>
                    <a:extLst>
                      <a:ext uri="{0D108BD9-81ED-4DB2-BD59-A6C34878D82A}">
                        <a16:rowId xmlns:a16="http://schemas.microsoft.com/office/drawing/2014/main" val="879392796"/>
                      </a:ext>
                    </a:extLst>
                  </a:tr>
                  <a:tr h="543615">
                    <a:tc rowSpan="2">
                      <a:txBody>
                        <a:bodyPr/>
                        <a:lstStyle/>
                        <a:p>
                          <a:pPr algn="ctr">
                            <a:spcAft>
                              <a:spcPts val="0"/>
                            </a:spcAft>
                          </a:pPr>
                          <a:r>
                            <a:rPr lang="fr-FR" sz="3000" dirty="0">
                              <a:effectLst/>
                            </a:rPr>
                            <a:t>Joueur 1</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nchor="ctr"/>
                    </a:tc>
                    <a:tc>
                      <a:txBody>
                        <a:bodyPr/>
                        <a:lstStyle/>
                        <a:p>
                          <a:endParaRPr lang="fr-FR"/>
                        </a:p>
                      </a:txBody>
                      <a:tcPr marL="64364" marR="64364" marT="0" marB="0">
                        <a:blipFill>
                          <a:blip r:embed="rId2"/>
                          <a:stretch>
                            <a:fillRect l="-136066" t="-215556" r="-200984" b="-101111"/>
                          </a:stretch>
                        </a:blipFill>
                      </a:tcPr>
                    </a:tc>
                    <a:tc>
                      <a:txBody>
                        <a:bodyPr/>
                        <a:lstStyle/>
                        <a:p>
                          <a:endParaRPr lang="fr-FR"/>
                        </a:p>
                      </a:txBody>
                      <a:tcPr marL="64364" marR="64364" marT="0" marB="0">
                        <a:blipFill>
                          <a:blip r:embed="rId2"/>
                          <a:stretch>
                            <a:fillRect l="-236842" t="-215556" r="-101645" b="-101111"/>
                          </a:stretch>
                        </a:blipFill>
                      </a:tcPr>
                    </a:tc>
                    <a:tc>
                      <a:txBody>
                        <a:bodyPr/>
                        <a:lstStyle/>
                        <a:p>
                          <a:endParaRPr lang="fr-FR"/>
                        </a:p>
                      </a:txBody>
                      <a:tcPr marL="64364" marR="64364" marT="0" marB="0">
                        <a:blipFill>
                          <a:blip r:embed="rId2"/>
                          <a:stretch>
                            <a:fillRect l="-335738" t="-215556" r="-1311" b="-101111"/>
                          </a:stretch>
                        </a:blipFill>
                      </a:tcPr>
                    </a:tc>
                    <a:extLst>
                      <a:ext uri="{0D108BD9-81ED-4DB2-BD59-A6C34878D82A}">
                        <a16:rowId xmlns:a16="http://schemas.microsoft.com/office/drawing/2014/main" val="517082303"/>
                      </a:ext>
                    </a:extLst>
                  </a:tr>
                  <a:tr h="543615">
                    <a:tc vMerge="1">
                      <a:txBody>
                        <a:bodyPr/>
                        <a:lstStyle/>
                        <a:p>
                          <a:endParaRPr lang="fr-FR"/>
                        </a:p>
                      </a:txBody>
                      <a:tcPr/>
                    </a:tc>
                    <a:tc>
                      <a:txBody>
                        <a:bodyPr/>
                        <a:lstStyle/>
                        <a:p>
                          <a:endParaRPr lang="fr-FR"/>
                        </a:p>
                      </a:txBody>
                      <a:tcPr marL="64364" marR="64364" marT="0" marB="0">
                        <a:blipFill>
                          <a:blip r:embed="rId2"/>
                          <a:stretch>
                            <a:fillRect l="-136066" t="-319101" r="-200984" b="-2247"/>
                          </a:stretch>
                        </a:blipFill>
                      </a:tcPr>
                    </a:tc>
                    <a:tc>
                      <a:txBody>
                        <a:bodyPr/>
                        <a:lstStyle/>
                        <a:p>
                          <a:endParaRPr lang="fr-FR"/>
                        </a:p>
                      </a:txBody>
                      <a:tcPr marL="64364" marR="64364" marT="0" marB="0">
                        <a:blipFill>
                          <a:blip r:embed="rId2"/>
                          <a:stretch>
                            <a:fillRect l="-236842" t="-319101" r="-101645" b="-2247"/>
                          </a:stretch>
                        </a:blipFill>
                      </a:tcPr>
                    </a:tc>
                    <a:tc>
                      <a:txBody>
                        <a:bodyPr/>
                        <a:lstStyle/>
                        <a:p>
                          <a:endParaRPr lang="fr-FR"/>
                        </a:p>
                      </a:txBody>
                      <a:tcPr marL="64364" marR="64364" marT="0" marB="0">
                        <a:blipFill>
                          <a:blip r:embed="rId2"/>
                          <a:stretch>
                            <a:fillRect l="-335738" t="-319101" r="-1311" b="-2247"/>
                          </a:stretch>
                        </a:blipFill>
                      </a:tcPr>
                    </a:tc>
                    <a:extLst>
                      <a:ext uri="{0D108BD9-81ED-4DB2-BD59-A6C34878D82A}">
                        <a16:rowId xmlns:a16="http://schemas.microsoft.com/office/drawing/2014/main" val="1526312245"/>
                      </a:ext>
                    </a:extLst>
                  </a:tr>
                </a:tbl>
              </a:graphicData>
            </a:graphic>
          </p:graphicFrame>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EE92C217-CAE7-4805-B8B5-EAF8AAF32DC1}"/>
                  </a:ext>
                </a:extLst>
              </p:cNvPr>
              <p:cNvSpPr txBox="1"/>
              <p:nvPr/>
            </p:nvSpPr>
            <p:spPr>
              <a:xfrm>
                <a:off x="0" y="3550405"/>
                <a:ext cx="12191999" cy="3363485"/>
              </a:xfrm>
              <a:prstGeom prst="rect">
                <a:avLst/>
              </a:prstGeom>
              <a:solidFill>
                <a:srgbClr val="FF6161"/>
              </a:solidFill>
            </p:spPr>
            <p:txBody>
              <a:bodyPr wrap="square" rtlCol="0">
                <a:spAutoFit/>
              </a:bodyPr>
              <a:lstStyle/>
              <a:p>
                <a:pPr marL="457200" indent="-457200" algn="just">
                  <a:spcAft>
                    <a:spcPts val="1000"/>
                  </a:spcAft>
                  <a:buFont typeface="Arial" panose="020B0604020202020204" pitchFamily="34" charset="0"/>
                  <a:buChar char="•"/>
                </a:pPr>
                <a:r>
                  <a:rPr lang="fr-FR" sz="3200" u="sng" dirty="0">
                    <a:solidFill>
                      <a:srgbClr val="2F2F2F"/>
                    </a:solidFill>
                    <a:latin typeface="Times New Roman" panose="02020603050405020304" pitchFamily="18" charset="0"/>
                    <a:ea typeface="Calibri" panose="020F0502020204030204" pitchFamily="34" charset="0"/>
                  </a:rPr>
                  <a:t>R.</a:t>
                </a:r>
                <a:r>
                  <a:rPr lang="fr-FR" sz="3200" dirty="0">
                    <a:solidFill>
                      <a:srgbClr val="2F2F2F"/>
                    </a:solidFill>
                    <a:latin typeface="Times New Roman" panose="02020603050405020304" pitchFamily="18" charset="0"/>
                    <a:ea typeface="Calibri" panose="020F0502020204030204" pitchFamily="34" charset="0"/>
                  </a:rPr>
                  <a:t>: </a:t>
                </a:r>
                <a:r>
                  <a:rPr lang="fr-FR" sz="3200" dirty="0">
                    <a:solidFill>
                      <a:srgbClr val="FF6161"/>
                    </a:solidFill>
                    <a:latin typeface="Times New Roman" panose="02020603050405020304" pitchFamily="18" charset="0"/>
                    <a:ea typeface="Calibri" panose="020F0502020204030204" pitchFamily="34" charset="0"/>
                  </a:rPr>
                  <a:t>Non.</a:t>
                </a:r>
              </a:p>
              <a:p>
                <a:pPr algn="just">
                  <a:spcAft>
                    <a:spcPts val="1000"/>
                  </a:spcAft>
                </a:pPr>
                <a:r>
                  <a:rPr lang="fr-FR" sz="3200" dirty="0">
                    <a:solidFill>
                      <a:srgbClr val="FF6161"/>
                    </a:solidFill>
                    <a:latin typeface="Times New Roman" panose="02020603050405020304" pitchFamily="18" charset="0"/>
                    <a:ea typeface="Times New Roman" panose="02020603050405020304" pitchFamily="18" charset="0"/>
                  </a:rPr>
                  <a:t>	En effet, le paiement espéré à la suite d’une déviation à l’étape </a:t>
                </a:r>
                <a14:m>
                  <m:oMath xmlns:m="http://schemas.openxmlformats.org/officeDocument/2006/math">
                    <m:acc>
                      <m:accPr>
                        <m:chr m:val="̅"/>
                        <m:ctrlPr>
                          <a:rPr lang="fr-FR" sz="3200" i="1">
                            <a:solidFill>
                              <a:srgbClr val="FF6161"/>
                            </a:solidFill>
                            <a:effectLst/>
                            <a:latin typeface="Cambria Math" panose="02040503050406030204" pitchFamily="18" charset="0"/>
                            <a:ea typeface="Times New Roman" panose="02020603050405020304" pitchFamily="18" charset="0"/>
                          </a:rPr>
                        </m:ctrlPr>
                      </m:accPr>
                      <m:e>
                        <m:r>
                          <a:rPr lang="fr-FR" sz="3200" i="1">
                            <a:solidFill>
                              <a:srgbClr val="FF6161"/>
                            </a:solidFill>
                            <a:effectLst/>
                            <a:latin typeface="Cambria Math" panose="02040503050406030204" pitchFamily="18" charset="0"/>
                            <a:ea typeface="Times New Roman" panose="02020603050405020304" pitchFamily="18" charset="0"/>
                          </a:rPr>
                          <m:t>𝑘</m:t>
                        </m:r>
                      </m:e>
                    </m:acc>
                  </m:oMath>
                </a14:m>
                <a:r>
                  <a:rPr lang="fr-FR" sz="3200" dirty="0">
                    <a:solidFill>
                      <a:srgbClr val="FF6161"/>
                    </a:solidFill>
                    <a:effectLst/>
                    <a:latin typeface="Times New Roman" panose="02020603050405020304" pitchFamily="18" charset="0"/>
                    <a:ea typeface="Times New Roman" panose="02020603050405020304" pitchFamily="18" charset="0"/>
                  </a:rPr>
                  <a:t>, 	avec </a:t>
                </a:r>
                <a14:m>
                  <m:oMath xmlns:m="http://schemas.openxmlformats.org/officeDocument/2006/math">
                    <m:acc>
                      <m:accPr>
                        <m:chr m:val="̅"/>
                        <m:ctrlPr>
                          <a:rPr lang="fr-FR" sz="3200" i="1">
                            <a:solidFill>
                              <a:srgbClr val="FF6161"/>
                            </a:solidFill>
                            <a:effectLst/>
                            <a:latin typeface="Cambria Math" panose="02040503050406030204" pitchFamily="18" charset="0"/>
                            <a:ea typeface="Times New Roman" panose="02020603050405020304" pitchFamily="18" charset="0"/>
                          </a:rPr>
                        </m:ctrlPr>
                      </m:accPr>
                      <m:e>
                        <m:r>
                          <a:rPr lang="fr-FR" sz="3200" i="1">
                            <a:solidFill>
                              <a:srgbClr val="FF6161"/>
                            </a:solidFill>
                            <a:effectLst/>
                            <a:latin typeface="Cambria Math" panose="02040503050406030204" pitchFamily="18" charset="0"/>
                            <a:ea typeface="Times New Roman" panose="02020603050405020304" pitchFamily="18" charset="0"/>
                          </a:rPr>
                          <m:t>𝑘</m:t>
                        </m:r>
                      </m:e>
                    </m:acc>
                    <m:r>
                      <a:rPr lang="fr-FR" sz="3200" i="1">
                        <a:solidFill>
                          <a:srgbClr val="FF6161"/>
                        </a:solidFill>
                        <a:effectLst/>
                        <a:latin typeface="Cambria Math" panose="02040503050406030204" pitchFamily="18" charset="0"/>
                        <a:ea typeface="Times New Roman" panose="02020603050405020304" pitchFamily="18" charset="0"/>
                      </a:rPr>
                      <m:t>≥2</m:t>
                    </m:r>
                  </m:oMath>
                </a14:m>
                <a:r>
                  <a:rPr lang="fr-FR" sz="3200" dirty="0">
                    <a:solidFill>
                      <a:srgbClr val="FF6161"/>
                    </a:solidFill>
                    <a:effectLst/>
                    <a:latin typeface="Times New Roman" panose="02020603050405020304" pitchFamily="18" charset="0"/>
                    <a:ea typeface="Times New Roman" panose="02020603050405020304" pitchFamily="18" charset="0"/>
                  </a:rPr>
                  <a:t>, s’écrit:</a:t>
                </a:r>
                <a:endParaRPr lang="fr-FR" sz="3200" dirty="0">
                  <a:solidFill>
                    <a:srgbClr val="FF6161"/>
                  </a:solidFill>
                  <a:effectLst/>
                  <a:latin typeface="Times New Roman" panose="02020603050405020304" pitchFamily="18" charset="0"/>
                  <a:ea typeface="Calibri" panose="020F0502020204030204" pitchFamily="34" charset="0"/>
                </a:endParaRPr>
              </a:p>
              <a:p>
                <a:pPr algn="just">
                  <a:spcAft>
                    <a:spcPts val="1000"/>
                  </a:spcAft>
                </a:pPr>
                <a14:m>
                  <m:oMathPara xmlns:m="http://schemas.openxmlformats.org/officeDocument/2006/math">
                    <m:oMathParaPr>
                      <m:jc m:val="centerGroup"/>
                    </m:oMathParaPr>
                    <m:oMath xmlns:m="http://schemas.openxmlformats.org/officeDocument/2006/math">
                      <m:r>
                        <a:rPr lang="fr-FR" sz="2800" i="1">
                          <a:solidFill>
                            <a:srgbClr val="FF6161"/>
                          </a:solidFill>
                          <a:effectLst/>
                          <a:latin typeface="Cambria Math" panose="02040503050406030204" pitchFamily="18" charset="0"/>
                          <a:ea typeface="Times New Roman" panose="02020603050405020304" pitchFamily="18" charset="0"/>
                        </a:rPr>
                        <m:t>𝐶</m:t>
                      </m:r>
                      <m:r>
                        <a:rPr lang="fr-FR" sz="2800" i="1">
                          <a:solidFill>
                            <a:srgbClr val="FF6161"/>
                          </a:solidFill>
                          <a:effectLst/>
                          <a:latin typeface="Cambria Math" panose="02040503050406030204" pitchFamily="18" charset="0"/>
                          <a:ea typeface="Times New Roman" panose="02020603050405020304" pitchFamily="18" charset="0"/>
                        </a:rPr>
                        <m:t>=</m:t>
                      </m:r>
                      <m:d>
                        <m:dPr>
                          <m:ctrlPr>
                            <a:rPr lang="fr-FR" sz="2800" i="1">
                              <a:solidFill>
                                <a:srgbClr val="FF6161"/>
                              </a:solidFill>
                              <a:effectLst/>
                              <a:latin typeface="Cambria Math" panose="02040503050406030204" pitchFamily="18" charset="0"/>
                              <a:ea typeface="Times New Roman" panose="02020603050405020304" pitchFamily="18" charset="0"/>
                            </a:rPr>
                          </m:ctrlPr>
                        </m:dPr>
                        <m:e>
                          <m:nary>
                            <m:naryPr>
                              <m:chr m:val="∑"/>
                              <m:limLoc m:val="undOvr"/>
                              <m:ctrlPr>
                                <a:rPr lang="fr-FR" sz="2800" i="1">
                                  <a:solidFill>
                                    <a:srgbClr val="FF6161"/>
                                  </a:solidFill>
                                  <a:effectLst/>
                                  <a:latin typeface="Cambria Math" panose="02040503050406030204" pitchFamily="18" charset="0"/>
                                  <a:ea typeface="Times New Roman" panose="02020603050405020304" pitchFamily="18" charset="0"/>
                                </a:rPr>
                              </m:ctrlPr>
                            </m:naryPr>
                            <m:sub>
                              <m:r>
                                <a:rPr lang="fr-FR" sz="2800" i="1">
                                  <a:solidFill>
                                    <a:srgbClr val="FF6161"/>
                                  </a:solidFill>
                                  <a:effectLst/>
                                  <a:latin typeface="Cambria Math" panose="02040503050406030204" pitchFamily="18" charset="0"/>
                                  <a:ea typeface="Times New Roman" panose="02020603050405020304" pitchFamily="18" charset="0"/>
                                </a:rPr>
                                <m:t>𝑘</m:t>
                              </m:r>
                              <m:r>
                                <a:rPr lang="fr-FR" sz="2800" i="1">
                                  <a:solidFill>
                                    <a:srgbClr val="FF6161"/>
                                  </a:solidFill>
                                  <a:effectLst/>
                                  <a:latin typeface="Cambria Math" panose="02040503050406030204" pitchFamily="18" charset="0"/>
                                  <a:ea typeface="Times New Roman" panose="02020603050405020304" pitchFamily="18" charset="0"/>
                                </a:rPr>
                                <m:t>=1</m:t>
                              </m:r>
                            </m:sub>
                            <m:sup>
                              <m:acc>
                                <m:accPr>
                                  <m:chr m:val="̅"/>
                                  <m:ctrlPr>
                                    <a:rPr lang="fr-FR" sz="2800" i="1">
                                      <a:solidFill>
                                        <a:srgbClr val="FF6161"/>
                                      </a:solidFill>
                                      <a:effectLst/>
                                      <a:latin typeface="Cambria Math" panose="02040503050406030204" pitchFamily="18" charset="0"/>
                                      <a:ea typeface="Times New Roman" panose="02020603050405020304" pitchFamily="18" charset="0"/>
                                    </a:rPr>
                                  </m:ctrlPr>
                                </m:accPr>
                                <m:e>
                                  <m:r>
                                    <a:rPr lang="fr-FR" sz="2800" i="1">
                                      <a:solidFill>
                                        <a:srgbClr val="FF6161"/>
                                      </a:solidFill>
                                      <a:effectLst/>
                                      <a:latin typeface="Cambria Math" panose="02040503050406030204" pitchFamily="18" charset="0"/>
                                      <a:ea typeface="Times New Roman" panose="02020603050405020304" pitchFamily="18" charset="0"/>
                                    </a:rPr>
                                    <m:t>𝑘</m:t>
                                  </m:r>
                                </m:e>
                              </m:acc>
                              <m:r>
                                <a:rPr lang="fr-FR" sz="2800" i="1">
                                  <a:solidFill>
                                    <a:srgbClr val="FF6161"/>
                                  </a:solidFill>
                                  <a:effectLst/>
                                  <a:latin typeface="Cambria Math" panose="02040503050406030204" pitchFamily="18" charset="0"/>
                                  <a:ea typeface="Times New Roman" panose="02020603050405020304" pitchFamily="18" charset="0"/>
                                </a:rPr>
                                <m:t>−1</m:t>
                              </m:r>
                            </m:sup>
                            <m:e>
                              <m:sSup>
                                <m:sSupPr>
                                  <m:ctrlPr>
                                    <a:rPr lang="fr-FR" sz="2800" i="1">
                                      <a:solidFill>
                                        <a:srgbClr val="FF6161"/>
                                      </a:solidFill>
                                      <a:effectLst/>
                                      <a:latin typeface="Cambria Math" panose="02040503050406030204" pitchFamily="18" charset="0"/>
                                      <a:ea typeface="Times New Roman" panose="02020603050405020304" pitchFamily="18" charset="0"/>
                                    </a:rPr>
                                  </m:ctrlPr>
                                </m:sSupPr>
                                <m:e>
                                  <m:d>
                                    <m:dPr>
                                      <m:ctrlPr>
                                        <a:rPr lang="fr-FR" sz="2800" i="1">
                                          <a:solidFill>
                                            <a:srgbClr val="FF6161"/>
                                          </a:solidFill>
                                          <a:effectLst/>
                                          <a:latin typeface="Cambria Math" panose="02040503050406030204" pitchFamily="18" charset="0"/>
                                          <a:ea typeface="Times New Roman" panose="02020603050405020304" pitchFamily="18" charset="0"/>
                                        </a:rPr>
                                      </m:ctrlPr>
                                    </m:dPr>
                                    <m:e>
                                      <m:r>
                                        <a:rPr lang="fr-FR" sz="2800" i="1">
                                          <a:solidFill>
                                            <a:srgbClr val="FF6161"/>
                                          </a:solidFill>
                                          <a:effectLst/>
                                          <a:latin typeface="Cambria Math" panose="02040503050406030204" pitchFamily="18" charset="0"/>
                                          <a:ea typeface="Times New Roman" panose="02020603050405020304" pitchFamily="18" charset="0"/>
                                        </a:rPr>
                                        <m:t>0,99</m:t>
                                      </m:r>
                                    </m:e>
                                  </m:d>
                                </m:e>
                                <m:sup>
                                  <m:r>
                                    <a:rPr lang="fr-FR" sz="2800" i="1">
                                      <a:solidFill>
                                        <a:srgbClr val="FF6161"/>
                                      </a:solidFill>
                                      <a:effectLst/>
                                      <a:latin typeface="Cambria Math" panose="02040503050406030204" pitchFamily="18" charset="0"/>
                                      <a:ea typeface="Times New Roman" panose="02020603050405020304" pitchFamily="18" charset="0"/>
                                    </a:rPr>
                                    <m:t>𝑘</m:t>
                                  </m:r>
                                  <m:r>
                                    <a:rPr lang="fr-FR" sz="2800" i="1">
                                      <a:solidFill>
                                        <a:srgbClr val="FF6161"/>
                                      </a:solidFill>
                                      <a:effectLst/>
                                      <a:latin typeface="Cambria Math" panose="02040503050406030204" pitchFamily="18" charset="0"/>
                                      <a:ea typeface="Times New Roman" panose="02020603050405020304" pitchFamily="18" charset="0"/>
                                    </a:rPr>
                                    <m:t>−1</m:t>
                                  </m:r>
                                </m:sup>
                              </m:sSup>
                              <m:r>
                                <a:rPr lang="fr-FR" sz="2800" i="1">
                                  <a:solidFill>
                                    <a:srgbClr val="FF6161"/>
                                  </a:solidFill>
                                  <a:effectLst/>
                                  <a:latin typeface="Cambria Math" panose="02040503050406030204" pitchFamily="18" charset="0"/>
                                  <a:ea typeface="Times New Roman" panose="02020603050405020304" pitchFamily="18" charset="0"/>
                                </a:rPr>
                                <m:t>×3</m:t>
                              </m:r>
                            </m:e>
                          </m:nary>
                        </m:e>
                      </m:d>
                      <m:r>
                        <a:rPr lang="fr-FR" sz="2800" i="1">
                          <a:solidFill>
                            <a:srgbClr val="FF6161"/>
                          </a:solidFill>
                          <a:effectLst/>
                          <a:latin typeface="Cambria Math" panose="02040503050406030204" pitchFamily="18" charset="0"/>
                          <a:ea typeface="Times New Roman" panose="02020603050405020304" pitchFamily="18" charset="0"/>
                        </a:rPr>
                        <m:t>+</m:t>
                      </m:r>
                      <m:sSup>
                        <m:sSupPr>
                          <m:ctrlPr>
                            <a:rPr lang="fr-FR" sz="2800" i="1">
                              <a:solidFill>
                                <a:srgbClr val="FF6161"/>
                              </a:solidFill>
                              <a:effectLst/>
                              <a:latin typeface="Cambria Math" panose="02040503050406030204" pitchFamily="18" charset="0"/>
                              <a:ea typeface="Times New Roman" panose="02020603050405020304" pitchFamily="18" charset="0"/>
                            </a:rPr>
                          </m:ctrlPr>
                        </m:sSupPr>
                        <m:e>
                          <m:d>
                            <m:dPr>
                              <m:ctrlPr>
                                <a:rPr lang="fr-FR" sz="2800" i="1">
                                  <a:solidFill>
                                    <a:srgbClr val="FF6161"/>
                                  </a:solidFill>
                                  <a:effectLst/>
                                  <a:latin typeface="Cambria Math" panose="02040503050406030204" pitchFamily="18" charset="0"/>
                                  <a:ea typeface="Times New Roman" panose="02020603050405020304" pitchFamily="18" charset="0"/>
                                </a:rPr>
                              </m:ctrlPr>
                            </m:dPr>
                            <m:e>
                              <m:r>
                                <a:rPr lang="fr-FR" sz="2800" i="1">
                                  <a:solidFill>
                                    <a:srgbClr val="FF6161"/>
                                  </a:solidFill>
                                  <a:effectLst/>
                                  <a:latin typeface="Cambria Math" panose="02040503050406030204" pitchFamily="18" charset="0"/>
                                  <a:ea typeface="Times New Roman" panose="02020603050405020304" pitchFamily="18" charset="0"/>
                                </a:rPr>
                                <m:t>0,99</m:t>
                              </m:r>
                            </m:e>
                          </m:d>
                        </m:e>
                        <m:sup>
                          <m:acc>
                            <m:accPr>
                              <m:chr m:val="̅"/>
                              <m:ctrlPr>
                                <a:rPr lang="fr-FR" sz="2800" i="1">
                                  <a:solidFill>
                                    <a:srgbClr val="FF6161"/>
                                  </a:solidFill>
                                  <a:effectLst/>
                                  <a:latin typeface="Cambria Math" panose="02040503050406030204" pitchFamily="18" charset="0"/>
                                  <a:ea typeface="Times New Roman" panose="02020603050405020304" pitchFamily="18" charset="0"/>
                                </a:rPr>
                              </m:ctrlPr>
                            </m:accPr>
                            <m:e>
                              <m:r>
                                <a:rPr lang="fr-FR" sz="2800" i="1">
                                  <a:solidFill>
                                    <a:srgbClr val="FF6161"/>
                                  </a:solidFill>
                                  <a:effectLst/>
                                  <a:latin typeface="Cambria Math" panose="02040503050406030204" pitchFamily="18" charset="0"/>
                                  <a:ea typeface="Times New Roman" panose="02020603050405020304" pitchFamily="18" charset="0"/>
                                </a:rPr>
                                <m:t>𝑘</m:t>
                              </m:r>
                            </m:e>
                          </m:acc>
                          <m:r>
                            <a:rPr lang="fr-FR" sz="2800" i="1">
                              <a:solidFill>
                                <a:srgbClr val="FF6161"/>
                              </a:solidFill>
                              <a:effectLst/>
                              <a:latin typeface="Cambria Math" panose="02040503050406030204" pitchFamily="18" charset="0"/>
                              <a:ea typeface="Times New Roman" panose="02020603050405020304" pitchFamily="18" charset="0"/>
                            </a:rPr>
                            <m:t>−1</m:t>
                          </m:r>
                        </m:sup>
                      </m:sSup>
                      <m:r>
                        <a:rPr lang="fr-FR" sz="2800" i="1">
                          <a:solidFill>
                            <a:srgbClr val="FF6161"/>
                          </a:solidFill>
                          <a:effectLst/>
                          <a:latin typeface="Cambria Math" panose="02040503050406030204" pitchFamily="18" charset="0"/>
                          <a:ea typeface="Times New Roman" panose="02020603050405020304" pitchFamily="18" charset="0"/>
                        </a:rPr>
                        <m:t>×4+</m:t>
                      </m:r>
                      <m:d>
                        <m:dPr>
                          <m:ctrlPr>
                            <a:rPr lang="fr-FR" sz="2800" i="1">
                              <a:solidFill>
                                <a:srgbClr val="FF6161"/>
                              </a:solidFill>
                              <a:effectLst/>
                              <a:latin typeface="Cambria Math" panose="02040503050406030204" pitchFamily="18" charset="0"/>
                              <a:ea typeface="Times New Roman" panose="02020603050405020304" pitchFamily="18" charset="0"/>
                            </a:rPr>
                          </m:ctrlPr>
                        </m:dPr>
                        <m:e>
                          <m:nary>
                            <m:naryPr>
                              <m:chr m:val="∑"/>
                              <m:limLoc m:val="undOvr"/>
                              <m:ctrlPr>
                                <a:rPr lang="fr-FR" sz="2800" i="1">
                                  <a:solidFill>
                                    <a:srgbClr val="FF6161"/>
                                  </a:solidFill>
                                  <a:effectLst/>
                                  <a:latin typeface="Cambria Math" panose="02040503050406030204" pitchFamily="18" charset="0"/>
                                  <a:ea typeface="Times New Roman" panose="02020603050405020304" pitchFamily="18" charset="0"/>
                                </a:rPr>
                              </m:ctrlPr>
                            </m:naryPr>
                            <m:sub>
                              <m:r>
                                <a:rPr lang="fr-FR" sz="2800" i="1">
                                  <a:solidFill>
                                    <a:srgbClr val="FF6161"/>
                                  </a:solidFill>
                                  <a:effectLst/>
                                  <a:latin typeface="Cambria Math" panose="02040503050406030204" pitchFamily="18" charset="0"/>
                                  <a:ea typeface="Times New Roman" panose="02020603050405020304" pitchFamily="18" charset="0"/>
                                </a:rPr>
                                <m:t>𝑘</m:t>
                              </m:r>
                              <m:r>
                                <a:rPr lang="fr-FR" sz="2800" i="1">
                                  <a:solidFill>
                                    <a:srgbClr val="FF6161"/>
                                  </a:solidFill>
                                  <a:effectLst/>
                                  <a:latin typeface="Cambria Math" panose="02040503050406030204" pitchFamily="18" charset="0"/>
                                  <a:ea typeface="Times New Roman" panose="02020603050405020304" pitchFamily="18" charset="0"/>
                                </a:rPr>
                                <m:t>=</m:t>
                              </m:r>
                              <m:acc>
                                <m:accPr>
                                  <m:chr m:val="̅"/>
                                  <m:ctrlPr>
                                    <a:rPr lang="fr-FR" sz="2800" i="1">
                                      <a:solidFill>
                                        <a:srgbClr val="FF6161"/>
                                      </a:solidFill>
                                      <a:effectLst/>
                                      <a:latin typeface="Cambria Math" panose="02040503050406030204" pitchFamily="18" charset="0"/>
                                      <a:ea typeface="Times New Roman" panose="02020603050405020304" pitchFamily="18" charset="0"/>
                                    </a:rPr>
                                  </m:ctrlPr>
                                </m:accPr>
                                <m:e>
                                  <m:r>
                                    <a:rPr lang="fr-FR" sz="2800" i="1">
                                      <a:solidFill>
                                        <a:srgbClr val="FF6161"/>
                                      </a:solidFill>
                                      <a:effectLst/>
                                      <a:latin typeface="Cambria Math" panose="02040503050406030204" pitchFamily="18" charset="0"/>
                                      <a:ea typeface="Times New Roman" panose="02020603050405020304" pitchFamily="18" charset="0"/>
                                    </a:rPr>
                                    <m:t>𝑘</m:t>
                                  </m:r>
                                </m:e>
                              </m:acc>
                              <m:r>
                                <a:rPr lang="fr-FR" sz="2800" i="1">
                                  <a:solidFill>
                                    <a:srgbClr val="FF6161"/>
                                  </a:solidFill>
                                  <a:effectLst/>
                                  <a:latin typeface="Cambria Math" panose="02040503050406030204" pitchFamily="18" charset="0"/>
                                  <a:ea typeface="Times New Roman" panose="02020603050405020304" pitchFamily="18" charset="0"/>
                                </a:rPr>
                                <m:t>+1</m:t>
                              </m:r>
                            </m:sub>
                            <m:sup>
                              <m:r>
                                <a:rPr lang="fr-FR" sz="2800" i="1">
                                  <a:solidFill>
                                    <a:srgbClr val="FF6161"/>
                                  </a:solidFill>
                                  <a:effectLst/>
                                  <a:latin typeface="Cambria Math" panose="02040503050406030204" pitchFamily="18" charset="0"/>
                                  <a:ea typeface="Times New Roman" panose="02020603050405020304" pitchFamily="18" charset="0"/>
                                </a:rPr>
                                <m:t>+∞</m:t>
                              </m:r>
                            </m:sup>
                            <m:e>
                              <m:sSup>
                                <m:sSupPr>
                                  <m:ctrlPr>
                                    <a:rPr lang="fr-FR" sz="2800" i="1">
                                      <a:solidFill>
                                        <a:srgbClr val="FF6161"/>
                                      </a:solidFill>
                                      <a:effectLst/>
                                      <a:latin typeface="Cambria Math" panose="02040503050406030204" pitchFamily="18" charset="0"/>
                                      <a:ea typeface="Times New Roman" panose="02020603050405020304" pitchFamily="18" charset="0"/>
                                    </a:rPr>
                                  </m:ctrlPr>
                                </m:sSupPr>
                                <m:e>
                                  <m:d>
                                    <m:dPr>
                                      <m:ctrlPr>
                                        <a:rPr lang="fr-FR" sz="2800" i="1">
                                          <a:solidFill>
                                            <a:srgbClr val="FF6161"/>
                                          </a:solidFill>
                                          <a:effectLst/>
                                          <a:latin typeface="Cambria Math" panose="02040503050406030204" pitchFamily="18" charset="0"/>
                                          <a:ea typeface="Times New Roman" panose="02020603050405020304" pitchFamily="18" charset="0"/>
                                        </a:rPr>
                                      </m:ctrlPr>
                                    </m:dPr>
                                    <m:e>
                                      <m:r>
                                        <a:rPr lang="fr-FR" sz="2800" i="1">
                                          <a:solidFill>
                                            <a:srgbClr val="FF6161"/>
                                          </a:solidFill>
                                          <a:effectLst/>
                                          <a:latin typeface="Cambria Math" panose="02040503050406030204" pitchFamily="18" charset="0"/>
                                          <a:ea typeface="Times New Roman" panose="02020603050405020304" pitchFamily="18" charset="0"/>
                                        </a:rPr>
                                        <m:t>0,99</m:t>
                                      </m:r>
                                    </m:e>
                                  </m:d>
                                </m:e>
                                <m:sup>
                                  <m:r>
                                    <a:rPr lang="fr-FR" sz="2800" i="1">
                                      <a:solidFill>
                                        <a:srgbClr val="FF6161"/>
                                      </a:solidFill>
                                      <a:effectLst/>
                                      <a:latin typeface="Cambria Math" panose="02040503050406030204" pitchFamily="18" charset="0"/>
                                      <a:ea typeface="Times New Roman" panose="02020603050405020304" pitchFamily="18" charset="0"/>
                                    </a:rPr>
                                    <m:t>𝑘</m:t>
                                  </m:r>
                                  <m:r>
                                    <a:rPr lang="fr-FR" sz="2800" i="1">
                                      <a:solidFill>
                                        <a:srgbClr val="FF6161"/>
                                      </a:solidFill>
                                      <a:effectLst/>
                                      <a:latin typeface="Cambria Math" panose="02040503050406030204" pitchFamily="18" charset="0"/>
                                      <a:ea typeface="Times New Roman" panose="02020603050405020304" pitchFamily="18" charset="0"/>
                                    </a:rPr>
                                    <m:t>−1</m:t>
                                  </m:r>
                                </m:sup>
                              </m:sSup>
                              <m:r>
                                <a:rPr lang="fr-FR" sz="2800" i="1">
                                  <a:solidFill>
                                    <a:srgbClr val="FF6161"/>
                                  </a:solidFill>
                                  <a:effectLst/>
                                  <a:latin typeface="Cambria Math" panose="02040503050406030204" pitchFamily="18" charset="0"/>
                                  <a:ea typeface="Times New Roman" panose="02020603050405020304" pitchFamily="18" charset="0"/>
                                </a:rPr>
                                <m:t>×1</m:t>
                              </m:r>
                            </m:e>
                          </m:nary>
                        </m:e>
                      </m:d>
                    </m:oMath>
                  </m:oMathPara>
                </a14:m>
                <a:endParaRPr lang="fr-FR" sz="3200" dirty="0">
                  <a:latin typeface="Cambria Math" panose="02040503050406030204" pitchFamily="18" charset="0"/>
                  <a:ea typeface="Cambria Math" panose="02040503050406030204" pitchFamily="18" charset="0"/>
                </a:endParaRPr>
              </a:p>
            </p:txBody>
          </p:sp>
        </mc:Choice>
        <mc:Fallback xmlns="">
          <p:sp>
            <p:nvSpPr>
              <p:cNvPr id="9" name="ZoneTexte 8">
                <a:extLst>
                  <a:ext uri="{FF2B5EF4-FFF2-40B4-BE49-F238E27FC236}">
                    <a16:creationId xmlns:a16="http://schemas.microsoft.com/office/drawing/2014/main" id="{EE92C217-CAE7-4805-B8B5-EAF8AAF32DC1}"/>
                  </a:ext>
                </a:extLst>
              </p:cNvPr>
              <p:cNvSpPr txBox="1">
                <a:spLocks noRot="1" noChangeAspect="1" noMove="1" noResize="1" noEditPoints="1" noAdjustHandles="1" noChangeArrowheads="1" noChangeShapeType="1" noTextEdit="1"/>
              </p:cNvSpPr>
              <p:nvPr/>
            </p:nvSpPr>
            <p:spPr>
              <a:xfrm>
                <a:off x="0" y="3550405"/>
                <a:ext cx="12191999" cy="3363485"/>
              </a:xfrm>
              <a:prstGeom prst="rect">
                <a:avLst/>
              </a:prstGeom>
              <a:blipFill>
                <a:blip r:embed="rId4"/>
                <a:stretch>
                  <a:fillRect l="-1150" t="-2536" r="-1250"/>
                </a:stretch>
              </a:blipFill>
            </p:spPr>
            <p:txBody>
              <a:bodyPr/>
              <a:lstStyle/>
              <a:p>
                <a:r>
                  <a:rPr lang="fr-FR">
                    <a:noFill/>
                  </a:rPr>
                  <a:t> </a:t>
                </a:r>
              </a:p>
            </p:txBody>
          </p:sp>
        </mc:Fallback>
      </mc:AlternateContent>
      <p:sp>
        <p:nvSpPr>
          <p:cNvPr id="3" name="Espace réservé du pied de page 2">
            <a:extLst>
              <a:ext uri="{FF2B5EF4-FFF2-40B4-BE49-F238E27FC236}">
                <a16:creationId xmlns:a16="http://schemas.microsoft.com/office/drawing/2014/main" id="{AD6FB8B2-BD77-4E5B-B37A-D99C6F55A3AD}"/>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91C8CDAC-3FDE-4808-90C7-B5067E25AA49}"/>
              </a:ext>
            </a:extLst>
          </p:cNvPr>
          <p:cNvSpPr>
            <a:spLocks noGrp="1"/>
          </p:cNvSpPr>
          <p:nvPr>
            <p:ph type="sldNum" sz="quarter" idx="12"/>
          </p:nvPr>
        </p:nvSpPr>
        <p:spPr/>
        <p:txBody>
          <a:bodyPr/>
          <a:lstStyle/>
          <a:p>
            <a:fld id="{A88EAB1B-73FB-4977-9B11-E6EDEDEB8490}" type="slidenum">
              <a:rPr lang="fr-FR" smtClean="0"/>
              <a:t>12</a:t>
            </a:fld>
            <a:endParaRPr lang="fr-FR" dirty="0"/>
          </a:p>
        </p:txBody>
      </p:sp>
      <p:pic>
        <p:nvPicPr>
          <p:cNvPr id="8" name="Image 7">
            <a:extLst>
              <a:ext uri="{FF2B5EF4-FFF2-40B4-BE49-F238E27FC236}">
                <a16:creationId xmlns:a16="http://schemas.microsoft.com/office/drawing/2014/main" id="{F46225D9-0C4F-4E5A-BD73-88FC67647EFE}"/>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76210400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sz="4000" dirty="0">
                <a:latin typeface="Arial Black" panose="020B0A04020102020204" pitchFamily="34" charset="0"/>
                <a:cs typeface="Arial" panose="020B0604020202020204" pitchFamily="34" charset="0"/>
              </a:rPr>
              <a:t>Application à l’économie industrielle</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Collusion en prix au sein d’un duopole</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33867" y="1346105"/>
                <a:ext cx="12158133" cy="6237413"/>
              </a:xfrm>
              <a:prstGeom prst="rect">
                <a:avLst/>
              </a:prstGeom>
              <a:noFill/>
            </p:spPr>
            <p:txBody>
              <a:bodyPr wrap="square" rtlCol="0">
                <a:spAutoFit/>
              </a:bodyPr>
              <a:lstStyle/>
              <a:p>
                <a:r>
                  <a:rPr lang="fr-FR" sz="3200" dirty="0"/>
                  <a:t>Concurrence à la Bertrand répétée</a:t>
                </a:r>
                <a:endParaRPr lang="fr-FR" sz="3200" i="1"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r>
                      <a:rPr lang="fr-FR" sz="2800" i="1" smtClean="0">
                        <a:latin typeface="Cambria Math" panose="02040503050406030204" pitchFamily="18" charset="0"/>
                        <a:ea typeface="Calibri" panose="020F0502020204030204" pitchFamily="34" charset="0"/>
                        <a:cs typeface="Times New Roman" panose="02020603050405020304" pitchFamily="18" charset="0"/>
                      </a:rPr>
                      <m:t>𝒩</m:t>
                    </m:r>
                    <m:r>
                      <a:rPr lang="fr-FR" sz="2800" i="1" smtClean="0">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fr-FR" sz="2800" i="1">
                            <a:effectLst/>
                            <a:latin typeface="Cambria Math" panose="02040503050406030204" pitchFamily="18" charset="0"/>
                          </a:rPr>
                        </m:ctrlPr>
                      </m:dPr>
                      <m:e>
                        <m:r>
                          <a:rPr lang="fr-FR" sz="2800" i="1">
                            <a:effectLst/>
                            <a:latin typeface="Cambria Math" panose="02040503050406030204" pitchFamily="18" charset="0"/>
                            <a:ea typeface="Calibri" panose="020F0502020204030204" pitchFamily="34" charset="0"/>
                            <a:cs typeface="Times New Roman" panose="02020603050405020304" pitchFamily="18" charset="0"/>
                          </a:rPr>
                          <m:t>1,2</m:t>
                        </m:r>
                      </m:e>
                    </m:d>
                  </m:oMath>
                </a14:m>
                <a:endParaRPr lang="fr-FR" sz="28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fr-FR" sz="2800" i="1">
                            <a:effectLst/>
                            <a:latin typeface="Cambria Math" panose="02040503050406030204" pitchFamily="18" charset="0"/>
                            <a:ea typeface="Calibri" panose="020F0502020204030204" pitchFamily="34" charset="0"/>
                          </a:rPr>
                        </m:ctrlPr>
                      </m:sSubPr>
                      <m:e>
                        <m:r>
                          <a:rPr lang="fr-FR" sz="2800" i="1">
                            <a:effectLst/>
                            <a:latin typeface="Cambria Math" panose="02040503050406030204" pitchFamily="18" charset="0"/>
                            <a:ea typeface="Calibri" panose="020F0502020204030204" pitchFamily="34" charset="0"/>
                          </a:rPr>
                          <m:t>𝑆</m:t>
                        </m:r>
                      </m:e>
                      <m:sub>
                        <m:r>
                          <a:rPr lang="fr-FR" sz="2800" i="1">
                            <a:effectLst/>
                            <a:latin typeface="Cambria Math" panose="02040503050406030204" pitchFamily="18" charset="0"/>
                            <a:ea typeface="Calibri" panose="020F0502020204030204" pitchFamily="34" charset="0"/>
                          </a:rPr>
                          <m:t>𝑖</m:t>
                        </m:r>
                      </m:sub>
                    </m:sSub>
                    <m:r>
                      <a:rPr lang="fr-FR" sz="2800" i="1">
                        <a:effectLst/>
                        <a:latin typeface="Cambria Math" panose="02040503050406030204" pitchFamily="18" charset="0"/>
                        <a:ea typeface="Calibri" panose="020F0502020204030204" pitchFamily="34" charset="0"/>
                      </a:rPr>
                      <m:t>=</m:t>
                    </m:r>
                    <m:sSub>
                      <m:sSubPr>
                        <m:ctrlPr>
                          <a:rPr lang="fr-FR" sz="2800" i="1">
                            <a:effectLst/>
                            <a:latin typeface="Cambria Math" panose="02040503050406030204" pitchFamily="18" charset="0"/>
                            <a:ea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rPr>
                          <m:t>ℝ</m:t>
                        </m:r>
                      </m:e>
                      <m:sub>
                        <m:r>
                          <a:rPr lang="fr-FR" sz="2800" i="1">
                            <a:effectLst/>
                            <a:latin typeface="Cambria Math" panose="02040503050406030204" pitchFamily="18" charset="0"/>
                            <a:ea typeface="Times New Roman" panose="02020603050405020304" pitchFamily="18" charset="0"/>
                          </a:rPr>
                          <m:t>+</m:t>
                        </m:r>
                      </m:sub>
                    </m:sSub>
                  </m:oMath>
                </a14:m>
                <a:r>
                  <a:rPr lang="fr-FR" sz="2800" dirty="0">
                    <a:effectLst/>
                    <a:ea typeface="Times New Roman" panose="02020603050405020304" pitchFamily="18" charset="0"/>
                  </a:rPr>
                  <a:t>, </a:t>
                </a:r>
                <a14:m>
                  <m:oMath xmlns:m="http://schemas.openxmlformats.org/officeDocument/2006/math">
                    <m:r>
                      <a:rPr lang="fr-FR" sz="2800" i="1">
                        <a:latin typeface="Cambria Math" panose="02040503050406030204" pitchFamily="18" charset="0"/>
                        <a:ea typeface="Times New Roman" panose="02020603050405020304" pitchFamily="18" charset="0"/>
                      </a:rPr>
                      <m:t>𝑖</m:t>
                    </m:r>
                    <m:r>
                      <a:rPr lang="fr-FR" sz="2800" i="1">
                        <a:latin typeface="Cambria Math" panose="02040503050406030204" pitchFamily="18" charset="0"/>
                        <a:ea typeface="Times New Roman" panose="02020603050405020304" pitchFamily="18" charset="0"/>
                      </a:rPr>
                      <m:t>∈</m:t>
                    </m:r>
                    <m:r>
                      <a:rPr lang="fr-FR" sz="2800" i="1">
                        <a:latin typeface="Cambria Math" panose="02040503050406030204" pitchFamily="18" charset="0"/>
                        <a:ea typeface="Calibri" panose="020F0502020204030204" pitchFamily="34" charset="0"/>
                        <a:cs typeface="Times New Roman" panose="02020603050405020304" pitchFamily="18" charset="0"/>
                      </a:rPr>
                      <m:t>𝒩</m:t>
                    </m:r>
                  </m:oMath>
                </a14:m>
                <a:endParaRPr lang="fr-FR" sz="2800" dirty="0">
                  <a:effectLst/>
                  <a:ea typeface="Times New Roman" panose="02020603050405020304" pitchFamily="18" charset="0"/>
                </a:endParaRPr>
              </a:p>
              <a:p>
                <a:pPr marL="342900" indent="-342900">
                  <a:buFont typeface="Arial" panose="020B0604020202020204" pitchFamily="34" charset="0"/>
                  <a:buChar char="•"/>
                </a:pPr>
                <a:r>
                  <a:rPr lang="fr-FR" sz="2800" dirty="0">
                    <a:ea typeface="Times New Roman" panose="02020603050405020304" pitchFamily="18" charset="0"/>
                  </a:rPr>
                  <a:t>Firmes identiques (même facteur d’escompte </a:t>
                </a:r>
                <a14:m>
                  <m:oMath xmlns:m="http://schemas.openxmlformats.org/officeDocument/2006/math">
                    <m:r>
                      <a:rPr lang="en-US" sz="2800" i="1">
                        <a:latin typeface="Cambria Math" panose="02040503050406030204" pitchFamily="18" charset="0"/>
                        <a:ea typeface="Calibri" panose="020F0502020204030204" pitchFamily="34" charset="0"/>
                      </a:rPr>
                      <m:t>𝛿</m:t>
                    </m:r>
                  </m:oMath>
                </a14:m>
                <a:r>
                  <a:rPr lang="fr-FR" sz="2800" dirty="0">
                    <a:ea typeface="Times New Roman" panose="02020603050405020304" pitchFamily="18" charset="0"/>
                  </a:rPr>
                  <a:t>, même coût marginal constant </a:t>
                </a:r>
                <a14:m>
                  <m:oMath xmlns:m="http://schemas.openxmlformats.org/officeDocument/2006/math">
                    <m:r>
                      <a:rPr lang="fr-FR" sz="2800" i="1">
                        <a:latin typeface="Cambria Math" panose="02040503050406030204" pitchFamily="18" charset="0"/>
                        <a:ea typeface="Times New Roman" panose="02020603050405020304" pitchFamily="18" charset="0"/>
                      </a:rPr>
                      <m:t>𝑐</m:t>
                    </m:r>
                  </m:oMath>
                </a14:m>
                <a:r>
                  <a:rPr lang="fr-FR" sz="2800" dirty="0">
                    <a:ea typeface="Times New Roman" panose="02020603050405020304" pitchFamily="18" charset="0"/>
                  </a:rPr>
                  <a:t>,…)</a:t>
                </a:r>
                <a:endParaRPr lang="fr-FR" sz="2800" dirty="0">
                  <a:effectLst/>
                  <a:ea typeface="Times New Roman" panose="02020603050405020304" pitchFamily="18" charset="0"/>
                </a:endParaRPr>
              </a:p>
              <a:p>
                <a:pPr marL="342900" indent="-342900">
                  <a:buFont typeface="Arial" panose="020B0604020202020204" pitchFamily="34" charset="0"/>
                  <a:buChar char="•"/>
                </a:pPr>
                <a:r>
                  <a:rPr lang="fr-FR" sz="2800" dirty="0">
                    <a:effectLst/>
                    <a:ea typeface="Times New Roman" panose="02020603050405020304" pitchFamily="18" charset="0"/>
                  </a:rPr>
                  <a:t>Le jeu est répété </a:t>
                </a:r>
                <a14:m>
                  <m:oMath xmlns:m="http://schemas.openxmlformats.org/officeDocument/2006/math">
                    <m:r>
                      <a:rPr lang="fr-FR" sz="2800" i="1">
                        <a:effectLst/>
                        <a:latin typeface="Cambria Math" panose="02040503050406030204" pitchFamily="18" charset="0"/>
                        <a:ea typeface="Times New Roman" panose="02020603050405020304" pitchFamily="18" charset="0"/>
                      </a:rPr>
                      <m:t>𝑇</m:t>
                    </m:r>
                  </m:oMath>
                </a14:m>
                <a:r>
                  <a:rPr lang="fr-FR" sz="2800" dirty="0">
                    <a:effectLst/>
                    <a:ea typeface="Times New Roman" panose="02020603050405020304" pitchFamily="18" charset="0"/>
                  </a:rPr>
                  <a:t> fois.</a:t>
                </a:r>
              </a:p>
              <a:p>
                <a:pPr marL="1257300" lvl="2" indent="-342900">
                  <a:buFont typeface="Arial" panose="020B0604020202020204" pitchFamily="34" charset="0"/>
                  <a:buChar char="•"/>
                </a:pPr>
                <a:r>
                  <a:rPr lang="fr-FR" sz="2800" dirty="0">
                    <a:effectLst/>
                    <a:ea typeface="Times New Roman" panose="02020603050405020304" pitchFamily="18" charset="0"/>
                  </a:rPr>
                  <a:t> À la période </a:t>
                </a:r>
                <a14:m>
                  <m:oMath xmlns:m="http://schemas.openxmlformats.org/officeDocument/2006/math">
                    <m:r>
                      <a:rPr lang="en-US" sz="2800" i="1">
                        <a:effectLst/>
                        <a:latin typeface="Cambria Math" panose="02040503050406030204" pitchFamily="18" charset="0"/>
                        <a:ea typeface="Calibri" panose="020F0502020204030204" pitchFamily="34" charset="0"/>
                      </a:rPr>
                      <m:t>𝑡</m:t>
                    </m:r>
                    <m:r>
                      <a:rPr lang="fr-FR" sz="2800" i="1">
                        <a:effectLst/>
                        <a:latin typeface="Cambria Math" panose="02040503050406030204" pitchFamily="18" charset="0"/>
                        <a:ea typeface="Calibri" panose="020F0502020204030204" pitchFamily="34" charset="0"/>
                      </a:rPr>
                      <m:t>∈{1, 2, …, </m:t>
                    </m:r>
                    <m:r>
                      <a:rPr lang="fr-FR" sz="2800" i="1">
                        <a:effectLst/>
                        <a:latin typeface="Cambria Math" panose="02040503050406030204" pitchFamily="18" charset="0"/>
                        <a:ea typeface="Calibri" panose="020F0502020204030204" pitchFamily="34" charset="0"/>
                      </a:rPr>
                      <m:t>𝑇</m:t>
                    </m:r>
                    <m:r>
                      <a:rPr lang="fr-FR" sz="2800" i="1">
                        <a:effectLst/>
                        <a:latin typeface="Cambria Math" panose="02040503050406030204" pitchFamily="18" charset="0"/>
                        <a:ea typeface="Calibri" panose="020F0502020204030204" pitchFamily="34" charset="0"/>
                      </a:rPr>
                      <m:t>}</m:t>
                    </m:r>
                  </m:oMath>
                </a14:m>
                <a:r>
                  <a:rPr lang="fr-FR" sz="2800" dirty="0">
                    <a:effectLst/>
                    <a:ea typeface="Times New Roman" panose="02020603050405020304" pitchFamily="18" charset="0"/>
                  </a:rPr>
                  <a:t>, l</a:t>
                </a:r>
                <a:r>
                  <a:rPr lang="fr-FR" sz="2800" dirty="0">
                    <a:effectLst/>
                    <a:ea typeface="Calibri" panose="020F0502020204030204" pitchFamily="34" charset="0"/>
                  </a:rPr>
                  <a:t>orsque le duopole opte pour une paire de prix </a:t>
                </a:r>
                <a14:m>
                  <m:oMath xmlns:m="http://schemas.openxmlformats.org/officeDocument/2006/math">
                    <m:d>
                      <m:dPr>
                        <m:ctrlPr>
                          <a:rPr lang="fr-FR" sz="2800" i="1">
                            <a:effectLst/>
                            <a:latin typeface="Cambria Math" panose="02040503050406030204" pitchFamily="18" charset="0"/>
                            <a:ea typeface="Calibri" panose="020F0502020204030204" pitchFamily="34" charset="0"/>
                          </a:rPr>
                        </m:ctrlPr>
                      </m:dPr>
                      <m:e>
                        <m:sSub>
                          <m:sSubPr>
                            <m:ctrlPr>
                              <a:rPr lang="fr-FR" sz="2800" i="1">
                                <a:effectLst/>
                                <a:latin typeface="Cambria Math" panose="02040503050406030204" pitchFamily="18" charset="0"/>
                                <a:ea typeface="Calibri" panose="020F0502020204030204" pitchFamily="34" charset="0"/>
                              </a:rPr>
                            </m:ctrlPr>
                          </m:sSubPr>
                          <m:e>
                            <m:r>
                              <a:rPr lang="fr-FR" sz="2800" i="1">
                                <a:effectLst/>
                                <a:latin typeface="Cambria Math" panose="02040503050406030204" pitchFamily="18" charset="0"/>
                                <a:ea typeface="Calibri" panose="020F0502020204030204" pitchFamily="34" charset="0"/>
                              </a:rPr>
                              <m:t>𝑝</m:t>
                            </m:r>
                          </m:e>
                          <m:sub>
                            <m:r>
                              <a:rPr lang="fr-FR" sz="2800" i="1">
                                <a:effectLst/>
                                <a:latin typeface="Cambria Math" panose="02040503050406030204" pitchFamily="18" charset="0"/>
                                <a:ea typeface="Calibri" panose="020F0502020204030204" pitchFamily="34" charset="0"/>
                              </a:rPr>
                              <m:t>𝑖</m:t>
                            </m:r>
                            <m:r>
                              <a:rPr lang="fr-FR" sz="2800" i="1">
                                <a:effectLst/>
                                <a:latin typeface="Cambria Math" panose="02040503050406030204" pitchFamily="18" charset="0"/>
                                <a:ea typeface="Calibri" panose="020F0502020204030204" pitchFamily="34" charset="0"/>
                              </a:rPr>
                              <m:t>,</m:t>
                            </m:r>
                            <m:r>
                              <a:rPr lang="fr-FR" sz="2800" i="1">
                                <a:effectLst/>
                                <a:latin typeface="Cambria Math" panose="02040503050406030204" pitchFamily="18" charset="0"/>
                                <a:ea typeface="Calibri" panose="020F0502020204030204" pitchFamily="34" charset="0"/>
                              </a:rPr>
                              <m:t>𝑡</m:t>
                            </m:r>
                          </m:sub>
                        </m:sSub>
                        <m:r>
                          <a:rPr lang="fr-FR" sz="2800" i="1">
                            <a:effectLst/>
                            <a:latin typeface="Cambria Math" panose="02040503050406030204" pitchFamily="18" charset="0"/>
                            <a:ea typeface="Calibri" panose="020F0502020204030204" pitchFamily="34" charset="0"/>
                          </a:rPr>
                          <m:t>,</m:t>
                        </m:r>
                        <m:sSub>
                          <m:sSubPr>
                            <m:ctrlPr>
                              <a:rPr lang="fr-FR" sz="2800" i="1">
                                <a:effectLst/>
                                <a:latin typeface="Cambria Math" panose="02040503050406030204" pitchFamily="18" charset="0"/>
                                <a:ea typeface="Calibri" panose="020F0502020204030204" pitchFamily="34" charset="0"/>
                              </a:rPr>
                            </m:ctrlPr>
                          </m:sSubPr>
                          <m:e>
                            <m:r>
                              <a:rPr lang="fr-FR" sz="2800" i="1">
                                <a:effectLst/>
                                <a:latin typeface="Cambria Math" panose="02040503050406030204" pitchFamily="18" charset="0"/>
                                <a:ea typeface="Calibri" panose="020F0502020204030204" pitchFamily="34" charset="0"/>
                              </a:rPr>
                              <m:t>𝑝</m:t>
                            </m:r>
                          </m:e>
                          <m:sub>
                            <m:r>
                              <a:rPr lang="fr-FR" sz="2800" i="1">
                                <a:effectLst/>
                                <a:latin typeface="Cambria Math" panose="02040503050406030204" pitchFamily="18" charset="0"/>
                                <a:ea typeface="Calibri" panose="020F0502020204030204" pitchFamily="34" charset="0"/>
                              </a:rPr>
                              <m:t>𝑗</m:t>
                            </m:r>
                            <m:r>
                              <a:rPr lang="fr-FR" sz="2800" i="1">
                                <a:effectLst/>
                                <a:latin typeface="Cambria Math" panose="02040503050406030204" pitchFamily="18" charset="0"/>
                                <a:ea typeface="Calibri" panose="020F0502020204030204" pitchFamily="34" charset="0"/>
                              </a:rPr>
                              <m:t>,</m:t>
                            </m:r>
                            <m:r>
                              <a:rPr lang="fr-FR" sz="2800" i="1">
                                <a:effectLst/>
                                <a:latin typeface="Cambria Math" panose="02040503050406030204" pitchFamily="18" charset="0"/>
                                <a:ea typeface="Calibri" panose="020F0502020204030204" pitchFamily="34" charset="0"/>
                              </a:rPr>
                              <m:t>𝑡</m:t>
                            </m:r>
                          </m:sub>
                        </m:sSub>
                      </m:e>
                    </m:d>
                    <m:r>
                      <a:rPr lang="fr-FR" sz="2800" i="1">
                        <a:effectLst/>
                        <a:latin typeface="Cambria Math" panose="02040503050406030204" pitchFamily="18" charset="0"/>
                        <a:ea typeface="Calibri" panose="020F0502020204030204" pitchFamily="34" charset="0"/>
                      </a:rPr>
                      <m:t>∈</m:t>
                    </m:r>
                    <m:sSubSup>
                      <m:sSubSupPr>
                        <m:ctrlPr>
                          <a:rPr lang="fr-FR" sz="2800" i="1">
                            <a:effectLst/>
                            <a:latin typeface="Cambria Math" panose="02040503050406030204" pitchFamily="18" charset="0"/>
                            <a:ea typeface="Calibri" panose="020F0502020204030204" pitchFamily="34" charset="0"/>
                          </a:rPr>
                        </m:ctrlPr>
                      </m:sSubSupPr>
                      <m:e>
                        <m:r>
                          <a:rPr lang="fr-FR" sz="2800" i="1">
                            <a:effectLst/>
                            <a:latin typeface="Cambria Math" panose="02040503050406030204" pitchFamily="18" charset="0"/>
                            <a:ea typeface="Times New Roman" panose="02020603050405020304" pitchFamily="18" charset="0"/>
                          </a:rPr>
                          <m:t>ℝ</m:t>
                        </m:r>
                      </m:e>
                      <m:sub>
                        <m:r>
                          <a:rPr lang="fr-FR" sz="2800" i="1">
                            <a:effectLst/>
                            <a:latin typeface="Cambria Math" panose="02040503050406030204" pitchFamily="18" charset="0"/>
                            <a:ea typeface="Calibri" panose="020F0502020204030204" pitchFamily="34" charset="0"/>
                          </a:rPr>
                          <m:t>+</m:t>
                        </m:r>
                      </m:sub>
                      <m:sup>
                        <m:r>
                          <a:rPr lang="fr-FR" sz="2800" i="1">
                            <a:effectLst/>
                            <a:latin typeface="Cambria Math" panose="02040503050406030204" pitchFamily="18" charset="0"/>
                            <a:ea typeface="Calibri" panose="020F0502020204030204" pitchFamily="34" charset="0"/>
                          </a:rPr>
                          <m:t>2</m:t>
                        </m:r>
                      </m:sup>
                    </m:sSubSup>
                  </m:oMath>
                </a14:m>
                <a:r>
                  <a:rPr lang="fr-FR" sz="2800" dirty="0">
                    <a:effectLst/>
                    <a:ea typeface="Times New Roman" panose="02020603050405020304" pitchFamily="18" charset="0"/>
                  </a:rPr>
                  <a:t>, on note </a:t>
                </a:r>
                <a14:m>
                  <m:oMath xmlns:m="http://schemas.openxmlformats.org/officeDocument/2006/math">
                    <m:sSub>
                      <m:sSubPr>
                        <m:ctrlPr>
                          <a:rPr lang="fr-FR" sz="2800" i="1">
                            <a:effectLst/>
                            <a:latin typeface="Cambria Math" panose="02040503050406030204" pitchFamily="18" charset="0"/>
                            <a:ea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rPr>
                          <m:t>𝜋</m:t>
                        </m:r>
                      </m:e>
                      <m:sub>
                        <m:r>
                          <a:rPr lang="fr-FR" sz="2800" i="1">
                            <a:effectLst/>
                            <a:latin typeface="Cambria Math" panose="02040503050406030204" pitchFamily="18" charset="0"/>
                            <a:ea typeface="Times New Roman" panose="02020603050405020304" pitchFamily="18" charset="0"/>
                          </a:rPr>
                          <m:t>𝑖</m:t>
                        </m:r>
                      </m:sub>
                    </m:sSub>
                    <m:d>
                      <m:dPr>
                        <m:ctrlPr>
                          <a:rPr lang="fr-FR" sz="2800" i="1">
                            <a:effectLst/>
                            <a:latin typeface="Cambria Math" panose="02040503050406030204" pitchFamily="18" charset="0"/>
                            <a:ea typeface="Calibri" panose="020F0502020204030204" pitchFamily="34" charset="0"/>
                          </a:rPr>
                        </m:ctrlPr>
                      </m:dPr>
                      <m:e>
                        <m:sSub>
                          <m:sSubPr>
                            <m:ctrlPr>
                              <a:rPr lang="fr-FR" sz="2800" i="1">
                                <a:effectLst/>
                                <a:latin typeface="Cambria Math" panose="02040503050406030204" pitchFamily="18" charset="0"/>
                                <a:ea typeface="Calibri" panose="020F0502020204030204" pitchFamily="34" charset="0"/>
                              </a:rPr>
                            </m:ctrlPr>
                          </m:sSubPr>
                          <m:e>
                            <m:r>
                              <a:rPr lang="fr-FR" sz="2800" i="1">
                                <a:effectLst/>
                                <a:latin typeface="Cambria Math" panose="02040503050406030204" pitchFamily="18" charset="0"/>
                                <a:ea typeface="Calibri" panose="020F0502020204030204" pitchFamily="34" charset="0"/>
                              </a:rPr>
                              <m:t>𝑝</m:t>
                            </m:r>
                          </m:e>
                          <m:sub>
                            <m:r>
                              <a:rPr lang="fr-FR" sz="2800" i="1">
                                <a:effectLst/>
                                <a:latin typeface="Cambria Math" panose="02040503050406030204" pitchFamily="18" charset="0"/>
                                <a:ea typeface="Calibri" panose="020F0502020204030204" pitchFamily="34" charset="0"/>
                              </a:rPr>
                              <m:t>𝑖</m:t>
                            </m:r>
                            <m:r>
                              <a:rPr lang="fr-FR" sz="2800" i="1">
                                <a:effectLst/>
                                <a:latin typeface="Cambria Math" panose="02040503050406030204" pitchFamily="18" charset="0"/>
                                <a:ea typeface="Calibri" panose="020F0502020204030204" pitchFamily="34" charset="0"/>
                              </a:rPr>
                              <m:t>,</m:t>
                            </m:r>
                            <m:r>
                              <a:rPr lang="fr-FR" sz="2800" i="1">
                                <a:effectLst/>
                                <a:latin typeface="Cambria Math" panose="02040503050406030204" pitchFamily="18" charset="0"/>
                                <a:ea typeface="Calibri" panose="020F0502020204030204" pitchFamily="34" charset="0"/>
                              </a:rPr>
                              <m:t>𝑡</m:t>
                            </m:r>
                          </m:sub>
                        </m:sSub>
                        <m:r>
                          <a:rPr lang="fr-FR" sz="2800" i="1">
                            <a:effectLst/>
                            <a:latin typeface="Cambria Math" panose="02040503050406030204" pitchFamily="18" charset="0"/>
                            <a:ea typeface="Calibri" panose="020F0502020204030204" pitchFamily="34" charset="0"/>
                          </a:rPr>
                          <m:t>,</m:t>
                        </m:r>
                        <m:sSub>
                          <m:sSubPr>
                            <m:ctrlPr>
                              <a:rPr lang="fr-FR" sz="2800" i="1">
                                <a:effectLst/>
                                <a:latin typeface="Cambria Math" panose="02040503050406030204" pitchFamily="18" charset="0"/>
                                <a:ea typeface="Calibri" panose="020F0502020204030204" pitchFamily="34" charset="0"/>
                              </a:rPr>
                            </m:ctrlPr>
                          </m:sSubPr>
                          <m:e>
                            <m:r>
                              <a:rPr lang="fr-FR" sz="2800" i="1">
                                <a:effectLst/>
                                <a:latin typeface="Cambria Math" panose="02040503050406030204" pitchFamily="18" charset="0"/>
                                <a:ea typeface="Calibri" panose="020F0502020204030204" pitchFamily="34" charset="0"/>
                              </a:rPr>
                              <m:t>𝑝</m:t>
                            </m:r>
                          </m:e>
                          <m:sub>
                            <m:r>
                              <a:rPr lang="fr-FR" sz="2800" i="1">
                                <a:effectLst/>
                                <a:latin typeface="Cambria Math" panose="02040503050406030204" pitchFamily="18" charset="0"/>
                                <a:ea typeface="Calibri" panose="020F0502020204030204" pitchFamily="34" charset="0"/>
                              </a:rPr>
                              <m:t>𝑗</m:t>
                            </m:r>
                            <m:r>
                              <a:rPr lang="fr-FR" sz="2800" i="1">
                                <a:effectLst/>
                                <a:latin typeface="Cambria Math" panose="02040503050406030204" pitchFamily="18" charset="0"/>
                                <a:ea typeface="Calibri" panose="020F0502020204030204" pitchFamily="34" charset="0"/>
                              </a:rPr>
                              <m:t>,</m:t>
                            </m:r>
                            <m:r>
                              <a:rPr lang="fr-FR" sz="2800" i="1">
                                <a:effectLst/>
                                <a:latin typeface="Cambria Math" panose="02040503050406030204" pitchFamily="18" charset="0"/>
                                <a:ea typeface="Calibri" panose="020F0502020204030204" pitchFamily="34" charset="0"/>
                              </a:rPr>
                              <m:t>𝑡</m:t>
                            </m:r>
                          </m:sub>
                        </m:sSub>
                      </m:e>
                    </m:d>
                  </m:oMath>
                </a14:m>
                <a:r>
                  <a:rPr lang="en-US" sz="2800" dirty="0">
                    <a:effectLst/>
                    <a:ea typeface="Times New Roman" panose="02020603050405020304" pitchFamily="18" charset="0"/>
                  </a:rPr>
                  <a:t> </a:t>
                </a:r>
                <a:r>
                  <a:rPr lang="fr-FR" sz="2800" dirty="0">
                    <a:effectLst/>
                    <a:ea typeface="Times New Roman" panose="02020603050405020304" pitchFamily="18" charset="0"/>
                  </a:rPr>
                  <a:t>le </a:t>
                </a:r>
                <a:r>
                  <a:rPr lang="fr-FR" sz="2800" dirty="0">
                    <a:effectLst/>
                    <a:ea typeface="Calibri" panose="020F0502020204030204" pitchFamily="34" charset="0"/>
                  </a:rPr>
                  <a:t>profit de l’entreprise </a:t>
                </a:r>
                <a14:m>
                  <m:oMath xmlns:m="http://schemas.openxmlformats.org/officeDocument/2006/math">
                    <m:r>
                      <a:rPr lang="en-US" sz="2800" i="1">
                        <a:effectLst/>
                        <a:latin typeface="Cambria Math" panose="02040503050406030204" pitchFamily="18" charset="0"/>
                        <a:ea typeface="Calibri" panose="020F0502020204030204" pitchFamily="34" charset="0"/>
                      </a:rPr>
                      <m:t>𝑖</m:t>
                    </m:r>
                  </m:oMath>
                </a14:m>
                <a:r>
                  <a:rPr lang="fr-FR" sz="2800" dirty="0">
                    <a:effectLst/>
                    <a:ea typeface="Times New Roman" panose="02020603050405020304" pitchFamily="18" charset="0"/>
                  </a:rPr>
                  <a:t>. </a:t>
                </a:r>
              </a:p>
              <a:p>
                <a:pPr marL="342900" indent="-342900">
                  <a:buFont typeface="Arial" panose="020B0604020202020204" pitchFamily="34" charset="0"/>
                  <a:buChar char="•"/>
                </a:pPr>
                <a:endParaRPr lang="fr-FR" sz="2800" dirty="0">
                  <a:effectLst/>
                  <a:ea typeface="Times New Roman" panose="02020603050405020304" pitchFamily="18" charset="0"/>
                </a:endParaRPr>
              </a:p>
              <a:p>
                <a:pPr marL="342900" indent="-342900">
                  <a:buFont typeface="Arial" panose="020B0604020202020204" pitchFamily="34" charset="0"/>
                  <a:buChar char="•"/>
                </a:pPr>
                <a:r>
                  <a:rPr lang="fr-FR" sz="2800" dirty="0">
                    <a:effectLst/>
                    <a:ea typeface="Times New Roman" panose="02020603050405020304" pitchFamily="18" charset="0"/>
                  </a:rPr>
                  <a:t>Sur le long terme, l</a:t>
                </a:r>
                <a:r>
                  <a:rPr lang="fr-FR" sz="2800" dirty="0">
                    <a:effectLst/>
                    <a:ea typeface="Calibri" panose="020F0502020204030204" pitchFamily="34" charset="0"/>
                  </a:rPr>
                  <a:t>a valeur actualisée des profits de l’entreprise </a:t>
                </a:r>
                <a14:m>
                  <m:oMath xmlns:m="http://schemas.openxmlformats.org/officeDocument/2006/math">
                    <m:r>
                      <a:rPr lang="en-US" sz="2800" i="1">
                        <a:effectLst/>
                        <a:latin typeface="Cambria Math" panose="02040503050406030204" pitchFamily="18" charset="0"/>
                        <a:ea typeface="Calibri" panose="020F0502020204030204" pitchFamily="34" charset="0"/>
                      </a:rPr>
                      <m:t>𝑖</m:t>
                    </m:r>
                  </m:oMath>
                </a14:m>
                <a:r>
                  <a:rPr lang="fr-FR" sz="2800" dirty="0">
                    <a:effectLst/>
                    <a:ea typeface="Calibri" panose="020F0502020204030204" pitchFamily="34" charset="0"/>
                  </a:rPr>
                  <a:t> s’écrit :</a:t>
                </a:r>
              </a:p>
              <a:p>
                <a:pPr algn="just">
                  <a:spcAft>
                    <a:spcPts val="1000"/>
                  </a:spcAft>
                </a:pPr>
                <a14:m>
                  <m:oMathPara xmlns:m="http://schemas.openxmlformats.org/officeDocument/2006/math">
                    <m:oMathParaPr>
                      <m:jc m:val="centerGroup"/>
                    </m:oMathParaPr>
                    <m:oMath xmlns:m="http://schemas.openxmlformats.org/officeDocument/2006/math">
                      <m:nary>
                        <m:naryPr>
                          <m:chr m:val="∑"/>
                          <m:ctrlPr>
                            <a:rPr lang="fr-FR" sz="2800" i="1">
                              <a:effectLst/>
                              <a:latin typeface="Cambria Math" panose="02040503050406030204" pitchFamily="18" charset="0"/>
                              <a:ea typeface="Calibri" panose="020F0502020204030204" pitchFamily="34" charset="0"/>
                            </a:rPr>
                          </m:ctrlPr>
                        </m:naryPr>
                        <m:sub>
                          <m:r>
                            <a:rPr lang="en-US" sz="2800" i="1">
                              <a:effectLst/>
                              <a:latin typeface="Cambria Math" panose="02040503050406030204" pitchFamily="18" charset="0"/>
                              <a:ea typeface="Calibri" panose="020F0502020204030204" pitchFamily="34" charset="0"/>
                            </a:rPr>
                            <m:t>𝑡</m:t>
                          </m:r>
                          <m:r>
                            <a:rPr lang="fr-FR" sz="2800" i="1">
                              <a:effectLst/>
                              <a:latin typeface="Cambria Math" panose="02040503050406030204" pitchFamily="18" charset="0"/>
                              <a:ea typeface="Calibri" panose="020F0502020204030204" pitchFamily="34" charset="0"/>
                            </a:rPr>
                            <m:t>=1</m:t>
                          </m:r>
                        </m:sub>
                        <m:sup>
                          <m:r>
                            <a:rPr lang="en-US" sz="2800" i="1">
                              <a:effectLst/>
                              <a:latin typeface="Cambria Math" panose="02040503050406030204" pitchFamily="18" charset="0"/>
                              <a:ea typeface="Calibri" panose="020F0502020204030204" pitchFamily="34" charset="0"/>
                            </a:rPr>
                            <m:t>𝑇</m:t>
                          </m:r>
                        </m:sup>
                        <m:e>
                          <m:sSup>
                            <m:sSupPr>
                              <m:ctrlPr>
                                <a:rPr lang="fr-FR" sz="2800" i="1">
                                  <a:effectLst/>
                                  <a:latin typeface="Cambria Math" panose="02040503050406030204" pitchFamily="18" charset="0"/>
                                  <a:ea typeface="Calibri" panose="020F0502020204030204" pitchFamily="34" charset="0"/>
                                </a:rPr>
                              </m:ctrlPr>
                            </m:sSupPr>
                            <m:e>
                              <m:r>
                                <a:rPr lang="en-US" sz="2800" i="1">
                                  <a:effectLst/>
                                  <a:latin typeface="Cambria Math" panose="02040503050406030204" pitchFamily="18" charset="0"/>
                                  <a:ea typeface="Calibri" panose="020F0502020204030204" pitchFamily="34" charset="0"/>
                                </a:rPr>
                                <m:t>𝛿</m:t>
                              </m:r>
                            </m:e>
                            <m:sup>
                              <m:r>
                                <a:rPr lang="en-US" sz="2800" i="1">
                                  <a:effectLst/>
                                  <a:latin typeface="Cambria Math" panose="02040503050406030204" pitchFamily="18" charset="0"/>
                                  <a:ea typeface="Calibri" panose="020F0502020204030204" pitchFamily="34" charset="0"/>
                                </a:rPr>
                                <m:t>𝑡</m:t>
                              </m:r>
                              <m:r>
                                <a:rPr lang="en-US" sz="2800" i="1">
                                  <a:effectLst/>
                                  <a:latin typeface="Cambria Math" panose="02040503050406030204" pitchFamily="18" charset="0"/>
                                  <a:ea typeface="Calibri" panose="020F0502020204030204" pitchFamily="34" charset="0"/>
                                </a:rPr>
                                <m:t>−1</m:t>
                              </m:r>
                            </m:sup>
                          </m:sSup>
                          <m:sSub>
                            <m:sSubPr>
                              <m:ctrlPr>
                                <a:rPr lang="fr-FR" sz="2800" i="1">
                                  <a:effectLst/>
                                  <a:latin typeface="Cambria Math" panose="02040503050406030204" pitchFamily="18" charset="0"/>
                                  <a:ea typeface="Calibri" panose="020F0502020204030204" pitchFamily="34" charset="0"/>
                                </a:rPr>
                              </m:ctrlPr>
                            </m:sSubPr>
                            <m:e>
                              <m:r>
                                <a:rPr lang="fr-FR" sz="2800" i="1">
                                  <a:effectLst/>
                                  <a:latin typeface="Cambria Math" panose="02040503050406030204" pitchFamily="18" charset="0"/>
                                  <a:ea typeface="Calibri" panose="020F0502020204030204" pitchFamily="34" charset="0"/>
                                </a:rPr>
                                <m:t>𝜋</m:t>
                              </m:r>
                            </m:e>
                            <m:sub>
                              <m:r>
                                <a:rPr lang="fr-FR" sz="2800" i="1">
                                  <a:effectLst/>
                                  <a:latin typeface="Cambria Math" panose="02040503050406030204" pitchFamily="18" charset="0"/>
                                  <a:ea typeface="Calibri" panose="020F0502020204030204" pitchFamily="34" charset="0"/>
                                </a:rPr>
                                <m:t>𝑖</m:t>
                              </m:r>
                            </m:sub>
                          </m:sSub>
                          <m:d>
                            <m:dPr>
                              <m:ctrlPr>
                                <a:rPr lang="fr-FR" sz="2800" i="1">
                                  <a:effectLst/>
                                  <a:latin typeface="Cambria Math" panose="02040503050406030204" pitchFamily="18" charset="0"/>
                                  <a:ea typeface="Calibri" panose="020F0502020204030204" pitchFamily="34" charset="0"/>
                                </a:rPr>
                              </m:ctrlPr>
                            </m:dPr>
                            <m:e>
                              <m:sSub>
                                <m:sSubPr>
                                  <m:ctrlPr>
                                    <a:rPr lang="fr-FR" sz="2800" i="1">
                                      <a:effectLst/>
                                      <a:latin typeface="Cambria Math" panose="02040503050406030204" pitchFamily="18" charset="0"/>
                                      <a:ea typeface="Calibri" panose="020F0502020204030204" pitchFamily="34" charset="0"/>
                                    </a:rPr>
                                  </m:ctrlPr>
                                </m:sSubPr>
                                <m:e>
                                  <m:r>
                                    <a:rPr lang="fr-FR" sz="2800" i="1">
                                      <a:effectLst/>
                                      <a:latin typeface="Cambria Math" panose="02040503050406030204" pitchFamily="18" charset="0"/>
                                      <a:ea typeface="Calibri" panose="020F0502020204030204" pitchFamily="34" charset="0"/>
                                    </a:rPr>
                                    <m:t>𝑝</m:t>
                                  </m:r>
                                </m:e>
                                <m:sub>
                                  <m:r>
                                    <a:rPr lang="fr-FR" sz="2800" i="1">
                                      <a:effectLst/>
                                      <a:latin typeface="Cambria Math" panose="02040503050406030204" pitchFamily="18" charset="0"/>
                                      <a:ea typeface="Calibri" panose="020F0502020204030204" pitchFamily="34" charset="0"/>
                                    </a:rPr>
                                    <m:t>𝑖</m:t>
                                  </m:r>
                                  <m:r>
                                    <a:rPr lang="fr-FR" sz="2800" i="1">
                                      <a:effectLst/>
                                      <a:latin typeface="Cambria Math" panose="02040503050406030204" pitchFamily="18" charset="0"/>
                                      <a:ea typeface="Calibri" panose="020F0502020204030204" pitchFamily="34" charset="0"/>
                                    </a:rPr>
                                    <m:t>,</m:t>
                                  </m:r>
                                  <m:r>
                                    <a:rPr lang="fr-FR" sz="2800" i="1">
                                      <a:effectLst/>
                                      <a:latin typeface="Cambria Math" panose="02040503050406030204" pitchFamily="18" charset="0"/>
                                      <a:ea typeface="Calibri" panose="020F0502020204030204" pitchFamily="34" charset="0"/>
                                    </a:rPr>
                                    <m:t>𝑡</m:t>
                                  </m:r>
                                </m:sub>
                              </m:sSub>
                              <m:r>
                                <a:rPr lang="fr-FR" sz="2800" i="1">
                                  <a:effectLst/>
                                  <a:latin typeface="Cambria Math" panose="02040503050406030204" pitchFamily="18" charset="0"/>
                                  <a:ea typeface="Calibri" panose="020F0502020204030204" pitchFamily="34" charset="0"/>
                                </a:rPr>
                                <m:t>,</m:t>
                              </m:r>
                              <m:sSub>
                                <m:sSubPr>
                                  <m:ctrlPr>
                                    <a:rPr lang="fr-FR" sz="2800" i="1">
                                      <a:effectLst/>
                                      <a:latin typeface="Cambria Math" panose="02040503050406030204" pitchFamily="18" charset="0"/>
                                      <a:ea typeface="Calibri" panose="020F0502020204030204" pitchFamily="34" charset="0"/>
                                    </a:rPr>
                                  </m:ctrlPr>
                                </m:sSubPr>
                                <m:e>
                                  <m:r>
                                    <a:rPr lang="fr-FR" sz="2800" i="1">
                                      <a:effectLst/>
                                      <a:latin typeface="Cambria Math" panose="02040503050406030204" pitchFamily="18" charset="0"/>
                                      <a:ea typeface="Calibri" panose="020F0502020204030204" pitchFamily="34" charset="0"/>
                                    </a:rPr>
                                    <m:t>𝑝</m:t>
                                  </m:r>
                                </m:e>
                                <m:sub>
                                  <m:r>
                                    <a:rPr lang="fr-FR" sz="2800" i="1">
                                      <a:effectLst/>
                                      <a:latin typeface="Cambria Math" panose="02040503050406030204" pitchFamily="18" charset="0"/>
                                      <a:ea typeface="Calibri" panose="020F0502020204030204" pitchFamily="34" charset="0"/>
                                    </a:rPr>
                                    <m:t>𝑗</m:t>
                                  </m:r>
                                  <m:r>
                                    <a:rPr lang="fr-FR" sz="2800" i="1">
                                      <a:effectLst/>
                                      <a:latin typeface="Cambria Math" panose="02040503050406030204" pitchFamily="18" charset="0"/>
                                      <a:ea typeface="Calibri" panose="020F0502020204030204" pitchFamily="34" charset="0"/>
                                    </a:rPr>
                                    <m:t>,</m:t>
                                  </m:r>
                                  <m:r>
                                    <a:rPr lang="fr-FR" sz="2800" i="1">
                                      <a:effectLst/>
                                      <a:latin typeface="Cambria Math" panose="02040503050406030204" pitchFamily="18" charset="0"/>
                                      <a:ea typeface="Calibri" panose="020F0502020204030204" pitchFamily="34" charset="0"/>
                                    </a:rPr>
                                    <m:t>𝑡</m:t>
                                  </m:r>
                                </m:sub>
                              </m:sSub>
                            </m:e>
                          </m:d>
                        </m:e>
                      </m:nary>
                    </m:oMath>
                  </m:oMathPara>
                </a14:m>
                <a:endParaRPr lang="fr-FR" sz="2800" dirty="0">
                  <a:effectLst/>
                  <a:ea typeface="Calibri" panose="020F0502020204030204" pitchFamily="34" charset="0"/>
                </a:endParaRPr>
              </a:p>
              <a:p>
                <a:pPr marL="342900" indent="-342900">
                  <a:buFont typeface="Arial" panose="020B0604020202020204" pitchFamily="34" charset="0"/>
                  <a:buChar char="•"/>
                </a:pPr>
                <a:endParaRPr lang="fr-FR" sz="2400" dirty="0"/>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33867" y="1346105"/>
                <a:ext cx="12158133" cy="6237413"/>
              </a:xfrm>
              <a:prstGeom prst="rect">
                <a:avLst/>
              </a:prstGeom>
              <a:blipFill>
                <a:blip r:embed="rId2"/>
                <a:stretch>
                  <a:fillRect l="-1304" t="-1271" r="-1103"/>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2E293ADD-ACC9-4BE2-8A28-DD27B9C295FB}"/>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EB2D0124-8A99-4B47-8A62-82E1E7FD8193}"/>
              </a:ext>
            </a:extLst>
          </p:cNvPr>
          <p:cNvSpPr>
            <a:spLocks noGrp="1"/>
          </p:cNvSpPr>
          <p:nvPr>
            <p:ph type="sldNum" sz="quarter" idx="12"/>
          </p:nvPr>
        </p:nvSpPr>
        <p:spPr/>
        <p:txBody>
          <a:bodyPr/>
          <a:lstStyle/>
          <a:p>
            <a:fld id="{A88EAB1B-73FB-4977-9B11-E6EDEDEB8490}" type="slidenum">
              <a:rPr lang="fr-FR" smtClean="0"/>
              <a:t>120</a:t>
            </a:fld>
            <a:endParaRPr lang="fr-FR" dirty="0"/>
          </a:p>
        </p:txBody>
      </p:sp>
      <p:pic>
        <p:nvPicPr>
          <p:cNvPr id="7" name="Image 6">
            <a:extLst>
              <a:ext uri="{FF2B5EF4-FFF2-40B4-BE49-F238E27FC236}">
                <a16:creationId xmlns:a16="http://schemas.microsoft.com/office/drawing/2014/main" id="{FA2490CF-66C6-4338-B138-87CA145A368F}"/>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02927498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sz="4000" dirty="0">
                <a:latin typeface="Arial Black" panose="020B0A04020102020204" pitchFamily="34" charset="0"/>
                <a:cs typeface="Arial" panose="020B0604020202020204" pitchFamily="34" charset="0"/>
              </a:rPr>
              <a:t>Application à l’économie industrielle</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Collusion en prix au sein d’un duopole</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33867" y="1346105"/>
                <a:ext cx="12158133" cy="6132704"/>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fr-FR" sz="2800" dirty="0">
                    <a:latin typeface="Times New Roman" panose="02020603050405020304" pitchFamily="18" charset="0"/>
                    <a:ea typeface="Times New Roman" panose="02020603050405020304" pitchFamily="18" charset="0"/>
                  </a:rPr>
                  <a:t>À la date </a:t>
                </a:r>
                <a14:m>
                  <m:oMath xmlns:m="http://schemas.openxmlformats.org/officeDocument/2006/math">
                    <m:r>
                      <a:rPr lang="fr-FR" sz="2800" b="0" i="1" smtClean="0">
                        <a:latin typeface="Cambria Math" panose="02040503050406030204" pitchFamily="18" charset="0"/>
                        <a:ea typeface="Times New Roman" panose="02020603050405020304" pitchFamily="18" charset="0"/>
                      </a:rPr>
                      <m:t>𝑡</m:t>
                    </m:r>
                  </m:oMath>
                </a14:m>
                <a:r>
                  <a:rPr lang="fr-FR" sz="2800" dirty="0">
                    <a:effectLst/>
                    <a:latin typeface="Times New Roman" panose="02020603050405020304" pitchFamily="18" charset="0"/>
                    <a:ea typeface="Times New Roman" panose="02020603050405020304" pitchFamily="18" charset="0"/>
                  </a:rPr>
                  <a:t>, l’histoire des actions passées s’écrit </a:t>
                </a:r>
              </a:p>
              <a:p>
                <a:pPr>
                  <a:spcAft>
                    <a:spcPts val="1000"/>
                  </a:spcAft>
                </a:pPr>
                <a14:m>
                  <m:oMathPara xmlns:m="http://schemas.openxmlformats.org/officeDocument/2006/math">
                    <m:oMathParaPr>
                      <m:jc m:val="center"/>
                    </m:oMathParaPr>
                    <m:oMath xmlns:m="http://schemas.openxmlformats.org/officeDocument/2006/math">
                      <m:sSub>
                        <m:sSubPr>
                          <m:ctrlPr>
                            <a:rPr lang="fr-FR" sz="2800" i="1">
                              <a:effectLst/>
                              <a:latin typeface="Cambria Math" panose="02040503050406030204" pitchFamily="18" charset="0"/>
                              <a:ea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rPr>
                            <m:t>𝐻</m:t>
                          </m:r>
                        </m:e>
                        <m:sub>
                          <m:r>
                            <a:rPr lang="fr-FR" sz="2800" i="1">
                              <a:effectLst/>
                              <a:latin typeface="Cambria Math" panose="02040503050406030204" pitchFamily="18" charset="0"/>
                              <a:ea typeface="Times New Roman" panose="02020603050405020304" pitchFamily="18" charset="0"/>
                            </a:rPr>
                            <m:t>𝑡</m:t>
                          </m:r>
                        </m:sub>
                      </m:sSub>
                      <m:r>
                        <a:rPr lang="fr-FR" sz="2800" i="1">
                          <a:effectLst/>
                          <a:latin typeface="Cambria Math" panose="02040503050406030204" pitchFamily="18" charset="0"/>
                          <a:ea typeface="Times New Roman" panose="02020603050405020304" pitchFamily="18" charset="0"/>
                        </a:rPr>
                        <m:t>=</m:t>
                      </m:r>
                      <m:d>
                        <m:dPr>
                          <m:ctrlPr>
                            <a:rPr lang="fr-FR" sz="2800" i="1">
                              <a:effectLst/>
                              <a:latin typeface="Cambria Math" panose="02040503050406030204" pitchFamily="18" charset="0"/>
                              <a:ea typeface="Times New Roman" panose="02020603050405020304" pitchFamily="18" charset="0"/>
                            </a:rPr>
                          </m:ctrlPr>
                        </m:dPr>
                        <m:e>
                          <m:r>
                            <a:rPr lang="fr-FR" sz="2800" i="1">
                              <a:effectLst/>
                              <a:latin typeface="Cambria Math" panose="02040503050406030204" pitchFamily="18" charset="0"/>
                              <a:ea typeface="Times New Roman" panose="02020603050405020304" pitchFamily="18" charset="0"/>
                            </a:rPr>
                            <m:t>(</m:t>
                          </m:r>
                          <m:sSub>
                            <m:sSubPr>
                              <m:ctrlPr>
                                <a:rPr lang="fr-FR" sz="2800" i="1">
                                  <a:effectLst/>
                                  <a:latin typeface="Cambria Math" panose="02040503050406030204" pitchFamily="18" charset="0"/>
                                  <a:ea typeface="Calibri" panose="020F0502020204030204" pitchFamily="34" charset="0"/>
                                </a:rPr>
                              </m:ctrlPr>
                            </m:sSubPr>
                            <m:e>
                              <m:r>
                                <a:rPr lang="fr-FR" sz="2800" i="1">
                                  <a:effectLst/>
                                  <a:latin typeface="Cambria Math" panose="02040503050406030204" pitchFamily="18" charset="0"/>
                                  <a:ea typeface="Calibri" panose="020F0502020204030204" pitchFamily="34" charset="0"/>
                                </a:rPr>
                                <m:t>𝑝</m:t>
                              </m:r>
                            </m:e>
                            <m:sub>
                              <m:r>
                                <a:rPr lang="fr-FR" sz="2800" i="1">
                                  <a:effectLst/>
                                  <a:latin typeface="Cambria Math" panose="02040503050406030204" pitchFamily="18" charset="0"/>
                                  <a:ea typeface="Calibri" panose="020F0502020204030204" pitchFamily="34" charset="0"/>
                                </a:rPr>
                                <m:t>1,1</m:t>
                              </m:r>
                            </m:sub>
                          </m:sSub>
                          <m:r>
                            <a:rPr lang="fr-FR" sz="2800" i="1">
                              <a:effectLst/>
                              <a:latin typeface="Cambria Math" panose="02040503050406030204" pitchFamily="18" charset="0"/>
                              <a:ea typeface="Calibri" panose="020F0502020204030204" pitchFamily="34" charset="0"/>
                            </a:rPr>
                            <m:t>,</m:t>
                          </m:r>
                          <m:sSub>
                            <m:sSubPr>
                              <m:ctrlPr>
                                <a:rPr lang="fr-FR" sz="2800" i="1">
                                  <a:effectLst/>
                                  <a:latin typeface="Cambria Math" panose="02040503050406030204" pitchFamily="18" charset="0"/>
                                  <a:ea typeface="Calibri" panose="020F0502020204030204" pitchFamily="34" charset="0"/>
                                </a:rPr>
                              </m:ctrlPr>
                            </m:sSubPr>
                            <m:e>
                              <m:r>
                                <a:rPr lang="fr-FR" sz="2800" i="1">
                                  <a:effectLst/>
                                  <a:latin typeface="Cambria Math" panose="02040503050406030204" pitchFamily="18" charset="0"/>
                                  <a:ea typeface="Calibri" panose="020F0502020204030204" pitchFamily="34" charset="0"/>
                                </a:rPr>
                                <m:t>𝑝</m:t>
                              </m:r>
                            </m:e>
                            <m:sub>
                              <m:r>
                                <a:rPr lang="fr-FR" sz="2800" i="1">
                                  <a:effectLst/>
                                  <a:latin typeface="Cambria Math" panose="02040503050406030204" pitchFamily="18" charset="0"/>
                                  <a:ea typeface="Calibri" panose="020F0502020204030204" pitchFamily="34" charset="0"/>
                                </a:rPr>
                                <m:t>2,1</m:t>
                              </m:r>
                            </m:sub>
                          </m:sSub>
                          <m:r>
                            <a:rPr lang="fr-FR" sz="2800" i="1">
                              <a:effectLst/>
                              <a:latin typeface="Cambria Math" panose="02040503050406030204" pitchFamily="18" charset="0"/>
                              <a:ea typeface="Times New Roman" panose="02020603050405020304" pitchFamily="18" charset="0"/>
                            </a:rPr>
                            <m:t>);</m:t>
                          </m:r>
                          <m:sSub>
                            <m:sSubPr>
                              <m:ctrlPr>
                                <a:rPr lang="fr-FR" sz="2800" i="1">
                                  <a:effectLst/>
                                  <a:latin typeface="Cambria Math" panose="02040503050406030204" pitchFamily="18" charset="0"/>
                                  <a:ea typeface="Calibri" panose="020F0502020204030204" pitchFamily="34" charset="0"/>
                                </a:rPr>
                              </m:ctrlPr>
                            </m:sSubPr>
                            <m:e>
                              <m:r>
                                <a:rPr lang="fr-FR" sz="2800" i="1">
                                  <a:effectLst/>
                                  <a:latin typeface="Cambria Math" panose="02040503050406030204" pitchFamily="18" charset="0"/>
                                  <a:ea typeface="Calibri" panose="020F0502020204030204" pitchFamily="34" charset="0"/>
                                </a:rPr>
                                <m:t>(</m:t>
                              </m:r>
                              <m:r>
                                <a:rPr lang="fr-FR" sz="2800" i="1">
                                  <a:effectLst/>
                                  <a:latin typeface="Cambria Math" panose="02040503050406030204" pitchFamily="18" charset="0"/>
                                  <a:ea typeface="Calibri" panose="020F0502020204030204" pitchFamily="34" charset="0"/>
                                </a:rPr>
                                <m:t>𝑝</m:t>
                              </m:r>
                            </m:e>
                            <m:sub>
                              <m:r>
                                <a:rPr lang="fr-FR" sz="2800" i="1">
                                  <a:effectLst/>
                                  <a:latin typeface="Cambria Math" panose="02040503050406030204" pitchFamily="18" charset="0"/>
                                  <a:ea typeface="Calibri" panose="020F0502020204030204" pitchFamily="34" charset="0"/>
                                </a:rPr>
                                <m:t>1,2</m:t>
                              </m:r>
                            </m:sub>
                          </m:sSub>
                          <m:r>
                            <a:rPr lang="fr-FR" sz="2800" i="1">
                              <a:effectLst/>
                              <a:latin typeface="Cambria Math" panose="02040503050406030204" pitchFamily="18" charset="0"/>
                              <a:ea typeface="Calibri" panose="020F0502020204030204" pitchFamily="34" charset="0"/>
                            </a:rPr>
                            <m:t>,</m:t>
                          </m:r>
                          <m:sSub>
                            <m:sSubPr>
                              <m:ctrlPr>
                                <a:rPr lang="fr-FR" sz="2800" i="1">
                                  <a:effectLst/>
                                  <a:latin typeface="Cambria Math" panose="02040503050406030204" pitchFamily="18" charset="0"/>
                                  <a:ea typeface="Calibri" panose="020F0502020204030204" pitchFamily="34" charset="0"/>
                                </a:rPr>
                              </m:ctrlPr>
                            </m:sSubPr>
                            <m:e>
                              <m:r>
                                <a:rPr lang="fr-FR" sz="2800" i="1">
                                  <a:effectLst/>
                                  <a:latin typeface="Cambria Math" panose="02040503050406030204" pitchFamily="18" charset="0"/>
                                  <a:ea typeface="Calibri" panose="020F0502020204030204" pitchFamily="34" charset="0"/>
                                </a:rPr>
                                <m:t>𝑝</m:t>
                              </m:r>
                            </m:e>
                            <m:sub>
                              <m:r>
                                <a:rPr lang="fr-FR" sz="2800" i="1">
                                  <a:effectLst/>
                                  <a:latin typeface="Cambria Math" panose="02040503050406030204" pitchFamily="18" charset="0"/>
                                  <a:ea typeface="Calibri" panose="020F0502020204030204" pitchFamily="34" charset="0"/>
                                </a:rPr>
                                <m:t>2,2</m:t>
                              </m:r>
                            </m:sub>
                          </m:sSub>
                          <m:r>
                            <a:rPr lang="fr-FR" sz="2800" i="1">
                              <a:effectLst/>
                              <a:latin typeface="Cambria Math" panose="02040503050406030204" pitchFamily="18" charset="0"/>
                              <a:ea typeface="Times New Roman" panose="02020603050405020304" pitchFamily="18" charset="0"/>
                            </a:rPr>
                            <m:t>);…;(</m:t>
                          </m:r>
                          <m:sSub>
                            <m:sSubPr>
                              <m:ctrlPr>
                                <a:rPr lang="fr-FR" sz="2800" i="1">
                                  <a:effectLst/>
                                  <a:latin typeface="Cambria Math" panose="02040503050406030204" pitchFamily="18" charset="0"/>
                                  <a:ea typeface="Calibri" panose="020F0502020204030204" pitchFamily="34" charset="0"/>
                                </a:rPr>
                              </m:ctrlPr>
                            </m:sSubPr>
                            <m:e>
                              <m:r>
                                <a:rPr lang="fr-FR" sz="2800" i="1">
                                  <a:effectLst/>
                                  <a:latin typeface="Cambria Math" panose="02040503050406030204" pitchFamily="18" charset="0"/>
                                  <a:ea typeface="Calibri" panose="020F0502020204030204" pitchFamily="34" charset="0"/>
                                </a:rPr>
                                <m:t>𝑝</m:t>
                              </m:r>
                            </m:e>
                            <m:sub>
                              <m:r>
                                <a:rPr lang="fr-FR" sz="2800" i="1">
                                  <a:effectLst/>
                                  <a:latin typeface="Cambria Math" panose="02040503050406030204" pitchFamily="18" charset="0"/>
                                  <a:ea typeface="Calibri" panose="020F0502020204030204" pitchFamily="34" charset="0"/>
                                </a:rPr>
                                <m:t>1,</m:t>
                              </m:r>
                              <m:r>
                                <a:rPr lang="fr-FR" sz="2800" i="1">
                                  <a:effectLst/>
                                  <a:latin typeface="Cambria Math" panose="02040503050406030204" pitchFamily="18" charset="0"/>
                                  <a:ea typeface="Calibri" panose="020F0502020204030204" pitchFamily="34" charset="0"/>
                                </a:rPr>
                                <m:t>𝑡</m:t>
                              </m:r>
                              <m:r>
                                <a:rPr lang="fr-FR" sz="2800" i="1">
                                  <a:effectLst/>
                                  <a:latin typeface="Cambria Math" panose="02040503050406030204" pitchFamily="18" charset="0"/>
                                  <a:ea typeface="Calibri" panose="020F0502020204030204" pitchFamily="34" charset="0"/>
                                </a:rPr>
                                <m:t>−1</m:t>
                              </m:r>
                            </m:sub>
                          </m:sSub>
                          <m:r>
                            <a:rPr lang="fr-FR" sz="2800" i="1">
                              <a:effectLst/>
                              <a:latin typeface="Cambria Math" panose="02040503050406030204" pitchFamily="18" charset="0"/>
                              <a:ea typeface="Calibri" panose="020F0502020204030204" pitchFamily="34" charset="0"/>
                            </a:rPr>
                            <m:t>,</m:t>
                          </m:r>
                          <m:sSub>
                            <m:sSubPr>
                              <m:ctrlPr>
                                <a:rPr lang="fr-FR" sz="2800" i="1">
                                  <a:effectLst/>
                                  <a:latin typeface="Cambria Math" panose="02040503050406030204" pitchFamily="18" charset="0"/>
                                  <a:ea typeface="Calibri" panose="020F0502020204030204" pitchFamily="34" charset="0"/>
                                </a:rPr>
                              </m:ctrlPr>
                            </m:sSubPr>
                            <m:e>
                              <m:r>
                                <a:rPr lang="fr-FR" sz="2800" i="1">
                                  <a:effectLst/>
                                  <a:latin typeface="Cambria Math" panose="02040503050406030204" pitchFamily="18" charset="0"/>
                                  <a:ea typeface="Calibri" panose="020F0502020204030204" pitchFamily="34" charset="0"/>
                                </a:rPr>
                                <m:t>𝑝</m:t>
                              </m:r>
                            </m:e>
                            <m:sub>
                              <m:r>
                                <a:rPr lang="fr-FR" sz="2800" i="1">
                                  <a:effectLst/>
                                  <a:latin typeface="Cambria Math" panose="02040503050406030204" pitchFamily="18" charset="0"/>
                                  <a:ea typeface="Calibri" panose="020F0502020204030204" pitchFamily="34" charset="0"/>
                                </a:rPr>
                                <m:t>2,</m:t>
                              </m:r>
                              <m:r>
                                <a:rPr lang="fr-FR" sz="2800" i="1">
                                  <a:effectLst/>
                                  <a:latin typeface="Cambria Math" panose="02040503050406030204" pitchFamily="18" charset="0"/>
                                  <a:ea typeface="Calibri" panose="020F0502020204030204" pitchFamily="34" charset="0"/>
                                </a:rPr>
                                <m:t>𝑡</m:t>
                              </m:r>
                              <m:r>
                                <a:rPr lang="fr-FR" sz="2800" i="1">
                                  <a:effectLst/>
                                  <a:latin typeface="Cambria Math" panose="02040503050406030204" pitchFamily="18" charset="0"/>
                                  <a:ea typeface="Calibri" panose="020F0502020204030204" pitchFamily="34" charset="0"/>
                                </a:rPr>
                                <m:t>−1)</m:t>
                              </m:r>
                            </m:sub>
                          </m:sSub>
                        </m:e>
                      </m:d>
                      <m:r>
                        <a:rPr lang="fr-FR" sz="2800" i="1">
                          <a:latin typeface="Cambria Math" panose="02040503050406030204" pitchFamily="18" charset="0"/>
                          <a:ea typeface="Calibri" panose="020F0502020204030204" pitchFamily="34" charset="0"/>
                        </a:rPr>
                        <m:t>∈</m:t>
                      </m:r>
                      <m:sSubSup>
                        <m:sSubSupPr>
                          <m:ctrlPr>
                            <a:rPr lang="fr-FR" sz="2800" i="1">
                              <a:latin typeface="Cambria Math" panose="02040503050406030204" pitchFamily="18" charset="0"/>
                              <a:ea typeface="Calibri" panose="020F0502020204030204" pitchFamily="34" charset="0"/>
                            </a:rPr>
                          </m:ctrlPr>
                        </m:sSubSupPr>
                        <m:e>
                          <m:r>
                            <a:rPr lang="fr-FR" sz="2800" i="1">
                              <a:latin typeface="Cambria Math" panose="02040503050406030204" pitchFamily="18" charset="0"/>
                              <a:ea typeface="Times New Roman" panose="02020603050405020304" pitchFamily="18" charset="0"/>
                            </a:rPr>
                            <m:t>ℝ</m:t>
                          </m:r>
                        </m:e>
                        <m:sub>
                          <m:r>
                            <a:rPr lang="fr-FR" sz="2800" i="1">
                              <a:latin typeface="Cambria Math" panose="02040503050406030204" pitchFamily="18" charset="0"/>
                              <a:ea typeface="Calibri" panose="020F0502020204030204" pitchFamily="34" charset="0"/>
                            </a:rPr>
                            <m:t>+</m:t>
                          </m:r>
                        </m:sub>
                        <m:sup>
                          <m:r>
                            <a:rPr lang="fr-FR" sz="2800" i="1">
                              <a:latin typeface="Cambria Math" panose="02040503050406030204" pitchFamily="18" charset="0"/>
                              <a:ea typeface="Calibri" panose="020F0502020204030204" pitchFamily="34" charset="0"/>
                            </a:rPr>
                            <m:t>2(</m:t>
                          </m:r>
                          <m:r>
                            <a:rPr lang="fr-FR" sz="2800" i="1">
                              <a:latin typeface="Cambria Math" panose="02040503050406030204" pitchFamily="18" charset="0"/>
                              <a:ea typeface="Calibri" panose="020F0502020204030204" pitchFamily="34" charset="0"/>
                            </a:rPr>
                            <m:t>𝑡</m:t>
                          </m:r>
                          <m:r>
                            <a:rPr lang="fr-FR" sz="2800" i="1">
                              <a:latin typeface="Cambria Math" panose="02040503050406030204" pitchFamily="18" charset="0"/>
                              <a:ea typeface="Calibri" panose="020F0502020204030204" pitchFamily="34" charset="0"/>
                            </a:rPr>
                            <m:t>−1)</m:t>
                          </m:r>
                        </m:sup>
                      </m:sSubSup>
                    </m:oMath>
                  </m:oMathPara>
                </a14:m>
                <a:endParaRPr lang="fr-FR" sz="2800" dirty="0">
                  <a:effectLst/>
                  <a:latin typeface="Times New Roman" panose="02020603050405020304" pitchFamily="18" charset="0"/>
                  <a:ea typeface="Calibri" panose="020F0502020204030204" pitchFamily="34" charset="0"/>
                </a:endParaRPr>
              </a:p>
              <a:p>
                <a:pPr marL="342900" indent="-342900">
                  <a:spcAft>
                    <a:spcPts val="1000"/>
                  </a:spcAft>
                  <a:buFont typeface="Arial" panose="020B0604020202020204" pitchFamily="34" charset="0"/>
                  <a:buChar char="•"/>
                </a:pPr>
                <a:r>
                  <a:rPr lang="fr-FR" sz="2800" dirty="0">
                    <a:effectLst/>
                    <a:latin typeface="Times New Roman" panose="02020603050405020304" pitchFamily="18" charset="0"/>
                    <a:ea typeface="Times New Roman" panose="02020603050405020304" pitchFamily="18" charset="0"/>
                  </a:rPr>
                  <a:t> Chaque histoire </a:t>
                </a:r>
                <a14:m>
                  <m:oMath xmlns:m="http://schemas.openxmlformats.org/officeDocument/2006/math">
                    <m:sSub>
                      <m:sSubPr>
                        <m:ctrlPr>
                          <a:rPr lang="fr-FR" sz="2800" i="1">
                            <a:effectLst/>
                            <a:latin typeface="Cambria Math" panose="02040503050406030204" pitchFamily="18" charset="0"/>
                            <a:ea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rPr>
                          <m:t>𝐻</m:t>
                        </m:r>
                      </m:e>
                      <m:sub>
                        <m:r>
                          <a:rPr lang="fr-FR" sz="2800" i="1">
                            <a:effectLst/>
                            <a:latin typeface="Cambria Math" panose="02040503050406030204" pitchFamily="18" charset="0"/>
                            <a:ea typeface="Times New Roman" panose="02020603050405020304" pitchFamily="18" charset="0"/>
                          </a:rPr>
                          <m:t>𝑡</m:t>
                        </m:r>
                      </m:sub>
                    </m:sSub>
                  </m:oMath>
                </a14:m>
                <a:r>
                  <a:rPr lang="fr-FR" sz="2800" dirty="0">
                    <a:effectLst/>
                    <a:latin typeface="Times New Roman" panose="02020603050405020304" pitchFamily="18" charset="0"/>
                    <a:ea typeface="Times New Roman" panose="02020603050405020304" pitchFamily="18" charset="0"/>
                  </a:rPr>
                  <a:t> définie un nouveau jeu </a:t>
                </a:r>
                <a14:m>
                  <m:oMath xmlns:m="http://schemas.openxmlformats.org/officeDocument/2006/math">
                    <m:r>
                      <a:rPr lang="fr-FR" sz="2800" i="1">
                        <a:effectLst/>
                        <a:latin typeface="Cambria Math" panose="02040503050406030204" pitchFamily="18" charset="0"/>
                        <a:ea typeface="Times New Roman" panose="02020603050405020304" pitchFamily="18" charset="0"/>
                      </a:rPr>
                      <m:t>𝐺</m:t>
                    </m:r>
                    <m:r>
                      <a:rPr lang="fr-FR" sz="2800" i="1">
                        <a:effectLst/>
                        <a:latin typeface="Cambria Math" panose="02040503050406030204" pitchFamily="18" charset="0"/>
                        <a:ea typeface="Times New Roman" panose="02020603050405020304" pitchFamily="18" charset="0"/>
                      </a:rPr>
                      <m:t>(</m:t>
                    </m:r>
                    <m:sSub>
                      <m:sSubPr>
                        <m:ctrlPr>
                          <a:rPr lang="fr-FR" sz="2800" i="1">
                            <a:effectLst/>
                            <a:latin typeface="Cambria Math" panose="02040503050406030204" pitchFamily="18" charset="0"/>
                            <a:ea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rPr>
                          <m:t>𝐻</m:t>
                        </m:r>
                      </m:e>
                      <m:sub>
                        <m:r>
                          <a:rPr lang="fr-FR" sz="2800" i="1">
                            <a:effectLst/>
                            <a:latin typeface="Cambria Math" panose="02040503050406030204" pitchFamily="18" charset="0"/>
                            <a:ea typeface="Times New Roman" panose="02020603050405020304" pitchFamily="18" charset="0"/>
                          </a:rPr>
                          <m:t>𝑡</m:t>
                        </m:r>
                      </m:sub>
                    </m:sSub>
                    <m:r>
                      <a:rPr lang="fr-FR" sz="2800" i="1">
                        <a:effectLst/>
                        <a:latin typeface="Cambria Math" panose="02040503050406030204" pitchFamily="18" charset="0"/>
                        <a:ea typeface="Times New Roman" panose="02020603050405020304" pitchFamily="18" charset="0"/>
                      </a:rPr>
                      <m:t>)</m:t>
                    </m:r>
                  </m:oMath>
                </a14:m>
                <a:r>
                  <a:rPr lang="fr-FR" sz="2800" dirty="0">
                    <a:effectLst/>
                    <a:latin typeface="Times New Roman" panose="02020603050405020304" pitchFamily="18" charset="0"/>
                    <a:ea typeface="Times New Roman" panose="02020603050405020304" pitchFamily="18" charset="0"/>
                  </a:rPr>
                  <a:t> qui démarre en </a:t>
                </a:r>
                <a14:m>
                  <m:oMath xmlns:m="http://schemas.openxmlformats.org/officeDocument/2006/math">
                    <m:sSub>
                      <m:sSubPr>
                        <m:ctrlPr>
                          <a:rPr lang="fr-FR" sz="2800" i="1">
                            <a:effectLst/>
                            <a:latin typeface="Cambria Math" panose="02040503050406030204" pitchFamily="18" charset="0"/>
                            <a:ea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rPr>
                          <m:t>𝐻</m:t>
                        </m:r>
                      </m:e>
                      <m:sub>
                        <m:r>
                          <a:rPr lang="fr-FR" sz="2800" i="1">
                            <a:effectLst/>
                            <a:latin typeface="Cambria Math" panose="02040503050406030204" pitchFamily="18" charset="0"/>
                            <a:ea typeface="Times New Roman" panose="02020603050405020304" pitchFamily="18" charset="0"/>
                          </a:rPr>
                          <m:t>𝑡</m:t>
                        </m:r>
                      </m:sub>
                    </m:sSub>
                  </m:oMath>
                </a14:m>
                <a:r>
                  <a:rPr lang="fr-FR" sz="2800" dirty="0">
                    <a:effectLst/>
                    <a:latin typeface="Times New Roman" panose="02020603050405020304" pitchFamily="18" charset="0"/>
                    <a:ea typeface="Times New Roman" panose="02020603050405020304" pitchFamily="18" charset="0"/>
                  </a:rPr>
                  <a:t>.</a:t>
                </a:r>
              </a:p>
              <a:p>
                <a:pPr marL="342900" indent="-342900">
                  <a:spcAft>
                    <a:spcPts val="1000"/>
                  </a:spcAft>
                  <a:buFont typeface="Arial" panose="020B0604020202020204" pitchFamily="34" charset="0"/>
                  <a:buChar char="•"/>
                </a:pPr>
                <a:r>
                  <a:rPr lang="fr-FR" sz="2800" dirty="0">
                    <a:effectLst/>
                    <a:latin typeface="Times New Roman" panose="02020603050405020304" pitchFamily="18" charset="0"/>
                    <a:ea typeface="Times New Roman" panose="02020603050405020304" pitchFamily="18" charset="0"/>
                  </a:rPr>
                  <a:t> La stratégie (pure) de l’entreprise </a:t>
                </a:r>
                <a14:m>
                  <m:oMath xmlns:m="http://schemas.openxmlformats.org/officeDocument/2006/math">
                    <m:r>
                      <a:rPr lang="fr-FR" sz="2800" i="1">
                        <a:effectLst/>
                        <a:latin typeface="Cambria Math" panose="02040503050406030204" pitchFamily="18" charset="0"/>
                        <a:ea typeface="Times New Roman" panose="02020603050405020304" pitchFamily="18" charset="0"/>
                      </a:rPr>
                      <m:t>𝑖</m:t>
                    </m:r>
                  </m:oMath>
                </a14:m>
                <a:r>
                  <a:rPr lang="fr-FR" sz="2800" dirty="0">
                    <a:effectLst/>
                    <a:latin typeface="Times New Roman" panose="02020603050405020304" pitchFamily="18" charset="0"/>
                    <a:ea typeface="Times New Roman" panose="02020603050405020304" pitchFamily="18" charset="0"/>
                  </a:rPr>
                  <a:t> est une fonction</a:t>
                </a:r>
              </a:p>
              <a:p>
                <a:pPr algn="ctr">
                  <a:spcAft>
                    <a:spcPts val="1000"/>
                  </a:spcAft>
                </a:pPr>
                <a14:m>
                  <m:oMath xmlns:m="http://schemas.openxmlformats.org/officeDocument/2006/math">
                    <m:r>
                      <a:rPr lang="fr-FR" sz="2800" i="1">
                        <a:effectLst/>
                        <a:latin typeface="Cambria Math" panose="02040503050406030204" pitchFamily="18" charset="0"/>
                        <a:ea typeface="Times New Roman" panose="02020603050405020304" pitchFamily="18" charset="0"/>
                      </a:rPr>
                      <m:t> </m:t>
                    </m:r>
                    <m:sSub>
                      <m:sSubPr>
                        <m:ctrlPr>
                          <a:rPr lang="fr-FR" sz="2800" i="1">
                            <a:effectLst/>
                            <a:latin typeface="Cambria Math" panose="02040503050406030204" pitchFamily="18" charset="0"/>
                            <a:ea typeface="Calibri" panose="020F0502020204030204" pitchFamily="34" charset="0"/>
                          </a:rPr>
                        </m:ctrlPr>
                      </m:sSubPr>
                      <m:e>
                        <m:r>
                          <a:rPr lang="fr-FR" sz="2800" i="1">
                            <a:effectLst/>
                            <a:latin typeface="Cambria Math" panose="02040503050406030204" pitchFamily="18" charset="0"/>
                            <a:ea typeface="Calibri" panose="020F0502020204030204" pitchFamily="34" charset="0"/>
                          </a:rPr>
                          <m:t>𝜎</m:t>
                        </m:r>
                      </m:e>
                      <m:sub>
                        <m:r>
                          <a:rPr lang="fr-FR" sz="2800" i="1">
                            <a:effectLst/>
                            <a:latin typeface="Cambria Math" panose="02040503050406030204" pitchFamily="18" charset="0"/>
                            <a:ea typeface="Calibri" panose="020F0502020204030204" pitchFamily="34" charset="0"/>
                          </a:rPr>
                          <m:t>𝑖</m:t>
                        </m:r>
                        <m:r>
                          <a:rPr lang="fr-FR" sz="2800" i="1">
                            <a:effectLst/>
                            <a:latin typeface="Cambria Math" panose="02040503050406030204" pitchFamily="18" charset="0"/>
                            <a:ea typeface="Calibri" panose="020F0502020204030204" pitchFamily="34" charset="0"/>
                          </a:rPr>
                          <m:t>,</m:t>
                        </m:r>
                        <m:r>
                          <a:rPr lang="fr-FR" sz="2800" i="1">
                            <a:effectLst/>
                            <a:latin typeface="Cambria Math" panose="02040503050406030204" pitchFamily="18" charset="0"/>
                            <a:ea typeface="Calibri" panose="020F0502020204030204" pitchFamily="34" charset="0"/>
                          </a:rPr>
                          <m:t>𝑡</m:t>
                        </m:r>
                      </m:sub>
                    </m:sSub>
                  </m:oMath>
                </a14:m>
                <a:r>
                  <a:rPr lang="fr-FR" sz="2800" dirty="0">
                    <a:effectLst/>
                    <a:latin typeface="Times New Roman" panose="02020603050405020304" pitchFamily="18" charset="0"/>
                    <a:ea typeface="Times New Roman" panose="02020603050405020304" pitchFamily="18" charset="0"/>
                  </a:rPr>
                  <a:t> :</a:t>
                </a:r>
                <a:r>
                  <a:rPr lang="fr-FR" sz="2800" dirty="0">
                    <a:ea typeface="Calibri" panose="020F0502020204030204" pitchFamily="34" charset="0"/>
                  </a:rPr>
                  <a:t> </a:t>
                </a:r>
                <a14:m>
                  <m:oMath xmlns:m="http://schemas.openxmlformats.org/officeDocument/2006/math">
                    <m:sSubSup>
                      <m:sSubSupPr>
                        <m:ctrlPr>
                          <a:rPr lang="fr-FR" sz="2800" i="1">
                            <a:latin typeface="Cambria Math" panose="02040503050406030204" pitchFamily="18" charset="0"/>
                            <a:ea typeface="Calibri" panose="020F0502020204030204" pitchFamily="34" charset="0"/>
                          </a:rPr>
                        </m:ctrlPr>
                      </m:sSubSupPr>
                      <m:e>
                        <m:r>
                          <a:rPr lang="fr-FR" sz="2800" i="1">
                            <a:latin typeface="Cambria Math" panose="02040503050406030204" pitchFamily="18" charset="0"/>
                            <a:ea typeface="Times New Roman" panose="02020603050405020304" pitchFamily="18" charset="0"/>
                          </a:rPr>
                          <m:t>ℝ</m:t>
                        </m:r>
                      </m:e>
                      <m:sub>
                        <m:r>
                          <a:rPr lang="fr-FR" sz="2800" i="1">
                            <a:latin typeface="Cambria Math" panose="02040503050406030204" pitchFamily="18" charset="0"/>
                            <a:ea typeface="Calibri" panose="020F0502020204030204" pitchFamily="34" charset="0"/>
                          </a:rPr>
                          <m:t>+</m:t>
                        </m:r>
                      </m:sub>
                      <m:sup>
                        <m:r>
                          <a:rPr lang="fr-FR" sz="2800" i="1">
                            <a:latin typeface="Cambria Math" panose="02040503050406030204" pitchFamily="18" charset="0"/>
                            <a:ea typeface="Calibri" panose="020F0502020204030204" pitchFamily="34" charset="0"/>
                          </a:rPr>
                          <m:t>2(</m:t>
                        </m:r>
                        <m:r>
                          <a:rPr lang="fr-FR" sz="2800" i="1">
                            <a:latin typeface="Cambria Math" panose="02040503050406030204" pitchFamily="18" charset="0"/>
                            <a:ea typeface="Calibri" panose="020F0502020204030204" pitchFamily="34" charset="0"/>
                          </a:rPr>
                          <m:t>𝑡</m:t>
                        </m:r>
                        <m:r>
                          <a:rPr lang="fr-FR" sz="2800" i="1">
                            <a:latin typeface="Cambria Math" panose="02040503050406030204" pitchFamily="18" charset="0"/>
                            <a:ea typeface="Calibri" panose="020F0502020204030204" pitchFamily="34" charset="0"/>
                          </a:rPr>
                          <m:t>−1)</m:t>
                        </m:r>
                      </m:sup>
                    </m:sSubSup>
                    <m:r>
                      <a:rPr lang="fr-FR" sz="2800" dirty="0">
                        <a:latin typeface="Cambria Math" panose="02040503050406030204" pitchFamily="18" charset="0"/>
                        <a:ea typeface="Calibri" panose="020F0502020204030204" pitchFamily="34" charset="0"/>
                      </a:rPr>
                      <m:t>→</m:t>
                    </m:r>
                  </m:oMath>
                </a14:m>
                <a:r>
                  <a:rPr lang="fr-FR" sz="2800" dirty="0">
                    <a:ea typeface="Times New Roman" panose="02020603050405020304" pitchFamily="18" charset="0"/>
                  </a:rPr>
                  <a:t> </a:t>
                </a:r>
                <a14:m>
                  <m:oMath xmlns:m="http://schemas.openxmlformats.org/officeDocument/2006/math">
                    <m:sSub>
                      <m:sSubPr>
                        <m:ctrlPr>
                          <a:rPr lang="fr-FR" sz="2800" i="1">
                            <a:latin typeface="Cambria Math" panose="02040503050406030204" pitchFamily="18" charset="0"/>
                            <a:ea typeface="Times New Roman" panose="02020603050405020304" pitchFamily="18" charset="0"/>
                          </a:rPr>
                        </m:ctrlPr>
                      </m:sSubPr>
                      <m:e>
                        <m:r>
                          <a:rPr lang="fr-FR" sz="2800" i="1">
                            <a:latin typeface="Cambria Math" panose="02040503050406030204" pitchFamily="18" charset="0"/>
                            <a:ea typeface="Times New Roman" panose="02020603050405020304" pitchFamily="18" charset="0"/>
                          </a:rPr>
                          <m:t>ℝ</m:t>
                        </m:r>
                      </m:e>
                      <m:sub>
                        <m:r>
                          <a:rPr lang="fr-FR" sz="2800" i="1">
                            <a:latin typeface="Cambria Math" panose="02040503050406030204" pitchFamily="18" charset="0"/>
                            <a:ea typeface="Times New Roman" panose="02020603050405020304" pitchFamily="18" charset="0"/>
                          </a:rPr>
                          <m:t>+</m:t>
                        </m:r>
                      </m:sub>
                    </m:sSub>
                  </m:oMath>
                </a14:m>
                <a:endParaRPr lang="fr-FR" sz="2800" dirty="0">
                  <a:effectLst/>
                  <a:latin typeface="Times New Roman" panose="02020603050405020304" pitchFamily="18" charset="0"/>
                  <a:ea typeface="Times New Roman" panose="02020603050405020304" pitchFamily="18" charset="0"/>
                </a:endParaRPr>
              </a:p>
              <a:p>
                <a:pPr algn="ctr">
                  <a:spcAft>
                    <a:spcPts val="1000"/>
                  </a:spcAft>
                </a:pPr>
                <a:r>
                  <a:rPr lang="fr-FR" sz="2800" dirty="0">
                    <a:ea typeface="Times New Roman" panose="02020603050405020304" pitchFamily="18" charset="0"/>
                  </a:rPr>
                  <a:t>			</a:t>
                </a:r>
                <a14:m>
                  <m:oMath xmlns:m="http://schemas.openxmlformats.org/officeDocument/2006/math">
                    <m:sSub>
                      <m:sSubPr>
                        <m:ctrlPr>
                          <a:rPr lang="fr-FR" sz="2800" i="1">
                            <a:latin typeface="Cambria Math" panose="02040503050406030204" pitchFamily="18" charset="0"/>
                            <a:ea typeface="Times New Roman" panose="02020603050405020304" pitchFamily="18" charset="0"/>
                          </a:rPr>
                        </m:ctrlPr>
                      </m:sSubPr>
                      <m:e>
                        <m:r>
                          <a:rPr lang="fr-FR" sz="2800" i="1">
                            <a:latin typeface="Cambria Math" panose="02040503050406030204" pitchFamily="18" charset="0"/>
                            <a:ea typeface="Times New Roman" panose="02020603050405020304" pitchFamily="18" charset="0"/>
                          </a:rPr>
                          <m:t>𝐻</m:t>
                        </m:r>
                      </m:e>
                      <m:sub>
                        <m:r>
                          <a:rPr lang="fr-FR" sz="2800" i="1">
                            <a:latin typeface="Cambria Math" panose="02040503050406030204" pitchFamily="18" charset="0"/>
                            <a:ea typeface="Times New Roman" panose="02020603050405020304" pitchFamily="18" charset="0"/>
                          </a:rPr>
                          <m:t>𝑡</m:t>
                        </m:r>
                      </m:sub>
                    </m:sSub>
                  </m:oMath>
                </a14:m>
                <a:r>
                  <a:rPr lang="fr-FR" sz="2800" dirty="0">
                    <a:ea typeface="Calibri" panose="020F0502020204030204" pitchFamily="34" charset="0"/>
                  </a:rPr>
                  <a:t> </a:t>
                </a:r>
                <a14:m>
                  <m:oMath xmlns:m="http://schemas.openxmlformats.org/officeDocument/2006/math">
                    <m:r>
                      <a:rPr lang="fr-FR" sz="2800" dirty="0">
                        <a:latin typeface="Cambria Math" panose="02040503050406030204" pitchFamily="18" charset="0"/>
                        <a:ea typeface="Calibri" panose="020F0502020204030204" pitchFamily="34" charset="0"/>
                      </a:rPr>
                      <m:t>→</m:t>
                    </m:r>
                  </m:oMath>
                </a14:m>
                <a:r>
                  <a:rPr lang="fr-FR" sz="2800" dirty="0">
                    <a:ea typeface="Calibri" panose="020F0502020204030204" pitchFamily="34" charset="0"/>
                  </a:rPr>
                  <a:t> </a:t>
                </a:r>
                <a14:m>
                  <m:oMath xmlns:m="http://schemas.openxmlformats.org/officeDocument/2006/math">
                    <m:sSub>
                      <m:sSubPr>
                        <m:ctrlPr>
                          <a:rPr lang="fr-FR" sz="2800" i="1">
                            <a:latin typeface="Cambria Math" panose="02040503050406030204" pitchFamily="18" charset="0"/>
                            <a:ea typeface="Calibri" panose="020F0502020204030204" pitchFamily="34" charset="0"/>
                          </a:rPr>
                        </m:ctrlPr>
                      </m:sSubPr>
                      <m:e>
                        <m:r>
                          <a:rPr lang="fr-FR" sz="2800" i="1">
                            <a:latin typeface="Cambria Math" panose="02040503050406030204" pitchFamily="18" charset="0"/>
                            <a:ea typeface="Calibri" panose="020F0502020204030204" pitchFamily="34" charset="0"/>
                          </a:rPr>
                          <m:t>𝜎</m:t>
                        </m:r>
                      </m:e>
                      <m:sub>
                        <m:r>
                          <a:rPr lang="fr-FR" sz="2800" i="1">
                            <a:latin typeface="Cambria Math" panose="02040503050406030204" pitchFamily="18" charset="0"/>
                            <a:ea typeface="Calibri" panose="020F0502020204030204" pitchFamily="34" charset="0"/>
                          </a:rPr>
                          <m:t>𝑖</m:t>
                        </m:r>
                        <m:r>
                          <a:rPr lang="fr-FR" sz="2800" i="1">
                            <a:latin typeface="Cambria Math" panose="02040503050406030204" pitchFamily="18" charset="0"/>
                            <a:ea typeface="Calibri" panose="020F0502020204030204" pitchFamily="34" charset="0"/>
                          </a:rPr>
                          <m:t>,</m:t>
                        </m:r>
                        <m:r>
                          <a:rPr lang="fr-FR" sz="2800" i="1">
                            <a:latin typeface="Cambria Math" panose="02040503050406030204" pitchFamily="18" charset="0"/>
                            <a:ea typeface="Calibri" panose="020F0502020204030204" pitchFamily="34" charset="0"/>
                          </a:rPr>
                          <m:t>𝑡</m:t>
                        </m:r>
                      </m:sub>
                    </m:sSub>
                    <m:d>
                      <m:dPr>
                        <m:ctrlPr>
                          <a:rPr lang="fr-FR" sz="2800" i="1">
                            <a:latin typeface="Cambria Math" panose="02040503050406030204" pitchFamily="18" charset="0"/>
                            <a:ea typeface="Times New Roman" panose="02020603050405020304" pitchFamily="18" charset="0"/>
                          </a:rPr>
                        </m:ctrlPr>
                      </m:dPr>
                      <m:e>
                        <m:sSub>
                          <m:sSubPr>
                            <m:ctrlPr>
                              <a:rPr lang="fr-FR" sz="2800" i="1">
                                <a:latin typeface="Cambria Math" panose="02040503050406030204" pitchFamily="18" charset="0"/>
                                <a:ea typeface="Times New Roman" panose="02020603050405020304" pitchFamily="18" charset="0"/>
                              </a:rPr>
                            </m:ctrlPr>
                          </m:sSubPr>
                          <m:e>
                            <m:r>
                              <a:rPr lang="fr-FR" sz="2800" i="1">
                                <a:latin typeface="Cambria Math" panose="02040503050406030204" pitchFamily="18" charset="0"/>
                                <a:ea typeface="Times New Roman" panose="02020603050405020304" pitchFamily="18" charset="0"/>
                              </a:rPr>
                              <m:t>𝐻</m:t>
                            </m:r>
                          </m:e>
                          <m:sub>
                            <m:r>
                              <a:rPr lang="fr-FR" sz="2800" i="1">
                                <a:latin typeface="Cambria Math" panose="02040503050406030204" pitchFamily="18" charset="0"/>
                                <a:ea typeface="Times New Roman" panose="02020603050405020304" pitchFamily="18" charset="0"/>
                              </a:rPr>
                              <m:t>𝑡</m:t>
                            </m:r>
                          </m:sub>
                        </m:sSub>
                      </m:e>
                    </m:d>
                    <m:r>
                      <a:rPr lang="fr-FR" sz="2800" i="1">
                        <a:latin typeface="Cambria Math" panose="02040503050406030204" pitchFamily="18" charset="0"/>
                        <a:ea typeface="Times New Roman" panose="02020603050405020304" pitchFamily="18" charset="0"/>
                      </a:rPr>
                      <m:t>=</m:t>
                    </m:r>
                    <m:sSub>
                      <m:sSubPr>
                        <m:ctrlPr>
                          <a:rPr lang="fr-FR" sz="2800" i="1">
                            <a:latin typeface="Cambria Math" panose="02040503050406030204" pitchFamily="18" charset="0"/>
                            <a:ea typeface="Calibri" panose="020F0502020204030204" pitchFamily="34" charset="0"/>
                          </a:rPr>
                        </m:ctrlPr>
                      </m:sSubPr>
                      <m:e>
                        <m:r>
                          <a:rPr lang="fr-FR" sz="2800" i="1">
                            <a:latin typeface="Cambria Math" panose="02040503050406030204" pitchFamily="18" charset="0"/>
                            <a:ea typeface="Calibri" panose="020F0502020204030204" pitchFamily="34" charset="0"/>
                          </a:rPr>
                          <m:t>𝑝</m:t>
                        </m:r>
                      </m:e>
                      <m:sub>
                        <m:r>
                          <a:rPr lang="fr-FR" sz="2800" i="1">
                            <a:latin typeface="Cambria Math" panose="02040503050406030204" pitchFamily="18" charset="0"/>
                            <a:ea typeface="Calibri" panose="020F0502020204030204" pitchFamily="34" charset="0"/>
                          </a:rPr>
                          <m:t>𝑖</m:t>
                        </m:r>
                        <m:r>
                          <a:rPr lang="fr-FR" sz="2800" i="1">
                            <a:latin typeface="Cambria Math" panose="02040503050406030204" pitchFamily="18" charset="0"/>
                            <a:ea typeface="Calibri" panose="020F0502020204030204" pitchFamily="34" charset="0"/>
                          </a:rPr>
                          <m:t>,</m:t>
                        </m:r>
                        <m:r>
                          <a:rPr lang="fr-FR" sz="2800" i="1">
                            <a:latin typeface="Cambria Math" panose="02040503050406030204" pitchFamily="18" charset="0"/>
                            <a:ea typeface="Calibri" panose="020F0502020204030204" pitchFamily="34" charset="0"/>
                          </a:rPr>
                          <m:t>𝑡</m:t>
                        </m:r>
                      </m:sub>
                    </m:sSub>
                  </m:oMath>
                </a14:m>
                <a:endParaRPr lang="fr-FR" sz="2800" dirty="0">
                  <a:ea typeface="Calibri" panose="020F0502020204030204" pitchFamily="34" charset="0"/>
                </a:endParaRPr>
              </a:p>
              <a:p>
                <a:pPr marL="342900" indent="-342900">
                  <a:spcAft>
                    <a:spcPts val="1000"/>
                  </a:spcAft>
                  <a:buFont typeface="Arial" panose="020B0604020202020204" pitchFamily="34" charset="0"/>
                  <a:buChar char="•"/>
                </a:pPr>
                <a:endParaRPr lang="fr-FR" sz="2800" dirty="0">
                  <a:effectLst/>
                  <a:latin typeface="Times New Roman" panose="02020603050405020304" pitchFamily="18" charset="0"/>
                  <a:ea typeface="Times New Roman" panose="02020603050405020304" pitchFamily="18" charset="0"/>
                </a:endParaRPr>
              </a:p>
              <a:p>
                <a:pPr marL="342900" indent="-342900">
                  <a:spcAft>
                    <a:spcPts val="1000"/>
                  </a:spcAft>
                  <a:buFont typeface="Arial" panose="020B0604020202020204" pitchFamily="34" charset="0"/>
                  <a:buChar char="•"/>
                </a:pPr>
                <a:r>
                  <a:rPr lang="fr-FR" sz="2800" dirty="0">
                    <a:effectLst/>
                    <a:latin typeface="Times New Roman" panose="02020603050405020304" pitchFamily="18" charset="0"/>
                    <a:ea typeface="Times New Roman" panose="02020603050405020304" pitchFamily="18" charset="0"/>
                  </a:rPr>
                  <a:t>Le profil stratégique </a:t>
                </a:r>
                <a14:m>
                  <m:oMath xmlns:m="http://schemas.openxmlformats.org/officeDocument/2006/math">
                    <m:sSub>
                      <m:sSubPr>
                        <m:ctrlPr>
                          <a:rPr lang="fr-FR" sz="2800" i="1">
                            <a:effectLst/>
                            <a:latin typeface="Cambria Math" panose="02040503050406030204" pitchFamily="18" charset="0"/>
                            <a:ea typeface="Times New Roman" panose="02020603050405020304" pitchFamily="18" charset="0"/>
                          </a:rPr>
                        </m:ctrlPr>
                      </m:sSubPr>
                      <m:e>
                        <m:sSub>
                          <m:sSubPr>
                            <m:ctrlPr>
                              <a:rPr lang="fr-FR" sz="2800" i="1">
                                <a:effectLst/>
                                <a:latin typeface="Cambria Math" panose="02040503050406030204" pitchFamily="18" charset="0"/>
                                <a:ea typeface="Calibri" panose="020F0502020204030204" pitchFamily="34" charset="0"/>
                              </a:rPr>
                            </m:ctrlPr>
                          </m:sSubPr>
                          <m:e>
                            <m:r>
                              <a:rPr lang="fr-FR" sz="2800" i="1">
                                <a:effectLst/>
                                <a:latin typeface="Cambria Math" panose="02040503050406030204" pitchFamily="18" charset="0"/>
                                <a:ea typeface="Calibri" panose="020F0502020204030204" pitchFamily="34" charset="0"/>
                              </a:rPr>
                              <m:t>(</m:t>
                            </m:r>
                            <m:r>
                              <a:rPr lang="fr-FR" sz="2800" i="1">
                                <a:effectLst/>
                                <a:latin typeface="Cambria Math" panose="02040503050406030204" pitchFamily="18" charset="0"/>
                                <a:ea typeface="Calibri" panose="020F0502020204030204" pitchFamily="34" charset="0"/>
                              </a:rPr>
                              <m:t>𝜎</m:t>
                            </m:r>
                          </m:e>
                          <m:sub>
                            <m:r>
                              <a:rPr lang="fr-FR" sz="2800" i="1">
                                <a:effectLst/>
                                <a:latin typeface="Cambria Math" panose="02040503050406030204" pitchFamily="18" charset="0"/>
                                <a:ea typeface="Calibri" panose="020F0502020204030204" pitchFamily="34" charset="0"/>
                              </a:rPr>
                              <m:t>𝑖</m:t>
                            </m:r>
                            <m:r>
                              <a:rPr lang="fr-FR" sz="2800" i="1">
                                <a:effectLst/>
                                <a:latin typeface="Cambria Math" panose="02040503050406030204" pitchFamily="18" charset="0"/>
                                <a:ea typeface="Calibri" panose="020F0502020204030204" pitchFamily="34" charset="0"/>
                              </a:rPr>
                              <m:t>,</m:t>
                            </m:r>
                            <m:r>
                              <a:rPr lang="fr-FR" sz="2800" i="1">
                                <a:effectLst/>
                                <a:latin typeface="Cambria Math" panose="02040503050406030204" pitchFamily="18" charset="0"/>
                                <a:ea typeface="Calibri" panose="020F0502020204030204" pitchFamily="34" charset="0"/>
                              </a:rPr>
                              <m:t>𝑡</m:t>
                            </m:r>
                          </m:sub>
                        </m:sSub>
                        <m:r>
                          <a:rPr lang="fr-FR" sz="2800" i="1">
                            <a:effectLst/>
                            <a:latin typeface="Cambria Math" panose="02040503050406030204" pitchFamily="18" charset="0"/>
                            <a:ea typeface="Times New Roman" panose="02020603050405020304" pitchFamily="18" charset="0"/>
                          </a:rPr>
                          <m:t>,</m:t>
                        </m:r>
                        <m:sSub>
                          <m:sSubPr>
                            <m:ctrlPr>
                              <a:rPr lang="fr-FR" sz="2800" i="1">
                                <a:effectLst/>
                                <a:latin typeface="Cambria Math" panose="02040503050406030204" pitchFamily="18" charset="0"/>
                                <a:ea typeface="Calibri" panose="020F0502020204030204" pitchFamily="34" charset="0"/>
                              </a:rPr>
                            </m:ctrlPr>
                          </m:sSubPr>
                          <m:e>
                            <m:r>
                              <a:rPr lang="fr-FR" sz="2800" i="1">
                                <a:effectLst/>
                                <a:latin typeface="Cambria Math" panose="02040503050406030204" pitchFamily="18" charset="0"/>
                                <a:ea typeface="Calibri" panose="020F0502020204030204" pitchFamily="34" charset="0"/>
                              </a:rPr>
                              <m:t>𝜎</m:t>
                            </m:r>
                          </m:e>
                          <m:sub>
                            <m:r>
                              <a:rPr lang="fr-FR" sz="2800" i="1">
                                <a:effectLst/>
                                <a:latin typeface="Cambria Math" panose="02040503050406030204" pitchFamily="18" charset="0"/>
                                <a:ea typeface="Calibri" panose="020F0502020204030204" pitchFamily="34" charset="0"/>
                              </a:rPr>
                              <m:t>𝑗</m:t>
                            </m:r>
                            <m:r>
                              <a:rPr lang="fr-FR" sz="2800" i="1">
                                <a:effectLst/>
                                <a:latin typeface="Cambria Math" panose="02040503050406030204" pitchFamily="18" charset="0"/>
                                <a:ea typeface="Calibri" panose="020F0502020204030204" pitchFamily="34" charset="0"/>
                              </a:rPr>
                              <m:t>,</m:t>
                            </m:r>
                            <m:r>
                              <a:rPr lang="fr-FR" sz="2800" i="1">
                                <a:effectLst/>
                                <a:latin typeface="Cambria Math" panose="02040503050406030204" pitchFamily="18" charset="0"/>
                                <a:ea typeface="Calibri" panose="020F0502020204030204" pitchFamily="34" charset="0"/>
                              </a:rPr>
                              <m:t>𝑡</m:t>
                            </m:r>
                          </m:sub>
                        </m:sSub>
                        <m:r>
                          <a:rPr lang="fr-FR" sz="2800" i="1">
                            <a:effectLst/>
                            <a:latin typeface="Cambria Math" panose="02040503050406030204" pitchFamily="18" charset="0"/>
                            <a:ea typeface="Times New Roman" panose="02020603050405020304" pitchFamily="18" charset="0"/>
                          </a:rPr>
                          <m:t>)</m:t>
                        </m:r>
                      </m:e>
                      <m:sub>
                        <m:r>
                          <a:rPr lang="en-US" sz="2800" i="1">
                            <a:effectLst/>
                            <a:latin typeface="Cambria Math" panose="02040503050406030204" pitchFamily="18" charset="0"/>
                            <a:ea typeface="Calibri" panose="020F0502020204030204" pitchFamily="34" charset="0"/>
                          </a:rPr>
                          <m:t>𝑡</m:t>
                        </m:r>
                        <m:r>
                          <a:rPr lang="fr-FR" sz="2800" i="1">
                            <a:effectLst/>
                            <a:latin typeface="Cambria Math" panose="02040503050406030204" pitchFamily="18" charset="0"/>
                            <a:ea typeface="Calibri" panose="020F0502020204030204" pitchFamily="34" charset="0"/>
                          </a:rPr>
                          <m:t>∈{1, 2, …, </m:t>
                        </m:r>
                        <m:r>
                          <a:rPr lang="fr-FR" sz="2800" i="1">
                            <a:effectLst/>
                            <a:latin typeface="Cambria Math" panose="02040503050406030204" pitchFamily="18" charset="0"/>
                            <a:ea typeface="Calibri" panose="020F0502020204030204" pitchFamily="34" charset="0"/>
                          </a:rPr>
                          <m:t>𝑇</m:t>
                        </m:r>
                        <m:r>
                          <a:rPr lang="fr-FR" sz="2800" i="1">
                            <a:effectLst/>
                            <a:latin typeface="Cambria Math" panose="02040503050406030204" pitchFamily="18" charset="0"/>
                            <a:ea typeface="Calibri" panose="020F0502020204030204" pitchFamily="34" charset="0"/>
                          </a:rPr>
                          <m:t>}</m:t>
                        </m:r>
                      </m:sub>
                    </m:sSub>
                  </m:oMath>
                </a14:m>
                <a:r>
                  <a:rPr lang="fr-FR" sz="2800" dirty="0">
                    <a:effectLst/>
                    <a:latin typeface="Times New Roman" panose="02020603050405020304" pitchFamily="18" charset="0"/>
                    <a:ea typeface="Times New Roman" panose="02020603050405020304" pitchFamily="18" charset="0"/>
                  </a:rPr>
                  <a:t> est un équilibre parfait en sous-jeux si pour toute histoire </a:t>
                </a:r>
                <a14:m>
                  <m:oMath xmlns:m="http://schemas.openxmlformats.org/officeDocument/2006/math">
                    <m:sSub>
                      <m:sSubPr>
                        <m:ctrlPr>
                          <a:rPr lang="fr-FR" sz="2800" i="1">
                            <a:effectLst/>
                            <a:latin typeface="Cambria Math" panose="02040503050406030204" pitchFamily="18" charset="0"/>
                            <a:ea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rPr>
                          <m:t>𝐻</m:t>
                        </m:r>
                      </m:e>
                      <m:sub>
                        <m:r>
                          <a:rPr lang="fr-FR" sz="2800" i="1">
                            <a:effectLst/>
                            <a:latin typeface="Cambria Math" panose="02040503050406030204" pitchFamily="18" charset="0"/>
                            <a:ea typeface="Times New Roman" panose="02020603050405020304" pitchFamily="18" charset="0"/>
                          </a:rPr>
                          <m:t>𝑡</m:t>
                        </m:r>
                      </m:sub>
                    </m:sSub>
                  </m:oMath>
                </a14:m>
                <a:r>
                  <a:rPr lang="fr-FR" sz="2800" dirty="0">
                    <a:effectLst/>
                    <a:latin typeface="Times New Roman" panose="02020603050405020304" pitchFamily="18" charset="0"/>
                    <a:ea typeface="Times New Roman" panose="02020603050405020304" pitchFamily="18" charset="0"/>
                  </a:rPr>
                  <a:t>, le profil stratégique </a:t>
                </a:r>
                <a14:m>
                  <m:oMath xmlns:m="http://schemas.openxmlformats.org/officeDocument/2006/math">
                    <m:sSub>
                      <m:sSubPr>
                        <m:ctrlPr>
                          <a:rPr lang="fr-FR" sz="2800" i="1">
                            <a:effectLst/>
                            <a:latin typeface="Cambria Math" panose="02040503050406030204" pitchFamily="18" charset="0"/>
                            <a:ea typeface="Times New Roman" panose="02020603050405020304" pitchFamily="18" charset="0"/>
                          </a:rPr>
                        </m:ctrlPr>
                      </m:sSubPr>
                      <m:e>
                        <m:r>
                          <a:rPr lang="fr-FR" sz="2800">
                            <a:effectLst/>
                            <a:latin typeface="Cambria Math" panose="02040503050406030204" pitchFamily="18" charset="0"/>
                            <a:ea typeface="Times New Roman" panose="02020603050405020304" pitchFamily="18" charset="0"/>
                          </a:rPr>
                          <m:t>(</m:t>
                        </m:r>
                        <m:sSub>
                          <m:sSubPr>
                            <m:ctrlPr>
                              <a:rPr lang="fr-FR" sz="2800" i="1">
                                <a:effectLst/>
                                <a:latin typeface="Cambria Math" panose="02040503050406030204" pitchFamily="18" charset="0"/>
                                <a:ea typeface="Calibri" panose="020F0502020204030204" pitchFamily="34" charset="0"/>
                              </a:rPr>
                            </m:ctrlPr>
                          </m:sSubPr>
                          <m:e>
                            <m:r>
                              <a:rPr lang="fr-FR" sz="2800" i="1">
                                <a:effectLst/>
                                <a:latin typeface="Cambria Math" panose="02040503050406030204" pitchFamily="18" charset="0"/>
                                <a:ea typeface="Calibri" panose="020F0502020204030204" pitchFamily="34" charset="0"/>
                              </a:rPr>
                              <m:t>𝜎</m:t>
                            </m:r>
                          </m:e>
                          <m:sub>
                            <m:r>
                              <a:rPr lang="fr-FR" sz="2800" i="1">
                                <a:effectLst/>
                                <a:latin typeface="Cambria Math" panose="02040503050406030204" pitchFamily="18" charset="0"/>
                                <a:ea typeface="Calibri" panose="020F0502020204030204" pitchFamily="34" charset="0"/>
                              </a:rPr>
                              <m:t>𝑖</m:t>
                            </m:r>
                            <m:r>
                              <a:rPr lang="fr-FR" sz="2800" i="1">
                                <a:effectLst/>
                                <a:latin typeface="Cambria Math" panose="02040503050406030204" pitchFamily="18" charset="0"/>
                                <a:ea typeface="Calibri" panose="020F0502020204030204" pitchFamily="34" charset="0"/>
                              </a:rPr>
                              <m:t>,</m:t>
                            </m:r>
                            <m:r>
                              <a:rPr lang="fr-FR" sz="2800" i="1">
                                <a:effectLst/>
                                <a:latin typeface="Cambria Math" panose="02040503050406030204" pitchFamily="18" charset="0"/>
                                <a:ea typeface="Calibri" panose="020F0502020204030204" pitchFamily="34" charset="0"/>
                              </a:rPr>
                              <m:t>𝑡</m:t>
                            </m:r>
                          </m:sub>
                        </m:sSub>
                        <m:d>
                          <m:dPr>
                            <m:ctrlPr>
                              <a:rPr lang="fr-FR" sz="2800" i="1">
                                <a:effectLst/>
                                <a:latin typeface="Cambria Math" panose="02040503050406030204" pitchFamily="18" charset="0"/>
                                <a:ea typeface="Times New Roman" panose="02020603050405020304" pitchFamily="18" charset="0"/>
                              </a:rPr>
                            </m:ctrlPr>
                          </m:dPr>
                          <m:e>
                            <m:sSub>
                              <m:sSubPr>
                                <m:ctrlPr>
                                  <a:rPr lang="fr-FR" sz="2800" i="1">
                                    <a:effectLst/>
                                    <a:latin typeface="Cambria Math" panose="02040503050406030204" pitchFamily="18" charset="0"/>
                                    <a:ea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rPr>
                                  <m:t>𝐻</m:t>
                                </m:r>
                              </m:e>
                              <m:sub>
                                <m:r>
                                  <a:rPr lang="fr-FR" sz="2800" i="1">
                                    <a:effectLst/>
                                    <a:latin typeface="Cambria Math" panose="02040503050406030204" pitchFamily="18" charset="0"/>
                                    <a:ea typeface="Times New Roman" panose="02020603050405020304" pitchFamily="18" charset="0"/>
                                  </a:rPr>
                                  <m:t>𝑡</m:t>
                                </m:r>
                              </m:sub>
                            </m:sSub>
                          </m:e>
                        </m:d>
                        <m:r>
                          <a:rPr lang="fr-FR" sz="2800" i="1">
                            <a:effectLst/>
                            <a:latin typeface="Cambria Math" panose="02040503050406030204" pitchFamily="18" charset="0"/>
                            <a:ea typeface="Times New Roman" panose="02020603050405020304" pitchFamily="18" charset="0"/>
                          </a:rPr>
                          <m:t>, </m:t>
                        </m:r>
                        <m:sSub>
                          <m:sSubPr>
                            <m:ctrlPr>
                              <a:rPr lang="fr-FR" sz="2800" i="1">
                                <a:effectLst/>
                                <a:latin typeface="Cambria Math" panose="02040503050406030204" pitchFamily="18" charset="0"/>
                                <a:ea typeface="Calibri" panose="020F0502020204030204" pitchFamily="34" charset="0"/>
                              </a:rPr>
                            </m:ctrlPr>
                          </m:sSubPr>
                          <m:e>
                            <m:r>
                              <a:rPr lang="fr-FR" sz="2800" i="1">
                                <a:effectLst/>
                                <a:latin typeface="Cambria Math" panose="02040503050406030204" pitchFamily="18" charset="0"/>
                                <a:ea typeface="Calibri" panose="020F0502020204030204" pitchFamily="34" charset="0"/>
                              </a:rPr>
                              <m:t>𝜎</m:t>
                            </m:r>
                          </m:e>
                          <m:sub>
                            <m:r>
                              <a:rPr lang="fr-FR" sz="2800" i="1">
                                <a:effectLst/>
                                <a:latin typeface="Cambria Math" panose="02040503050406030204" pitchFamily="18" charset="0"/>
                                <a:ea typeface="Calibri" panose="020F0502020204030204" pitchFamily="34" charset="0"/>
                              </a:rPr>
                              <m:t>𝑗</m:t>
                            </m:r>
                            <m:r>
                              <a:rPr lang="fr-FR" sz="2800" i="1">
                                <a:effectLst/>
                                <a:latin typeface="Cambria Math" panose="02040503050406030204" pitchFamily="18" charset="0"/>
                                <a:ea typeface="Calibri" panose="020F0502020204030204" pitchFamily="34" charset="0"/>
                              </a:rPr>
                              <m:t>,</m:t>
                            </m:r>
                            <m:r>
                              <a:rPr lang="fr-FR" sz="2800" i="1">
                                <a:effectLst/>
                                <a:latin typeface="Cambria Math" panose="02040503050406030204" pitchFamily="18" charset="0"/>
                                <a:ea typeface="Calibri" panose="020F0502020204030204" pitchFamily="34" charset="0"/>
                              </a:rPr>
                              <m:t>𝑡</m:t>
                            </m:r>
                          </m:sub>
                        </m:sSub>
                        <m:d>
                          <m:dPr>
                            <m:ctrlPr>
                              <a:rPr lang="fr-FR" sz="2800" i="1">
                                <a:effectLst/>
                                <a:latin typeface="Cambria Math" panose="02040503050406030204" pitchFamily="18" charset="0"/>
                                <a:ea typeface="Times New Roman" panose="02020603050405020304" pitchFamily="18" charset="0"/>
                              </a:rPr>
                            </m:ctrlPr>
                          </m:dPr>
                          <m:e>
                            <m:sSub>
                              <m:sSubPr>
                                <m:ctrlPr>
                                  <a:rPr lang="fr-FR" sz="2800" i="1">
                                    <a:effectLst/>
                                    <a:latin typeface="Cambria Math" panose="02040503050406030204" pitchFamily="18" charset="0"/>
                                    <a:ea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rPr>
                                  <m:t>𝐻</m:t>
                                </m:r>
                              </m:e>
                              <m:sub>
                                <m:r>
                                  <a:rPr lang="fr-FR" sz="2800" i="1">
                                    <a:effectLst/>
                                    <a:latin typeface="Cambria Math" panose="02040503050406030204" pitchFamily="18" charset="0"/>
                                    <a:ea typeface="Times New Roman" panose="02020603050405020304" pitchFamily="18" charset="0"/>
                                  </a:rPr>
                                  <m:t>𝑡</m:t>
                                </m:r>
                              </m:sub>
                            </m:sSub>
                          </m:e>
                        </m:d>
                        <m:r>
                          <a:rPr lang="fr-FR" sz="2800" i="1">
                            <a:effectLst/>
                            <a:latin typeface="Cambria Math" panose="02040503050406030204" pitchFamily="18" charset="0"/>
                            <a:ea typeface="Times New Roman" panose="02020603050405020304" pitchFamily="18" charset="0"/>
                          </a:rPr>
                          <m:t>)</m:t>
                        </m:r>
                      </m:e>
                      <m:sub>
                        <m:r>
                          <a:rPr lang="en-US" sz="2800" i="1">
                            <a:effectLst/>
                            <a:latin typeface="Cambria Math" panose="02040503050406030204" pitchFamily="18" charset="0"/>
                            <a:ea typeface="Calibri" panose="020F0502020204030204" pitchFamily="34" charset="0"/>
                          </a:rPr>
                          <m:t>𝑡</m:t>
                        </m:r>
                        <m:r>
                          <a:rPr lang="fr-FR" sz="2800" i="1">
                            <a:effectLst/>
                            <a:latin typeface="Cambria Math" panose="02040503050406030204" pitchFamily="18" charset="0"/>
                            <a:ea typeface="Calibri" panose="020F0502020204030204" pitchFamily="34" charset="0"/>
                          </a:rPr>
                          <m:t>∈{1, 2, …, </m:t>
                        </m:r>
                        <m:r>
                          <a:rPr lang="fr-FR" sz="2800" i="1">
                            <a:effectLst/>
                            <a:latin typeface="Cambria Math" panose="02040503050406030204" pitchFamily="18" charset="0"/>
                            <a:ea typeface="Calibri" panose="020F0502020204030204" pitchFamily="34" charset="0"/>
                          </a:rPr>
                          <m:t>𝑇</m:t>
                        </m:r>
                        <m:r>
                          <a:rPr lang="fr-FR" sz="2800" i="1">
                            <a:effectLst/>
                            <a:latin typeface="Cambria Math" panose="02040503050406030204" pitchFamily="18" charset="0"/>
                            <a:ea typeface="Calibri" panose="020F0502020204030204" pitchFamily="34" charset="0"/>
                          </a:rPr>
                          <m:t>}</m:t>
                        </m:r>
                      </m:sub>
                    </m:sSub>
                  </m:oMath>
                </a14:m>
                <a:r>
                  <a:rPr lang="en-US" sz="2800" dirty="0">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est un équilibre de Nash du jeu </a:t>
                </a:r>
                <a14:m>
                  <m:oMath xmlns:m="http://schemas.openxmlformats.org/officeDocument/2006/math">
                    <m:r>
                      <a:rPr lang="fr-FR" sz="2800" i="1">
                        <a:effectLst/>
                        <a:latin typeface="Cambria Math" panose="02040503050406030204" pitchFamily="18" charset="0"/>
                        <a:ea typeface="Times New Roman" panose="02020603050405020304" pitchFamily="18" charset="0"/>
                      </a:rPr>
                      <m:t>𝐺</m:t>
                    </m:r>
                    <m:r>
                      <a:rPr lang="fr-FR" sz="2800" i="1">
                        <a:effectLst/>
                        <a:latin typeface="Cambria Math" panose="02040503050406030204" pitchFamily="18" charset="0"/>
                        <a:ea typeface="Times New Roman" panose="02020603050405020304" pitchFamily="18" charset="0"/>
                      </a:rPr>
                      <m:t>(</m:t>
                    </m:r>
                    <m:sSub>
                      <m:sSubPr>
                        <m:ctrlPr>
                          <a:rPr lang="fr-FR" sz="2800" i="1">
                            <a:effectLst/>
                            <a:latin typeface="Cambria Math" panose="02040503050406030204" pitchFamily="18" charset="0"/>
                            <a:ea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rPr>
                          <m:t>𝐻</m:t>
                        </m:r>
                      </m:e>
                      <m:sub>
                        <m:r>
                          <a:rPr lang="fr-FR" sz="2800" i="1">
                            <a:effectLst/>
                            <a:latin typeface="Cambria Math" panose="02040503050406030204" pitchFamily="18" charset="0"/>
                            <a:ea typeface="Times New Roman" panose="02020603050405020304" pitchFamily="18" charset="0"/>
                          </a:rPr>
                          <m:t>𝑡</m:t>
                        </m:r>
                      </m:sub>
                    </m:sSub>
                    <m:r>
                      <a:rPr lang="fr-FR" sz="2800" i="1">
                        <a:effectLst/>
                        <a:latin typeface="Cambria Math" panose="02040503050406030204" pitchFamily="18" charset="0"/>
                        <a:ea typeface="Times New Roman" panose="02020603050405020304" pitchFamily="18" charset="0"/>
                      </a:rPr>
                      <m:t>)</m:t>
                    </m:r>
                  </m:oMath>
                </a14:m>
                <a:r>
                  <a:rPr lang="fr-FR" sz="2800" dirty="0">
                    <a:effectLst/>
                    <a:latin typeface="Times New Roman" panose="02020603050405020304" pitchFamily="18" charset="0"/>
                    <a:ea typeface="Times New Roman" panose="02020603050405020304" pitchFamily="18" charset="0"/>
                  </a:rPr>
                  <a:t>.</a:t>
                </a:r>
                <a:endParaRPr lang="fr-FR" sz="2800" dirty="0">
                  <a:effectLst/>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endParaRPr lang="fr-FR" sz="2400" dirty="0"/>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33867" y="1346105"/>
                <a:ext cx="12158133" cy="6132704"/>
              </a:xfrm>
              <a:prstGeom prst="rect">
                <a:avLst/>
              </a:prstGeom>
              <a:blipFill>
                <a:blip r:embed="rId2"/>
                <a:stretch>
                  <a:fillRect l="-903" t="-1093"/>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2354BE89-74DE-468F-AEE6-02160DEB63C2}"/>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F7AB632B-AE18-41DC-878F-45252BDA4362}"/>
              </a:ext>
            </a:extLst>
          </p:cNvPr>
          <p:cNvSpPr>
            <a:spLocks noGrp="1"/>
          </p:cNvSpPr>
          <p:nvPr>
            <p:ph type="sldNum" sz="quarter" idx="12"/>
          </p:nvPr>
        </p:nvSpPr>
        <p:spPr/>
        <p:txBody>
          <a:bodyPr/>
          <a:lstStyle/>
          <a:p>
            <a:fld id="{A88EAB1B-73FB-4977-9B11-E6EDEDEB8490}" type="slidenum">
              <a:rPr lang="fr-FR" smtClean="0"/>
              <a:t>121</a:t>
            </a:fld>
            <a:endParaRPr lang="fr-FR" dirty="0"/>
          </a:p>
        </p:txBody>
      </p:sp>
      <p:pic>
        <p:nvPicPr>
          <p:cNvPr id="7" name="Image 6">
            <a:extLst>
              <a:ext uri="{FF2B5EF4-FFF2-40B4-BE49-F238E27FC236}">
                <a16:creationId xmlns:a16="http://schemas.microsoft.com/office/drawing/2014/main" id="{E53ED6D1-A87E-4882-A110-A9158EE9AE5A}"/>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4413195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sz="4000" dirty="0">
                <a:latin typeface="Arial Black" panose="020B0A04020102020204" pitchFamily="34" charset="0"/>
                <a:cs typeface="Arial" panose="020B0604020202020204" pitchFamily="34" charset="0"/>
              </a:rPr>
              <a:t>Application à l’économie industrielle</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Collusion en prix au sein d’un duopole</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33867" y="1346105"/>
                <a:ext cx="12158133" cy="6503062"/>
              </a:xfrm>
              <a:prstGeom prst="rect">
                <a:avLst/>
              </a:prstGeom>
              <a:noFill/>
            </p:spPr>
            <p:txBody>
              <a:bodyPr wrap="square" rtlCol="0">
                <a:spAutoFit/>
              </a:bodyPr>
              <a:lstStyle/>
              <a:p>
                <a:pPr>
                  <a:spcAft>
                    <a:spcPts val="1000"/>
                  </a:spcAft>
                </a:pPr>
                <a:r>
                  <a:rPr lang="fr-FR" sz="2400" b="1" u="sng" dirty="0">
                    <a:latin typeface="Times New Roman" panose="02020603050405020304" pitchFamily="18" charset="0"/>
                    <a:ea typeface="Calibri" panose="020F0502020204030204" pitchFamily="34" charset="0"/>
                  </a:rPr>
                  <a:t>Résultat:</a:t>
                </a:r>
                <a:r>
                  <a:rPr lang="fr-FR" sz="2400" dirty="0">
                    <a:latin typeface="Times New Roman" panose="02020603050405020304" pitchFamily="18" charset="0"/>
                    <a:ea typeface="Calibri" panose="020F0502020204030204" pitchFamily="34" charset="0"/>
                  </a:rPr>
                  <a:t> </a:t>
                </a:r>
                <a:r>
                  <a:rPr lang="fr-FR" sz="2400" b="1" dirty="0">
                    <a:latin typeface="Times New Roman" panose="02020603050405020304" pitchFamily="18" charset="0"/>
                    <a:ea typeface="Calibri" panose="020F0502020204030204" pitchFamily="34" charset="0"/>
                  </a:rPr>
                  <a:t>Absence de collusion en prix lorsque l’interaction est finie</a:t>
                </a:r>
              </a:p>
              <a:p>
                <a:pPr marL="342900" indent="-342900">
                  <a:spcAft>
                    <a:spcPts val="1000"/>
                  </a:spcAft>
                  <a:buFont typeface="Arial" panose="020B0604020202020204" pitchFamily="34" charset="0"/>
                  <a:buChar char="•"/>
                </a:pPr>
                <a:r>
                  <a:rPr lang="fr-FR" sz="2400" dirty="0">
                    <a:latin typeface="Times New Roman" panose="02020603050405020304" pitchFamily="18" charset="0"/>
                    <a:ea typeface="Calibri" panose="020F0502020204030204" pitchFamily="34" charset="0"/>
                  </a:rPr>
                  <a:t>Supposons que T est fini.</a:t>
                </a:r>
              </a:p>
              <a:p>
                <a:pPr marL="342900" indent="-342900">
                  <a:spcAft>
                    <a:spcPts val="1000"/>
                  </a:spcAft>
                  <a:buFont typeface="Arial" panose="020B0604020202020204" pitchFamily="34" charset="0"/>
                  <a:buChar char="•"/>
                </a:pPr>
                <a:r>
                  <a:rPr lang="fr-FR" sz="2400" dirty="0">
                    <a:latin typeface="Times New Roman" panose="02020603050405020304" pitchFamily="18" charset="0"/>
                    <a:ea typeface="Calibri" panose="020F0502020204030204" pitchFamily="34" charset="0"/>
                  </a:rPr>
                  <a:t>Méthode d’induction à rebours. </a:t>
                </a:r>
              </a:p>
              <a:p>
                <a:pPr marL="800100" lvl="1" indent="-342900">
                  <a:spcAft>
                    <a:spcPts val="1000"/>
                  </a:spcAft>
                  <a:buFont typeface="Arial" panose="020B0604020202020204" pitchFamily="34" charset="0"/>
                  <a:buChar char="•"/>
                </a:pPr>
                <a:r>
                  <a:rPr lang="fr-FR" sz="2400" dirty="0">
                    <a:latin typeface="Times New Roman" panose="02020603050405020304" pitchFamily="18" charset="0"/>
                    <a:ea typeface="Calibri" panose="020F0502020204030204" pitchFamily="34" charset="0"/>
                  </a:rPr>
                  <a:t>À la dernière période du jeu, les actions passées n’ont aucun impact sur le profit de dernière période.</a:t>
                </a:r>
              </a:p>
              <a:p>
                <a:pPr marL="1257300" lvl="2" indent="-342900">
                  <a:spcAft>
                    <a:spcPts val="1000"/>
                  </a:spcAft>
                  <a:buFont typeface="Arial" panose="020B0604020202020204" pitchFamily="34" charset="0"/>
                  <a:buChar char="•"/>
                </a:pPr>
                <a:r>
                  <a:rPr lang="fr-FR" sz="2400" dirty="0">
                    <a:latin typeface="Times New Roman" panose="02020603050405020304" pitchFamily="18" charset="0"/>
                    <a:ea typeface="Calibri" panose="020F0502020204030204" pitchFamily="34" charset="0"/>
                  </a:rPr>
                  <a:t>chaque firme </a:t>
                </a:r>
                <a14:m>
                  <m:oMath xmlns:m="http://schemas.openxmlformats.org/officeDocument/2006/math">
                    <m:r>
                      <a:rPr lang="fr-FR" sz="2400" i="1">
                        <a:effectLst/>
                        <a:latin typeface="Cambria Math" panose="02040503050406030204" pitchFamily="18" charset="0"/>
                        <a:ea typeface="Calibri" panose="020F0502020204030204" pitchFamily="34" charset="0"/>
                        <a:cs typeface="Times New Roman" panose="02020603050405020304" pitchFamily="18" charset="0"/>
                      </a:rPr>
                      <m:t>𝑖</m:t>
                    </m:r>
                    <m:r>
                      <a:rPr lang="fr-FR" sz="2400" i="1">
                        <a:effectLst/>
                        <a:latin typeface="Cambria Math" panose="02040503050406030204" pitchFamily="18" charset="0"/>
                        <a:ea typeface="Calibri" panose="020F0502020204030204" pitchFamily="34" charset="0"/>
                        <a:cs typeface="Times New Roman" panose="02020603050405020304" pitchFamily="18" charset="0"/>
                      </a:rPr>
                      <m:t>∈{1,2}</m:t>
                    </m:r>
                  </m:oMath>
                </a14:m>
                <a:r>
                  <a:rPr lang="fr-FR" sz="2400" dirty="0">
                    <a:effectLst/>
                    <a:latin typeface="Times New Roman" panose="02020603050405020304" pitchFamily="18" charset="0"/>
                    <a:ea typeface="Calibri" panose="020F0502020204030204" pitchFamily="34" charset="0"/>
                  </a:rPr>
                  <a:t> tente de maximiser son profit « statique » </a:t>
                </a:r>
                <a14:m>
                  <m:oMath xmlns:m="http://schemas.openxmlformats.org/officeDocument/2006/math">
                    <m:sSub>
                      <m:sSubPr>
                        <m:ctrlPr>
                          <a:rPr lang="fr-FR" sz="2400" i="1">
                            <a:effectLst/>
                            <a:latin typeface="Cambria Math" panose="02040503050406030204" pitchFamily="18" charset="0"/>
                            <a:ea typeface="Times New Roman" panose="02020603050405020304" pitchFamily="18" charset="0"/>
                          </a:rPr>
                        </m:ctrlPr>
                      </m:sSub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𝜋</m:t>
                        </m:r>
                      </m:e>
                      <m:sub>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d>
                      <m:dPr>
                        <m:ctrlPr>
                          <a:rPr lang="fr-FR" sz="2400" i="1">
                            <a:effectLst/>
                            <a:latin typeface="Cambria Math" panose="02040503050406030204" pitchFamily="18" charset="0"/>
                          </a:rPr>
                        </m:ctrlPr>
                      </m:dPr>
                      <m:e>
                        <m:sSub>
                          <m:sSubPr>
                            <m:ctrlPr>
                              <a:rPr lang="fr-FR" sz="2400" i="1">
                                <a:effectLst/>
                                <a:latin typeface="Cambria Math" panose="02040503050406030204" pitchFamily="18" charset="0"/>
                              </a:rPr>
                            </m:ctrlPr>
                          </m:sSubPr>
                          <m:e>
                            <m:r>
                              <a:rPr lang="fr-FR" sz="24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𝑖</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𝑇</m:t>
                            </m:r>
                          </m:sub>
                        </m:sSub>
                        <m:r>
                          <a:rPr lang="fr-FR"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2400" i="1">
                                <a:effectLst/>
                                <a:latin typeface="Cambria Math" panose="02040503050406030204" pitchFamily="18" charset="0"/>
                              </a:rPr>
                            </m:ctrlPr>
                          </m:sSubPr>
                          <m:e>
                            <m:r>
                              <a:rPr lang="fr-FR" sz="24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𝑗</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𝑇</m:t>
                            </m:r>
                          </m:sub>
                        </m:sSub>
                      </m:e>
                    </m:d>
                  </m:oMath>
                </a14:m>
                <a:r>
                  <a:rPr lang="fr-FR" sz="2400" dirty="0">
                    <a:effectLst/>
                    <a:latin typeface="Times New Roman" panose="02020603050405020304" pitchFamily="18" charset="0"/>
                    <a:ea typeface="Times New Roman" panose="02020603050405020304" pitchFamily="18" charset="0"/>
                  </a:rPr>
                  <a:t> étant donné le prix de son concurrent </a:t>
                </a:r>
                <a14:m>
                  <m:oMath xmlns:m="http://schemas.openxmlformats.org/officeDocument/2006/math">
                    <m:sSub>
                      <m:sSubPr>
                        <m:ctrlPr>
                          <a:rPr lang="fr-FR" sz="2400" i="1">
                            <a:effectLst/>
                            <a:latin typeface="Cambria Math" panose="02040503050406030204" pitchFamily="18" charset="0"/>
                          </a:rPr>
                        </m:ctrlPr>
                      </m:sSubPr>
                      <m:e>
                        <m:r>
                          <a:rPr lang="fr-FR" sz="24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fr-FR" sz="2400" i="1">
                            <a:effectLst/>
                            <a:latin typeface="Cambria Math" panose="02040503050406030204" pitchFamily="18" charset="0"/>
                            <a:ea typeface="Calibri" panose="020F0502020204030204" pitchFamily="34" charset="0"/>
                            <a:cs typeface="Times New Roman" panose="02020603050405020304" pitchFamily="18" charset="0"/>
                          </a:rPr>
                          <m:t>𝑗</m:t>
                        </m:r>
                        <m:r>
                          <a:rPr lang="fr-FR" sz="2400" i="1">
                            <a:effectLst/>
                            <a:latin typeface="Cambria Math" panose="02040503050406030204" pitchFamily="18" charset="0"/>
                            <a:ea typeface="Calibri" panose="020F0502020204030204" pitchFamily="34" charset="0"/>
                            <a:cs typeface="Times New Roman" panose="02020603050405020304" pitchFamily="18" charset="0"/>
                          </a:rPr>
                          <m:t>,</m:t>
                        </m:r>
                        <m:r>
                          <a:rPr lang="fr-FR" sz="2400" i="1">
                            <a:effectLst/>
                            <a:latin typeface="Cambria Math" panose="02040503050406030204" pitchFamily="18" charset="0"/>
                            <a:ea typeface="Calibri" panose="020F0502020204030204" pitchFamily="34" charset="0"/>
                            <a:cs typeface="Times New Roman" panose="02020603050405020304" pitchFamily="18" charset="0"/>
                          </a:rPr>
                          <m:t>𝑇</m:t>
                        </m:r>
                      </m:sub>
                    </m:sSub>
                  </m:oMath>
                </a14:m>
                <a:r>
                  <a:rPr lang="fr-FR" sz="2400" dirty="0">
                    <a:effectLst/>
                    <a:latin typeface="Times New Roman" panose="02020603050405020304" pitchFamily="18" charset="0"/>
                    <a:ea typeface="Times New Roman" panose="02020603050405020304" pitchFamily="18" charset="0"/>
                  </a:rPr>
                  <a:t>.</a:t>
                </a:r>
              </a:p>
              <a:p>
                <a:pPr marL="1257300" lvl="2" indent="-342900">
                  <a:spcAft>
                    <a:spcPts val="1000"/>
                  </a:spcAft>
                  <a:buFont typeface="Arial" panose="020B0604020202020204" pitchFamily="34" charset="0"/>
                  <a:buChar char="•"/>
                </a:pPr>
                <a:r>
                  <a:rPr lang="fr-FR" sz="2400" dirty="0">
                    <a:latin typeface="Times New Roman" panose="02020603050405020304" pitchFamily="18" charset="0"/>
                    <a:ea typeface="Times New Roman" panose="02020603050405020304" pitchFamily="18" charset="0"/>
                  </a:rPr>
                  <a:t>chaque entreprise pratique un prix qui égalise le coût marginal de production.</a:t>
                </a:r>
              </a:p>
              <a:p>
                <a:pPr marL="800100" lvl="1" indent="-342900">
                  <a:spcAft>
                    <a:spcPts val="1000"/>
                  </a:spcAft>
                  <a:buFont typeface="Arial" panose="020B0604020202020204" pitchFamily="34" charset="0"/>
                  <a:buChar char="•"/>
                </a:pPr>
                <a:r>
                  <a:rPr lang="fr-FR" sz="2400" dirty="0">
                    <a:latin typeface="Times New Roman" panose="02020603050405020304" pitchFamily="18" charset="0"/>
                    <a:ea typeface="Times New Roman" panose="02020603050405020304" pitchFamily="18" charset="0"/>
                  </a:rPr>
                  <a:t>À l’avant-dernière </a:t>
                </a:r>
                <a:r>
                  <a:rPr lang="fr-FR" sz="2400" dirty="0">
                    <a:latin typeface="Times New Roman" panose="02020603050405020304" pitchFamily="18" charset="0"/>
                    <a:ea typeface="Calibri" panose="020F0502020204030204" pitchFamily="34" charset="0"/>
                  </a:rPr>
                  <a:t>période</a:t>
                </a:r>
                <a:r>
                  <a:rPr lang="fr-FR" sz="2400" dirty="0">
                    <a:latin typeface="Times New Roman" panose="02020603050405020304" pitchFamily="18" charset="0"/>
                    <a:ea typeface="Times New Roman" panose="02020603050405020304" pitchFamily="18" charset="0"/>
                  </a:rPr>
                  <a:t>, tout se passe comme s’il s’agissait de la dernière période, car les profits futurs (ceux de la dernière période) ne dépendent pas, en vertu du raisonnement qui précède, de l’histoire des coups passés.  </a:t>
                </a:r>
              </a:p>
              <a:p>
                <a:pPr marL="800100" lvl="1" indent="-342900">
                  <a:spcAft>
                    <a:spcPts val="1000"/>
                  </a:spcAft>
                  <a:buFont typeface="Arial" panose="020B0604020202020204" pitchFamily="34" charset="0"/>
                  <a:buChar char="•"/>
                </a:pPr>
                <a:r>
                  <a:rPr lang="fr-FR" sz="2400" dirty="0">
                    <a:latin typeface="Times New Roman" panose="02020603050405020304" pitchFamily="18" charset="0"/>
                    <a:ea typeface="Times New Roman" panose="02020603050405020304" pitchFamily="18" charset="0"/>
                  </a:rPr>
                  <a:t>Il n’y a donc de collusion en prix à aucune période. </a:t>
                </a:r>
                <a:endParaRPr lang="fr-FR" sz="2400" dirty="0">
                  <a:effectLst/>
                  <a:latin typeface="Times New Roman" panose="02020603050405020304" pitchFamily="18" charset="0"/>
                  <a:ea typeface="Times New Roman" panose="02020603050405020304" pitchFamily="18" charset="0"/>
                </a:endParaRPr>
              </a:p>
              <a:p>
                <a:pPr marL="1257300" lvl="2" indent="-342900">
                  <a:spcAft>
                    <a:spcPts val="1000"/>
                  </a:spcAft>
                  <a:buFont typeface="Arial" panose="020B0604020202020204" pitchFamily="34" charset="0"/>
                  <a:buChar char="•"/>
                </a:pPr>
                <a:endParaRPr lang="fr-FR" sz="2400" dirty="0">
                  <a:latin typeface="Times New Roman" panose="02020603050405020304" pitchFamily="18" charset="0"/>
                  <a:ea typeface="Calibri" panose="020F0502020204030204" pitchFamily="34" charset="0"/>
                </a:endParaRPr>
              </a:p>
              <a:p>
                <a:pPr marL="342900" indent="-342900">
                  <a:spcAft>
                    <a:spcPts val="1000"/>
                  </a:spcAft>
                  <a:buFont typeface="Arial" panose="020B0604020202020204" pitchFamily="34" charset="0"/>
                  <a:buChar char="•"/>
                </a:pPr>
                <a:endParaRPr lang="fr-FR" sz="2400" dirty="0"/>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33867" y="1346105"/>
                <a:ext cx="12158133" cy="6503062"/>
              </a:xfrm>
              <a:prstGeom prst="rect">
                <a:avLst/>
              </a:prstGeom>
              <a:blipFill>
                <a:blip r:embed="rId2"/>
                <a:stretch>
                  <a:fillRect l="-802" t="-750"/>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56FDD5FA-8B5D-4831-85EA-9942D8230B2C}"/>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C527C09A-BFC9-46E8-B548-BA8AECDFDF78}"/>
              </a:ext>
            </a:extLst>
          </p:cNvPr>
          <p:cNvSpPr>
            <a:spLocks noGrp="1"/>
          </p:cNvSpPr>
          <p:nvPr>
            <p:ph type="sldNum" sz="quarter" idx="12"/>
          </p:nvPr>
        </p:nvSpPr>
        <p:spPr/>
        <p:txBody>
          <a:bodyPr/>
          <a:lstStyle/>
          <a:p>
            <a:fld id="{A88EAB1B-73FB-4977-9B11-E6EDEDEB8490}" type="slidenum">
              <a:rPr lang="fr-FR" smtClean="0"/>
              <a:t>122</a:t>
            </a:fld>
            <a:endParaRPr lang="fr-FR" dirty="0"/>
          </a:p>
        </p:txBody>
      </p:sp>
      <p:pic>
        <p:nvPicPr>
          <p:cNvPr id="7" name="Image 6">
            <a:extLst>
              <a:ext uri="{FF2B5EF4-FFF2-40B4-BE49-F238E27FC236}">
                <a16:creationId xmlns:a16="http://schemas.microsoft.com/office/drawing/2014/main" id="{E8DC8302-E82E-419C-9A7C-EFD58EC37B6C}"/>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3308236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sz="4000" dirty="0">
                <a:latin typeface="Arial Black" panose="020B0A04020102020204" pitchFamily="34" charset="0"/>
                <a:cs typeface="Arial" panose="020B0604020202020204" pitchFamily="34" charset="0"/>
              </a:rPr>
              <a:t>Application à l’économie industrielle</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Collusion en prix au sein d’un duopole</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33867" y="1346105"/>
                <a:ext cx="12158133" cy="5180905"/>
              </a:xfrm>
              <a:prstGeom prst="rect">
                <a:avLst/>
              </a:prstGeom>
              <a:noFill/>
            </p:spPr>
            <p:txBody>
              <a:bodyPr wrap="square" rtlCol="0">
                <a:spAutoFit/>
              </a:bodyPr>
              <a:lstStyle/>
              <a:p>
                <a:pPr>
                  <a:spcAft>
                    <a:spcPts val="1000"/>
                  </a:spcAft>
                </a:pPr>
                <a:r>
                  <a:rPr lang="fr-FR" sz="2400" b="1" u="sng" dirty="0">
                    <a:ea typeface="Calibri" panose="020F0502020204030204" pitchFamily="34" charset="0"/>
                  </a:rPr>
                  <a:t>Résultat:</a:t>
                </a:r>
                <a:r>
                  <a:rPr lang="fr-FR" sz="2400" dirty="0">
                    <a:ea typeface="Calibri" panose="020F0502020204030204" pitchFamily="34" charset="0"/>
                  </a:rPr>
                  <a:t> </a:t>
                </a:r>
                <a:r>
                  <a:rPr lang="fr-FR" sz="2400" b="1" dirty="0">
                    <a:ea typeface="Calibri" panose="020F0502020204030204" pitchFamily="34" charset="0"/>
                  </a:rPr>
                  <a:t>Collusion en prix lorsque l’interaction est infinie</a:t>
                </a:r>
              </a:p>
              <a:p>
                <a:pPr marL="342900" indent="-342900">
                  <a:spcAft>
                    <a:spcPts val="1000"/>
                  </a:spcAft>
                  <a:buFont typeface="Arial" panose="020B0604020202020204" pitchFamily="34" charset="0"/>
                  <a:buChar char="•"/>
                </a:pPr>
                <a:r>
                  <a:rPr lang="fr-FR" sz="2400" dirty="0">
                    <a:ea typeface="Calibri" panose="020F0502020204030204" pitchFamily="34" charset="0"/>
                  </a:rPr>
                  <a:t>Supposons que T est infini.</a:t>
                </a:r>
              </a:p>
              <a:p>
                <a:pPr marL="342900" indent="-342900">
                  <a:spcAft>
                    <a:spcPts val="1000"/>
                  </a:spcAft>
                  <a:buFont typeface="Arial" panose="020B0604020202020204" pitchFamily="34" charset="0"/>
                  <a:buChar char="•"/>
                </a:pPr>
                <a:endParaRPr lang="fr-FR" sz="2400" dirty="0">
                  <a:ea typeface="Calibri" panose="020F0502020204030204" pitchFamily="34" charset="0"/>
                </a:endParaRPr>
              </a:p>
              <a:p>
                <a:pPr marL="342900" indent="-342900">
                  <a:spcAft>
                    <a:spcPts val="1000"/>
                  </a:spcAft>
                  <a:buFont typeface="Arial" panose="020B0604020202020204" pitchFamily="34" charset="0"/>
                  <a:buChar char="•"/>
                </a:pPr>
                <a:r>
                  <a:rPr lang="fr-FR" sz="2400" dirty="0">
                    <a:ea typeface="Calibri" panose="020F0502020204030204" pitchFamily="34" charset="0"/>
                  </a:rPr>
                  <a:t>Méthode d’induction à rebours ne s’applique plus. </a:t>
                </a:r>
              </a:p>
              <a:p>
                <a:pPr marL="342900" indent="-342900">
                  <a:spcAft>
                    <a:spcPts val="1000"/>
                  </a:spcAft>
                  <a:buFont typeface="Arial" panose="020B0604020202020204" pitchFamily="34" charset="0"/>
                  <a:buChar char="•"/>
                </a:pPr>
                <a:endParaRPr lang="fr-FR" sz="2400" dirty="0">
                  <a:ea typeface="Calibri" panose="020F0502020204030204" pitchFamily="34" charset="0"/>
                </a:endParaRPr>
              </a:p>
              <a:p>
                <a:pPr marL="342900" indent="-342900">
                  <a:spcAft>
                    <a:spcPts val="1000"/>
                  </a:spcAft>
                  <a:buFont typeface="Arial" panose="020B0604020202020204" pitchFamily="34" charset="0"/>
                  <a:buChar char="•"/>
                </a:pPr>
                <a:r>
                  <a:rPr lang="fr-FR" sz="2400" dirty="0">
                    <a:ea typeface="Calibri" panose="020F0502020204030204" pitchFamily="34" charset="0"/>
                  </a:rPr>
                  <a:t>Appliquons nos deux folk théorèmes.</a:t>
                </a:r>
              </a:p>
              <a:p>
                <a:pPr marL="342900" indent="-342900">
                  <a:spcAft>
                    <a:spcPts val="1000"/>
                  </a:spcAft>
                  <a:buFont typeface="Arial" panose="020B0604020202020204" pitchFamily="34" charset="0"/>
                  <a:buChar char="•"/>
                </a:pPr>
                <a:endParaRPr lang="fr-FR" sz="2400" dirty="0">
                  <a:ea typeface="Calibri" panose="020F0502020204030204" pitchFamily="34" charset="0"/>
                </a:endParaRPr>
              </a:p>
              <a:p>
                <a:pPr marL="342900" indent="-342900">
                  <a:spcAft>
                    <a:spcPts val="1000"/>
                  </a:spcAft>
                  <a:buFont typeface="Arial" panose="020B0604020202020204" pitchFamily="34" charset="0"/>
                  <a:buChar char="•"/>
                </a:pPr>
                <a:r>
                  <a:rPr lang="fr-FR" sz="2400" dirty="0">
                    <a:ea typeface="Calibri" panose="020F0502020204030204" pitchFamily="34" charset="0"/>
                  </a:rPr>
                  <a:t>L’ensemble des paiements réalisables est donné par l’enveloppe convexe des paiements du jeu d’étape. </a:t>
                </a:r>
              </a:p>
              <a:p>
                <a:pPr marL="342900" indent="-342900">
                  <a:spcAft>
                    <a:spcPts val="1000"/>
                  </a:spcAft>
                  <a:buFont typeface="Arial" panose="020B0604020202020204" pitchFamily="34" charset="0"/>
                  <a:buChar char="•"/>
                </a:pPr>
                <a:r>
                  <a:rPr lang="fr-FR" sz="2400" dirty="0">
                    <a:ea typeface="Calibri" panose="020F0502020204030204" pitchFamily="34" charset="0"/>
                  </a:rPr>
                  <a:t>Le profit </a:t>
                </a:r>
                <a:r>
                  <a:rPr lang="fr-FR" sz="2400" dirty="0">
                    <a:ea typeface="Times New Roman" panose="02020603050405020304" pitchFamily="18" charset="0"/>
                  </a:rPr>
                  <a:t>maximum qu’une firme peut obtenir dans le jeu d’étape est ce que nous appelons le profit de monopole, noté </a:t>
                </a:r>
                <a14:m>
                  <m:oMath xmlns:m="http://schemas.openxmlformats.org/officeDocument/2006/math">
                    <m:sSup>
                      <m:sSupPr>
                        <m:ctrlPr>
                          <a:rPr lang="fr-FR" sz="2400" i="1">
                            <a:latin typeface="Cambria Math" panose="02040503050406030204" pitchFamily="18" charset="0"/>
                            <a:ea typeface="Times New Roman" panose="02020603050405020304" pitchFamily="18" charset="0"/>
                          </a:rPr>
                        </m:ctrlPr>
                      </m:sSupPr>
                      <m:e>
                        <m:r>
                          <a:rPr lang="fr-FR" sz="2400" i="1">
                            <a:latin typeface="Cambria Math" panose="02040503050406030204" pitchFamily="18" charset="0"/>
                            <a:ea typeface="Times New Roman" panose="02020603050405020304" pitchFamily="18" charset="0"/>
                          </a:rPr>
                          <m:t>𝜋</m:t>
                        </m:r>
                      </m:e>
                      <m:sup>
                        <m:r>
                          <a:rPr lang="fr-FR" sz="2400" i="1">
                            <a:latin typeface="Cambria Math" panose="02040503050406030204" pitchFamily="18" charset="0"/>
                            <a:ea typeface="Times New Roman" panose="02020603050405020304" pitchFamily="18" charset="0"/>
                          </a:rPr>
                          <m:t>𝑚</m:t>
                        </m:r>
                      </m:sup>
                    </m:sSup>
                  </m:oMath>
                </a14:m>
                <a:r>
                  <a:rPr lang="fr-FR" sz="2400" dirty="0">
                    <a:ea typeface="Times New Roman" panose="02020603050405020304" pitchFamily="18" charset="0"/>
                  </a:rPr>
                  <a:t>.</a:t>
                </a: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33867" y="1346105"/>
                <a:ext cx="12158133" cy="5180905"/>
              </a:xfrm>
              <a:prstGeom prst="rect">
                <a:avLst/>
              </a:prstGeom>
              <a:blipFill>
                <a:blip r:embed="rId2"/>
                <a:stretch>
                  <a:fillRect l="-802" t="-941" b="-1647"/>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7F09E7C0-573F-4471-BBE0-FC06E03A992D}"/>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D13F7ABB-BA03-431C-9D53-36B26CC29ADB}"/>
              </a:ext>
            </a:extLst>
          </p:cNvPr>
          <p:cNvSpPr>
            <a:spLocks noGrp="1"/>
          </p:cNvSpPr>
          <p:nvPr>
            <p:ph type="sldNum" sz="quarter" idx="12"/>
          </p:nvPr>
        </p:nvSpPr>
        <p:spPr/>
        <p:txBody>
          <a:bodyPr/>
          <a:lstStyle/>
          <a:p>
            <a:fld id="{A88EAB1B-73FB-4977-9B11-E6EDEDEB8490}" type="slidenum">
              <a:rPr lang="fr-FR" smtClean="0"/>
              <a:t>123</a:t>
            </a:fld>
            <a:endParaRPr lang="fr-FR" dirty="0"/>
          </a:p>
        </p:txBody>
      </p:sp>
      <p:pic>
        <p:nvPicPr>
          <p:cNvPr id="7" name="Image 6">
            <a:extLst>
              <a:ext uri="{FF2B5EF4-FFF2-40B4-BE49-F238E27FC236}">
                <a16:creationId xmlns:a16="http://schemas.microsoft.com/office/drawing/2014/main" id="{10349004-70CE-4DC4-88D0-D856E50FACA2}"/>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346391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sz="4000" dirty="0">
                <a:latin typeface="Arial Black" panose="020B0A04020102020204" pitchFamily="34" charset="0"/>
                <a:cs typeface="Arial" panose="020B0604020202020204" pitchFamily="34" charset="0"/>
              </a:rPr>
              <a:t>Application à l’économie industrielle</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Collusion en prix au sein d’un duopole</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33867" y="1346105"/>
                <a:ext cx="12158133" cy="5349926"/>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fr-FR" sz="2400" dirty="0">
                    <a:effectLst/>
                    <a:ea typeface="Calibri" panose="020F0502020204030204" pitchFamily="34" charset="0"/>
                  </a:rPr>
                  <a:t>Le profit </a:t>
                </a:r>
                <a:r>
                  <a:rPr lang="fr-FR" sz="2400" dirty="0">
                    <a:effectLst/>
                    <a:ea typeface="Times New Roman" panose="02020603050405020304" pitchFamily="18" charset="0"/>
                  </a:rPr>
                  <a:t>minimum qu’une firme peut obtenir dans le jeu d’étape est négatif, et est noté </a:t>
                </a:r>
                <a14:m>
                  <m:oMath xmlns:m="http://schemas.openxmlformats.org/officeDocument/2006/math">
                    <m:sSup>
                      <m:sSupPr>
                        <m:ctrlPr>
                          <a:rPr lang="fr-FR" sz="2400" i="1">
                            <a:effectLst/>
                            <a:latin typeface="Cambria Math" panose="02040503050406030204" pitchFamily="18" charset="0"/>
                            <a:ea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rPr>
                          <m:t>𝜋</m:t>
                        </m:r>
                      </m:e>
                      <m:sup>
                        <m:r>
                          <a:rPr lang="fr-FR" sz="2400" i="1">
                            <a:effectLst/>
                            <a:latin typeface="Cambria Math" panose="02040503050406030204" pitchFamily="18" charset="0"/>
                            <a:ea typeface="Times New Roman" panose="02020603050405020304" pitchFamily="18" charset="0"/>
                          </a:rPr>
                          <m:t>−</m:t>
                        </m:r>
                      </m:sup>
                    </m:sSup>
                  </m:oMath>
                </a14:m>
                <a:r>
                  <a:rPr lang="fr-FR" sz="2400" dirty="0">
                    <a:effectLst/>
                    <a:ea typeface="Times New Roman" panose="02020603050405020304" pitchFamily="18" charset="0"/>
                  </a:rPr>
                  <a:t>.</a:t>
                </a:r>
              </a:p>
              <a:p>
                <a:pPr marL="800100" lvl="1" indent="-342900">
                  <a:spcAft>
                    <a:spcPts val="1000"/>
                  </a:spcAft>
                  <a:buFont typeface="Arial" panose="020B0604020202020204" pitchFamily="34" charset="0"/>
                  <a:buChar char="•"/>
                </a:pPr>
                <a:r>
                  <a:rPr lang="fr-FR" sz="2400" dirty="0">
                    <a:effectLst/>
                    <a:ea typeface="Times New Roman" panose="02020603050405020304" pitchFamily="18" charset="0"/>
                  </a:rPr>
                  <a:t>Il correspond à une couverture maximale du marché pour un prix de vente nul.</a:t>
                </a:r>
              </a:p>
              <a:p>
                <a:pPr marL="800100" lvl="1" indent="-342900">
                  <a:spcAft>
                    <a:spcPts val="1000"/>
                  </a:spcAft>
                  <a:buFont typeface="Arial" panose="020B0604020202020204" pitchFamily="34" charset="0"/>
                  <a:buChar char="•"/>
                </a:pPr>
                <a:r>
                  <a:rPr lang="fr-FR" sz="2400" dirty="0">
                    <a:effectLst/>
                    <a:ea typeface="Times New Roman" panose="02020603050405020304" pitchFamily="18" charset="0"/>
                  </a:rPr>
                  <a:t>La perte par unité vendue est celle du coût de production, identifié ici par le coût marginal </a:t>
                </a:r>
                <a14:m>
                  <m:oMath xmlns:m="http://schemas.openxmlformats.org/officeDocument/2006/math">
                    <m:r>
                      <a:rPr lang="fr-FR" sz="2400" i="1">
                        <a:effectLst/>
                        <a:latin typeface="Cambria Math" panose="02040503050406030204" pitchFamily="18" charset="0"/>
                        <a:ea typeface="Times New Roman" panose="02020603050405020304" pitchFamily="18" charset="0"/>
                      </a:rPr>
                      <m:t>𝑐</m:t>
                    </m:r>
                  </m:oMath>
                </a14:m>
                <a:r>
                  <a:rPr lang="fr-FR" sz="2400" dirty="0">
                    <a:effectLst/>
                    <a:ea typeface="Times New Roman" panose="02020603050405020304" pitchFamily="18" charset="0"/>
                  </a:rPr>
                  <a:t>.</a:t>
                </a:r>
              </a:p>
              <a:p>
                <a:pPr marL="800100" lvl="1" indent="-342900">
                  <a:spcAft>
                    <a:spcPts val="1000"/>
                  </a:spcAft>
                  <a:buFont typeface="Arial" panose="020B0604020202020204" pitchFamily="34" charset="0"/>
                  <a:buChar char="•"/>
                </a:pPr>
                <a:r>
                  <a:rPr lang="fr-FR" sz="2400" dirty="0">
                    <a:effectLst/>
                    <a:ea typeface="Times New Roman" panose="02020603050405020304" pitchFamily="18" charset="0"/>
                  </a:rPr>
                  <a:t> Ce profit a donc pour valeur le coût de production marginale multiplié par la taille de la demande lorsque le bien est distribué gratuitement. </a:t>
                </a:r>
              </a:p>
              <a:p>
                <a:pPr marL="800100" lvl="1" indent="-342900">
                  <a:spcAft>
                    <a:spcPts val="1000"/>
                  </a:spcAft>
                  <a:buFont typeface="Arial" panose="020B0604020202020204" pitchFamily="34" charset="0"/>
                  <a:buChar char="•"/>
                </a:pPr>
                <a:r>
                  <a:rPr lang="fr-FR" sz="2400" dirty="0">
                    <a:effectLst/>
                    <a:ea typeface="Times New Roman" panose="02020603050405020304" pitchFamily="18" charset="0"/>
                  </a:rPr>
                  <a:t>Il ne dépend pas du prix pratiqué par la concurrence, à condition que ce prix reste positif de sorte que le bien ne soit distribué gratuitement que par une seule firme qui couvre tout le marché. </a:t>
                </a:r>
              </a:p>
              <a:p>
                <a:pPr marL="800100" lvl="1" indent="-342900">
                  <a:spcAft>
                    <a:spcPts val="1000"/>
                  </a:spcAft>
                  <a:buFont typeface="Arial" panose="020B0604020202020204" pitchFamily="34" charset="0"/>
                  <a:buChar char="•"/>
                </a:pPr>
                <a:r>
                  <a:rPr lang="fr-FR" sz="2400" dirty="0">
                    <a:effectLst/>
                    <a:ea typeface="Times New Roman" panose="02020603050405020304" pitchFamily="18" charset="0"/>
                  </a:rPr>
                  <a:t>La concurrence réalise alors un profit nul. </a:t>
                </a:r>
              </a:p>
              <a:p>
                <a:pPr marL="800100" lvl="1" indent="-342900">
                  <a:spcAft>
                    <a:spcPts val="1000"/>
                  </a:spcAft>
                  <a:buFont typeface="Arial" panose="020B0604020202020204" pitchFamily="34" charset="0"/>
                  <a:buChar char="•"/>
                </a:pPr>
                <a:r>
                  <a:rPr lang="fr-FR" sz="2400" dirty="0">
                    <a:effectLst/>
                    <a:ea typeface="Times New Roman" panose="02020603050405020304" pitchFamily="18" charset="0"/>
                  </a:rPr>
                  <a:t>On a </a:t>
                </a:r>
                <a14:m>
                  <m:oMath xmlns:m="http://schemas.openxmlformats.org/officeDocument/2006/math">
                    <m:sSup>
                      <m:sSupPr>
                        <m:ctrlPr>
                          <a:rPr lang="fr-FR" sz="2400" i="1">
                            <a:effectLst/>
                            <a:latin typeface="Cambria Math" panose="02040503050406030204" pitchFamily="18" charset="0"/>
                            <a:ea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rPr>
                          <m:t>𝜋</m:t>
                        </m:r>
                      </m:e>
                      <m:sup>
                        <m:r>
                          <a:rPr lang="fr-FR" sz="2400" i="1">
                            <a:effectLst/>
                            <a:latin typeface="Cambria Math" panose="02040503050406030204" pitchFamily="18" charset="0"/>
                            <a:ea typeface="Times New Roman" panose="02020603050405020304" pitchFamily="18" charset="0"/>
                          </a:rPr>
                          <m:t>−</m:t>
                        </m:r>
                      </m:sup>
                    </m:sSup>
                    <m:r>
                      <a:rPr lang="fr-FR" sz="2400" i="1">
                        <a:effectLst/>
                        <a:latin typeface="Cambria Math" panose="02040503050406030204" pitchFamily="18" charset="0"/>
                        <a:ea typeface="Times New Roman" panose="02020603050405020304" pitchFamily="18" charset="0"/>
                      </a:rPr>
                      <m:t>=</m:t>
                    </m:r>
                    <m:sSub>
                      <m:sSubPr>
                        <m:ctrlPr>
                          <a:rPr lang="fr-FR" sz="2400" i="1">
                            <a:effectLst/>
                            <a:latin typeface="Cambria Math" panose="02040503050406030204" pitchFamily="18" charset="0"/>
                            <a:ea typeface="Times New Roman" panose="02020603050405020304" pitchFamily="18" charset="0"/>
                          </a:rPr>
                        </m:ctrlPr>
                      </m:sSubPr>
                      <m:e>
                        <m:r>
                          <a:rPr lang="fr-FR" sz="2400" i="1">
                            <a:effectLst/>
                            <a:latin typeface="Cambria Math" panose="02040503050406030204" pitchFamily="18" charset="0"/>
                            <a:ea typeface="Times New Roman" panose="02020603050405020304" pitchFamily="18" charset="0"/>
                          </a:rPr>
                          <m:t>𝜋</m:t>
                        </m:r>
                      </m:e>
                      <m:sub>
                        <m:r>
                          <a:rPr lang="fr-FR" sz="2400" i="1">
                            <a:effectLst/>
                            <a:latin typeface="Cambria Math" panose="02040503050406030204" pitchFamily="18" charset="0"/>
                            <a:ea typeface="Times New Roman" panose="02020603050405020304" pitchFamily="18" charset="0"/>
                          </a:rPr>
                          <m:t>𝑖</m:t>
                        </m:r>
                      </m:sub>
                    </m:sSub>
                    <m:d>
                      <m:dPr>
                        <m:ctrlPr>
                          <a:rPr lang="fr-FR" sz="2400" i="1">
                            <a:effectLst/>
                            <a:latin typeface="Cambria Math" panose="02040503050406030204" pitchFamily="18" charset="0"/>
                            <a:ea typeface="Calibri" panose="020F0502020204030204" pitchFamily="34" charset="0"/>
                          </a:rPr>
                        </m:ctrlPr>
                      </m:dPr>
                      <m:e>
                        <m:sSub>
                          <m:sSubPr>
                            <m:ctrlPr>
                              <a:rPr lang="fr-FR" sz="2400" i="1">
                                <a:effectLst/>
                                <a:latin typeface="Cambria Math" panose="02040503050406030204" pitchFamily="18" charset="0"/>
                                <a:ea typeface="Calibri" panose="020F0502020204030204" pitchFamily="34" charset="0"/>
                              </a:rPr>
                            </m:ctrlPr>
                          </m:sSubPr>
                          <m:e>
                            <m:r>
                              <a:rPr lang="fr-FR" sz="2400" i="1">
                                <a:effectLst/>
                                <a:latin typeface="Cambria Math" panose="02040503050406030204" pitchFamily="18" charset="0"/>
                                <a:ea typeface="Calibri" panose="020F0502020204030204" pitchFamily="34" charset="0"/>
                              </a:rPr>
                              <m:t>𝑝</m:t>
                            </m:r>
                          </m:e>
                          <m:sub>
                            <m:r>
                              <a:rPr lang="fr-FR" sz="2400" i="1">
                                <a:effectLst/>
                                <a:latin typeface="Cambria Math" panose="02040503050406030204" pitchFamily="18" charset="0"/>
                                <a:ea typeface="Calibri" panose="020F0502020204030204" pitchFamily="34" charset="0"/>
                              </a:rPr>
                              <m:t>𝑖</m:t>
                            </m:r>
                          </m:sub>
                        </m:sSub>
                        <m:r>
                          <a:rPr lang="fr-FR" sz="2400" i="1">
                            <a:effectLst/>
                            <a:latin typeface="Cambria Math" panose="02040503050406030204" pitchFamily="18" charset="0"/>
                            <a:ea typeface="Calibri" panose="020F0502020204030204" pitchFamily="34" charset="0"/>
                          </a:rPr>
                          <m:t>=0,</m:t>
                        </m:r>
                        <m:sSub>
                          <m:sSubPr>
                            <m:ctrlPr>
                              <a:rPr lang="fr-FR" sz="2400" i="1">
                                <a:effectLst/>
                                <a:latin typeface="Cambria Math" panose="02040503050406030204" pitchFamily="18" charset="0"/>
                                <a:ea typeface="Calibri" panose="020F0502020204030204" pitchFamily="34" charset="0"/>
                              </a:rPr>
                            </m:ctrlPr>
                          </m:sSubPr>
                          <m:e>
                            <m:r>
                              <a:rPr lang="fr-FR" sz="2400" i="1">
                                <a:effectLst/>
                                <a:latin typeface="Cambria Math" panose="02040503050406030204" pitchFamily="18" charset="0"/>
                                <a:ea typeface="Calibri" panose="020F0502020204030204" pitchFamily="34" charset="0"/>
                              </a:rPr>
                              <m:t>𝑝</m:t>
                            </m:r>
                          </m:e>
                          <m:sub>
                            <m:r>
                              <a:rPr lang="fr-FR" sz="2400" i="1">
                                <a:effectLst/>
                                <a:latin typeface="Cambria Math" panose="02040503050406030204" pitchFamily="18" charset="0"/>
                                <a:ea typeface="Calibri" panose="020F0502020204030204" pitchFamily="34" charset="0"/>
                              </a:rPr>
                              <m:t>𝑗</m:t>
                            </m:r>
                          </m:sub>
                        </m:sSub>
                        <m:r>
                          <a:rPr lang="fr-FR" sz="2400" i="1">
                            <a:effectLst/>
                            <a:latin typeface="Cambria Math" panose="02040503050406030204" pitchFamily="18" charset="0"/>
                            <a:ea typeface="Calibri" panose="020F0502020204030204" pitchFamily="34" charset="0"/>
                          </a:rPr>
                          <m:t>&gt;0</m:t>
                        </m:r>
                      </m:e>
                    </m:d>
                  </m:oMath>
                </a14:m>
                <a:r>
                  <a:rPr lang="fr-FR" sz="2400" dirty="0">
                    <a:effectLst/>
                    <a:ea typeface="Times New Roman" panose="02020603050405020304" pitchFamily="18" charset="0"/>
                  </a:rPr>
                  <a:t>, avec </a:t>
                </a:r>
                <a14:m>
                  <m:oMath xmlns:m="http://schemas.openxmlformats.org/officeDocument/2006/math">
                    <m:r>
                      <a:rPr lang="fr-FR" sz="2400" i="1">
                        <a:effectLst/>
                        <a:latin typeface="Cambria Math" panose="02040503050406030204" pitchFamily="18" charset="0"/>
                        <a:ea typeface="Times New Roman" panose="02020603050405020304" pitchFamily="18" charset="0"/>
                      </a:rPr>
                      <m:t>𝑖</m:t>
                    </m:r>
                    <m:r>
                      <a:rPr lang="fr-FR" sz="2400" i="1">
                        <a:effectLst/>
                        <a:latin typeface="Cambria Math" panose="02040503050406030204" pitchFamily="18" charset="0"/>
                        <a:ea typeface="Times New Roman" panose="02020603050405020304" pitchFamily="18" charset="0"/>
                      </a:rPr>
                      <m:t>,</m:t>
                    </m:r>
                    <m:r>
                      <a:rPr lang="fr-FR" sz="2400" i="1">
                        <a:effectLst/>
                        <a:latin typeface="Cambria Math" panose="02040503050406030204" pitchFamily="18" charset="0"/>
                        <a:ea typeface="Times New Roman" panose="02020603050405020304" pitchFamily="18" charset="0"/>
                      </a:rPr>
                      <m:t>𝑗</m:t>
                    </m:r>
                    <m:r>
                      <a:rPr lang="fr-FR" sz="2400" i="1">
                        <a:effectLst/>
                        <a:latin typeface="Cambria Math" panose="02040503050406030204" pitchFamily="18" charset="0"/>
                        <a:ea typeface="Times New Roman" panose="02020603050405020304" pitchFamily="18" charset="0"/>
                      </a:rPr>
                      <m:t>∈{1,2}</m:t>
                    </m:r>
                  </m:oMath>
                </a14:m>
                <a:r>
                  <a:rPr lang="fr-FR" sz="2400" dirty="0">
                    <a:effectLst/>
                    <a:ea typeface="Times New Roman" panose="02020603050405020304" pitchFamily="18" charset="0"/>
                  </a:rPr>
                  <a:t>.</a:t>
                </a:r>
                <a:endParaRPr lang="fr-FR" sz="2400" dirty="0"/>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33867" y="1346105"/>
                <a:ext cx="12158133" cy="5349926"/>
              </a:xfrm>
              <a:prstGeom prst="rect">
                <a:avLst/>
              </a:prstGeom>
              <a:blipFill>
                <a:blip r:embed="rId2"/>
                <a:stretch>
                  <a:fillRect l="-702" t="-912" r="-301" b="-1026"/>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B7380879-8F5E-41FC-A6DF-7058B2D66E76}"/>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9DE9929E-F5C1-4D05-8EE9-DC1E862DADC4}"/>
              </a:ext>
            </a:extLst>
          </p:cNvPr>
          <p:cNvSpPr>
            <a:spLocks noGrp="1"/>
          </p:cNvSpPr>
          <p:nvPr>
            <p:ph type="sldNum" sz="quarter" idx="12"/>
          </p:nvPr>
        </p:nvSpPr>
        <p:spPr/>
        <p:txBody>
          <a:bodyPr/>
          <a:lstStyle/>
          <a:p>
            <a:fld id="{A88EAB1B-73FB-4977-9B11-E6EDEDEB8490}" type="slidenum">
              <a:rPr lang="fr-FR" smtClean="0"/>
              <a:t>124</a:t>
            </a:fld>
            <a:endParaRPr lang="fr-FR" dirty="0"/>
          </a:p>
        </p:txBody>
      </p:sp>
      <p:pic>
        <p:nvPicPr>
          <p:cNvPr id="7" name="Image 6">
            <a:extLst>
              <a:ext uri="{FF2B5EF4-FFF2-40B4-BE49-F238E27FC236}">
                <a16:creationId xmlns:a16="http://schemas.microsoft.com/office/drawing/2014/main" id="{F355AE67-3C56-4960-96E1-8AF242D1F9D0}"/>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2375200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sz="4000" dirty="0">
                <a:latin typeface="Arial Black" panose="020B0A04020102020204" pitchFamily="34" charset="0"/>
                <a:cs typeface="Arial" panose="020B0604020202020204" pitchFamily="34" charset="0"/>
              </a:rPr>
              <a:t>Application à l’économie industrielle</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Collusion en prix au sein d’un duopole</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33867" y="1346105"/>
                <a:ext cx="12158133" cy="830997"/>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fr-FR" sz="2400" dirty="0">
                    <a:effectLst/>
                    <a:ea typeface="Calibri" panose="020F0502020204030204" pitchFamily="34" charset="0"/>
                  </a:rPr>
                  <a:t>L’ensemble des paiements réalisables illustré dans le repère </a:t>
                </a:r>
                <a14:m>
                  <m:oMath xmlns:m="http://schemas.openxmlformats.org/officeDocument/2006/math">
                    <m:sSub>
                      <m:sSubPr>
                        <m:ctrlPr>
                          <a:rPr lang="fr-FR" sz="2400" i="1">
                            <a:effectLst/>
                            <a:latin typeface="Cambria Math" panose="02040503050406030204" pitchFamily="18" charset="0"/>
                            <a:ea typeface="Times New Roman" panose="02020603050405020304" pitchFamily="18" charset="0"/>
                          </a:rPr>
                        </m:ctrlPr>
                      </m:sSubPr>
                      <m:e>
                        <m:r>
                          <a:rPr lang="fr-FR" sz="2400" i="1">
                            <a:effectLst/>
                            <a:latin typeface="Cambria Math" panose="02040503050406030204" pitchFamily="18" charset="0"/>
                            <a:ea typeface="Times New Roman" panose="02020603050405020304" pitchFamily="18" charset="0"/>
                          </a:rPr>
                          <m:t>(</m:t>
                        </m:r>
                        <m:r>
                          <a:rPr lang="fr-FR" sz="2400" i="1">
                            <a:effectLst/>
                            <a:latin typeface="Cambria Math" panose="02040503050406030204" pitchFamily="18" charset="0"/>
                            <a:ea typeface="Times New Roman" panose="02020603050405020304" pitchFamily="18" charset="0"/>
                          </a:rPr>
                          <m:t>𝜋</m:t>
                        </m:r>
                      </m:e>
                      <m:sub>
                        <m:r>
                          <a:rPr lang="fr-FR" sz="2400" i="1">
                            <a:effectLst/>
                            <a:latin typeface="Cambria Math" panose="02040503050406030204" pitchFamily="18" charset="0"/>
                            <a:ea typeface="Times New Roman" panose="02020603050405020304" pitchFamily="18" charset="0"/>
                          </a:rPr>
                          <m:t>1</m:t>
                        </m:r>
                      </m:sub>
                    </m:sSub>
                    <m:r>
                      <a:rPr lang="fr-FR" sz="2400" i="1">
                        <a:effectLst/>
                        <a:latin typeface="Cambria Math" panose="02040503050406030204" pitchFamily="18" charset="0"/>
                        <a:ea typeface="Times New Roman" panose="02020603050405020304" pitchFamily="18" charset="0"/>
                      </a:rPr>
                      <m:t>,</m:t>
                    </m:r>
                    <m:sSub>
                      <m:sSubPr>
                        <m:ctrlPr>
                          <a:rPr lang="fr-FR" sz="2400" i="1">
                            <a:effectLst/>
                            <a:latin typeface="Cambria Math" panose="02040503050406030204" pitchFamily="18" charset="0"/>
                            <a:ea typeface="Times New Roman" panose="02020603050405020304" pitchFamily="18" charset="0"/>
                          </a:rPr>
                        </m:ctrlPr>
                      </m:sSubPr>
                      <m:e>
                        <m:r>
                          <a:rPr lang="fr-FR" sz="2400" i="1">
                            <a:effectLst/>
                            <a:latin typeface="Cambria Math" panose="02040503050406030204" pitchFamily="18" charset="0"/>
                            <a:ea typeface="Times New Roman" panose="02020603050405020304" pitchFamily="18" charset="0"/>
                          </a:rPr>
                          <m:t>𝜋</m:t>
                        </m:r>
                      </m:e>
                      <m:sub>
                        <m:r>
                          <a:rPr lang="fr-FR" sz="2400" i="1">
                            <a:effectLst/>
                            <a:latin typeface="Cambria Math" panose="02040503050406030204" pitchFamily="18" charset="0"/>
                            <a:ea typeface="Times New Roman" panose="02020603050405020304" pitchFamily="18" charset="0"/>
                          </a:rPr>
                          <m:t>2</m:t>
                        </m:r>
                      </m:sub>
                    </m:sSub>
                    <m:r>
                      <a:rPr lang="fr-FR" sz="2400" i="1">
                        <a:effectLst/>
                        <a:latin typeface="Cambria Math" panose="02040503050406030204" pitchFamily="18" charset="0"/>
                        <a:ea typeface="Times New Roman" panose="02020603050405020304" pitchFamily="18" charset="0"/>
                      </a:rPr>
                      <m:t>)</m:t>
                    </m:r>
                  </m:oMath>
                </a14:m>
                <a:r>
                  <a:rPr lang="fr-FR" sz="2400" dirty="0">
                    <a:effectLst/>
                    <a:ea typeface="Times New Roman" panose="02020603050405020304" pitchFamily="18" charset="0"/>
                  </a:rPr>
                  <a:t>, </a:t>
                </a:r>
                <a:r>
                  <a:rPr lang="fr-FR" sz="2400" dirty="0">
                    <a:effectLst/>
                    <a:ea typeface="Calibri" panose="020F0502020204030204" pitchFamily="34" charset="0"/>
                  </a:rPr>
                  <a:t>inclut le quadrilatère reliant les quatre paires de paiements </a:t>
                </a:r>
                <a14:m>
                  <m:oMath xmlns:m="http://schemas.openxmlformats.org/officeDocument/2006/math">
                    <m:r>
                      <a:rPr lang="fr-FR" sz="2400" i="1">
                        <a:effectLst/>
                        <a:latin typeface="Cambria Math" panose="02040503050406030204" pitchFamily="18" charset="0"/>
                        <a:ea typeface="Times New Roman" panose="02020603050405020304" pitchFamily="18" charset="0"/>
                      </a:rPr>
                      <m:t>(</m:t>
                    </m:r>
                    <m:sSup>
                      <m:sSupPr>
                        <m:ctrlPr>
                          <a:rPr lang="fr-FR" sz="2400" i="1">
                            <a:effectLst/>
                            <a:latin typeface="Cambria Math" panose="02040503050406030204" pitchFamily="18" charset="0"/>
                            <a:ea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rPr>
                          <m:t>𝜋</m:t>
                        </m:r>
                      </m:e>
                      <m:sup>
                        <m:r>
                          <a:rPr lang="fr-FR" sz="2400" i="1">
                            <a:effectLst/>
                            <a:latin typeface="Cambria Math" panose="02040503050406030204" pitchFamily="18" charset="0"/>
                            <a:ea typeface="Times New Roman" panose="02020603050405020304" pitchFamily="18" charset="0"/>
                          </a:rPr>
                          <m:t>𝑚</m:t>
                        </m:r>
                      </m:sup>
                    </m:sSup>
                    <m:r>
                      <a:rPr lang="fr-FR" sz="2400" i="1">
                        <a:effectLst/>
                        <a:latin typeface="Cambria Math" panose="02040503050406030204" pitchFamily="18" charset="0"/>
                        <a:ea typeface="Times New Roman" panose="02020603050405020304" pitchFamily="18" charset="0"/>
                      </a:rPr>
                      <m:t>,0)</m:t>
                    </m:r>
                  </m:oMath>
                </a14:m>
                <a:r>
                  <a:rPr lang="fr-FR" sz="2400" dirty="0">
                    <a:effectLst/>
                    <a:ea typeface="Times New Roman" panose="02020603050405020304" pitchFamily="18" charset="0"/>
                  </a:rPr>
                  <a:t>, </a:t>
                </a:r>
                <a14:m>
                  <m:oMath xmlns:m="http://schemas.openxmlformats.org/officeDocument/2006/math">
                    <m:r>
                      <a:rPr lang="fr-FR" sz="2400" i="1">
                        <a:effectLst/>
                        <a:latin typeface="Cambria Math" panose="02040503050406030204" pitchFamily="18" charset="0"/>
                        <a:ea typeface="Times New Roman" panose="02020603050405020304" pitchFamily="18" charset="0"/>
                      </a:rPr>
                      <m:t>(</m:t>
                    </m:r>
                    <m:sSup>
                      <m:sSupPr>
                        <m:ctrlPr>
                          <a:rPr lang="fr-FR" sz="2400" i="1">
                            <a:effectLst/>
                            <a:latin typeface="Cambria Math" panose="02040503050406030204" pitchFamily="18" charset="0"/>
                            <a:ea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rPr>
                          <m:t>𝜋</m:t>
                        </m:r>
                      </m:e>
                      <m:sup>
                        <m:r>
                          <a:rPr lang="fr-FR" sz="2400" i="1">
                            <a:effectLst/>
                            <a:latin typeface="Cambria Math" panose="02040503050406030204" pitchFamily="18" charset="0"/>
                            <a:ea typeface="Times New Roman" panose="02020603050405020304" pitchFamily="18" charset="0"/>
                          </a:rPr>
                          <m:t>−</m:t>
                        </m:r>
                      </m:sup>
                    </m:sSup>
                    <m:r>
                      <a:rPr lang="fr-FR" sz="2400" i="1">
                        <a:effectLst/>
                        <a:latin typeface="Cambria Math" panose="02040503050406030204" pitchFamily="18" charset="0"/>
                        <a:ea typeface="Times New Roman" panose="02020603050405020304" pitchFamily="18" charset="0"/>
                      </a:rPr>
                      <m:t>,0)</m:t>
                    </m:r>
                  </m:oMath>
                </a14:m>
                <a:r>
                  <a:rPr lang="fr-FR" sz="2400" dirty="0">
                    <a:effectLst/>
                    <a:ea typeface="Times New Roman" panose="02020603050405020304" pitchFamily="18" charset="0"/>
                  </a:rPr>
                  <a:t>, </a:t>
                </a:r>
                <a14:m>
                  <m:oMath xmlns:m="http://schemas.openxmlformats.org/officeDocument/2006/math">
                    <m:r>
                      <a:rPr lang="fr-FR" sz="2400" i="1">
                        <a:effectLst/>
                        <a:latin typeface="Cambria Math" panose="02040503050406030204" pitchFamily="18" charset="0"/>
                        <a:ea typeface="Times New Roman" panose="02020603050405020304" pitchFamily="18" charset="0"/>
                      </a:rPr>
                      <m:t>(</m:t>
                    </m:r>
                    <m:sSup>
                      <m:sSupPr>
                        <m:ctrlPr>
                          <a:rPr lang="fr-FR" sz="2400" i="1">
                            <a:effectLst/>
                            <a:latin typeface="Cambria Math" panose="02040503050406030204" pitchFamily="18" charset="0"/>
                            <a:ea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rPr>
                          <m:t>0,</m:t>
                        </m:r>
                        <m:r>
                          <a:rPr lang="fr-FR" sz="2400" i="1">
                            <a:effectLst/>
                            <a:latin typeface="Cambria Math" panose="02040503050406030204" pitchFamily="18" charset="0"/>
                            <a:ea typeface="Times New Roman" panose="02020603050405020304" pitchFamily="18" charset="0"/>
                          </a:rPr>
                          <m:t>𝜋</m:t>
                        </m:r>
                      </m:e>
                      <m:sup>
                        <m:r>
                          <a:rPr lang="fr-FR" sz="2400" i="1">
                            <a:effectLst/>
                            <a:latin typeface="Cambria Math" panose="02040503050406030204" pitchFamily="18" charset="0"/>
                            <a:ea typeface="Times New Roman" panose="02020603050405020304" pitchFamily="18" charset="0"/>
                          </a:rPr>
                          <m:t>𝑚</m:t>
                        </m:r>
                      </m:sup>
                    </m:sSup>
                    <m:r>
                      <a:rPr lang="fr-FR" sz="2400" i="1">
                        <a:effectLst/>
                        <a:latin typeface="Cambria Math" panose="02040503050406030204" pitchFamily="18" charset="0"/>
                        <a:ea typeface="Times New Roman" panose="02020603050405020304" pitchFamily="18" charset="0"/>
                      </a:rPr>
                      <m:t>)</m:t>
                    </m:r>
                  </m:oMath>
                </a14:m>
                <a:r>
                  <a:rPr lang="fr-FR" sz="2400" dirty="0">
                    <a:effectLst/>
                    <a:ea typeface="Times New Roman" panose="02020603050405020304" pitchFamily="18" charset="0"/>
                  </a:rPr>
                  <a:t>, et </a:t>
                </a:r>
                <a14:m>
                  <m:oMath xmlns:m="http://schemas.openxmlformats.org/officeDocument/2006/math">
                    <m:r>
                      <a:rPr lang="fr-FR" sz="2400" i="1">
                        <a:effectLst/>
                        <a:latin typeface="Cambria Math" panose="02040503050406030204" pitchFamily="18" charset="0"/>
                        <a:ea typeface="Times New Roman" panose="02020603050405020304" pitchFamily="18" charset="0"/>
                      </a:rPr>
                      <m:t>(0,</m:t>
                    </m:r>
                    <m:sSup>
                      <m:sSupPr>
                        <m:ctrlPr>
                          <a:rPr lang="fr-FR" sz="2400" i="1">
                            <a:effectLst/>
                            <a:latin typeface="Cambria Math" panose="02040503050406030204" pitchFamily="18" charset="0"/>
                            <a:ea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rPr>
                          <m:t>𝜋</m:t>
                        </m:r>
                      </m:e>
                      <m:sup>
                        <m:r>
                          <a:rPr lang="fr-FR" sz="2400" i="1">
                            <a:effectLst/>
                            <a:latin typeface="Cambria Math" panose="02040503050406030204" pitchFamily="18" charset="0"/>
                            <a:ea typeface="Times New Roman" panose="02020603050405020304" pitchFamily="18" charset="0"/>
                          </a:rPr>
                          <m:t>−</m:t>
                        </m:r>
                      </m:sup>
                    </m:sSup>
                    <m:r>
                      <a:rPr lang="fr-FR" sz="2400" i="1">
                        <a:effectLst/>
                        <a:latin typeface="Cambria Math" panose="02040503050406030204" pitchFamily="18" charset="0"/>
                        <a:ea typeface="Times New Roman" panose="02020603050405020304" pitchFamily="18" charset="0"/>
                      </a:rPr>
                      <m:t>)</m:t>
                    </m:r>
                  </m:oMath>
                </a14:m>
                <a:r>
                  <a:rPr lang="fr-FR" sz="2400" dirty="0">
                    <a:effectLst/>
                    <a:ea typeface="Times New Roman" panose="02020603050405020304" pitchFamily="18" charset="0"/>
                  </a:rPr>
                  <a:t>. </a:t>
                </a:r>
                <a:endParaRPr lang="fr-FR" sz="2400" dirty="0"/>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33867" y="1346105"/>
                <a:ext cx="12158133" cy="830997"/>
              </a:xfrm>
              <a:prstGeom prst="rect">
                <a:avLst/>
              </a:prstGeom>
              <a:blipFill>
                <a:blip r:embed="rId2"/>
                <a:stretch>
                  <a:fillRect l="-702" t="-5882" b="-16176"/>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4D6B5BDB-2CBF-4559-A044-5D33AE068169}"/>
                  </a:ext>
                </a:extLst>
              </p:cNvPr>
              <p:cNvSpPr txBox="1"/>
              <p:nvPr/>
            </p:nvSpPr>
            <p:spPr>
              <a:xfrm>
                <a:off x="16933" y="4812600"/>
                <a:ext cx="12191999" cy="2557175"/>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fr-FR" sz="2400" dirty="0">
                    <a:effectLst/>
                    <a:ea typeface="Times New Roman" panose="02020603050405020304" pitchFamily="18" charset="0"/>
                  </a:rPr>
                  <a:t>Par ailleurs, il n’y a pas de paiements réalisables en-dehors de ce quadrilatère puisque pour tout profit de marché </a:t>
                </a:r>
                <a14:m>
                  <m:oMath xmlns:m="http://schemas.openxmlformats.org/officeDocument/2006/math">
                    <m:r>
                      <a:rPr lang="fr-FR" sz="2400" i="1">
                        <a:effectLst/>
                        <a:latin typeface="Cambria Math" panose="02040503050406030204" pitchFamily="18" charset="0"/>
                        <a:ea typeface="Times New Roman" panose="02020603050405020304" pitchFamily="18" charset="0"/>
                      </a:rPr>
                      <m:t>𝜋</m:t>
                    </m:r>
                    <m:r>
                      <a:rPr lang="fr-FR" sz="2400" i="1">
                        <a:effectLst/>
                        <a:latin typeface="Cambria Math" panose="02040503050406030204" pitchFamily="18" charset="0"/>
                        <a:ea typeface="Times New Roman" panose="02020603050405020304" pitchFamily="18" charset="0"/>
                      </a:rPr>
                      <m:t>∈[</m:t>
                    </m:r>
                    <m:sSup>
                      <m:sSupPr>
                        <m:ctrlPr>
                          <a:rPr lang="fr-FR" sz="2400" i="1">
                            <a:effectLst/>
                            <a:latin typeface="Cambria Math" panose="02040503050406030204" pitchFamily="18" charset="0"/>
                            <a:ea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rPr>
                          <m:t>𝜋</m:t>
                        </m:r>
                      </m:e>
                      <m:sup>
                        <m:r>
                          <a:rPr lang="fr-FR" sz="2400" i="1">
                            <a:effectLst/>
                            <a:latin typeface="Cambria Math" panose="02040503050406030204" pitchFamily="18" charset="0"/>
                            <a:ea typeface="Times New Roman" panose="02020603050405020304" pitchFamily="18" charset="0"/>
                          </a:rPr>
                          <m:t>−</m:t>
                        </m:r>
                      </m:sup>
                    </m:sSup>
                    <m:r>
                      <a:rPr lang="fr-FR" sz="2400" i="1">
                        <a:effectLst/>
                        <a:latin typeface="Cambria Math" panose="02040503050406030204" pitchFamily="18" charset="0"/>
                        <a:ea typeface="Times New Roman" panose="02020603050405020304" pitchFamily="18" charset="0"/>
                      </a:rPr>
                      <m:t>,</m:t>
                    </m:r>
                    <m:sSup>
                      <m:sSupPr>
                        <m:ctrlPr>
                          <a:rPr lang="fr-FR" sz="2400" i="1">
                            <a:effectLst/>
                            <a:latin typeface="Cambria Math" panose="02040503050406030204" pitchFamily="18" charset="0"/>
                            <a:ea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rPr>
                          <m:t>𝜋</m:t>
                        </m:r>
                      </m:e>
                      <m:sup>
                        <m:r>
                          <a:rPr lang="fr-FR" sz="2400" i="1">
                            <a:effectLst/>
                            <a:latin typeface="Cambria Math" panose="02040503050406030204" pitchFamily="18" charset="0"/>
                            <a:ea typeface="Times New Roman" panose="02020603050405020304" pitchFamily="18" charset="0"/>
                          </a:rPr>
                          <m:t>𝑚</m:t>
                        </m:r>
                      </m:sup>
                    </m:sSup>
                    <m:r>
                      <a:rPr lang="fr-FR" sz="2400" i="1">
                        <a:effectLst/>
                        <a:latin typeface="Cambria Math" panose="02040503050406030204" pitchFamily="18" charset="0"/>
                        <a:ea typeface="Times New Roman" panose="02020603050405020304" pitchFamily="18" charset="0"/>
                      </a:rPr>
                      <m:t>]</m:t>
                    </m:r>
                  </m:oMath>
                </a14:m>
                <a:r>
                  <a:rPr lang="fr-FR" sz="2400" dirty="0">
                    <a:effectLst/>
                    <a:ea typeface="Times New Roman" panose="02020603050405020304" pitchFamily="18" charset="0"/>
                  </a:rPr>
                  <a:t>, le vecteur de paiement du duopole s’écrit soit </a:t>
                </a:r>
                <a14:m>
                  <m:oMath xmlns:m="http://schemas.openxmlformats.org/officeDocument/2006/math">
                    <m:r>
                      <a:rPr lang="fr-FR" sz="2400" i="1">
                        <a:effectLst/>
                        <a:latin typeface="Cambria Math" panose="02040503050406030204" pitchFamily="18" charset="0"/>
                        <a:ea typeface="Times New Roman" panose="02020603050405020304" pitchFamily="18" charset="0"/>
                      </a:rPr>
                      <m:t>(</m:t>
                    </m:r>
                    <m:r>
                      <a:rPr lang="fr-FR" sz="2400" i="1">
                        <a:effectLst/>
                        <a:latin typeface="Cambria Math" panose="02040503050406030204" pitchFamily="18" charset="0"/>
                        <a:ea typeface="Times New Roman" panose="02020603050405020304" pitchFamily="18" charset="0"/>
                      </a:rPr>
                      <m:t>𝜋</m:t>
                    </m:r>
                    <m:r>
                      <a:rPr lang="fr-FR" sz="2400" i="1">
                        <a:effectLst/>
                        <a:latin typeface="Cambria Math" panose="02040503050406030204" pitchFamily="18" charset="0"/>
                        <a:ea typeface="Times New Roman" panose="02020603050405020304" pitchFamily="18" charset="0"/>
                      </a:rPr>
                      <m:t>,0)</m:t>
                    </m:r>
                  </m:oMath>
                </a14:m>
                <a:r>
                  <a:rPr lang="fr-FR" sz="2400" dirty="0">
                    <a:effectLst/>
                    <a:ea typeface="Times New Roman" panose="02020603050405020304" pitchFamily="18" charset="0"/>
                  </a:rPr>
                  <a:t> ou </a:t>
                </a:r>
                <a14:m>
                  <m:oMath xmlns:m="http://schemas.openxmlformats.org/officeDocument/2006/math">
                    <m:r>
                      <a:rPr lang="fr-FR" sz="2400" i="1">
                        <a:effectLst/>
                        <a:latin typeface="Cambria Math" panose="02040503050406030204" pitchFamily="18" charset="0"/>
                        <a:ea typeface="Times New Roman" panose="02020603050405020304" pitchFamily="18" charset="0"/>
                      </a:rPr>
                      <m:t>(</m:t>
                    </m:r>
                    <m:r>
                      <a:rPr lang="fr-FR" sz="2400" i="1">
                        <a:effectLst/>
                        <a:latin typeface="Cambria Math" panose="02040503050406030204" pitchFamily="18" charset="0"/>
                        <a:ea typeface="Times New Roman" panose="02020603050405020304" pitchFamily="18" charset="0"/>
                      </a:rPr>
                      <m:t>𝜋</m:t>
                    </m:r>
                    <m:r>
                      <a:rPr lang="fr-FR" sz="2400" i="1">
                        <a:effectLst/>
                        <a:latin typeface="Cambria Math" panose="02040503050406030204" pitchFamily="18" charset="0"/>
                        <a:ea typeface="Times New Roman" panose="02020603050405020304" pitchFamily="18" charset="0"/>
                      </a:rPr>
                      <m:t>,0)</m:t>
                    </m:r>
                  </m:oMath>
                </a14:m>
                <a:r>
                  <a:rPr lang="fr-FR" sz="2400" dirty="0">
                    <a:effectLst/>
                    <a:ea typeface="Times New Roman" panose="02020603050405020304" pitchFamily="18" charset="0"/>
                  </a:rPr>
                  <a:t> selon l’identité de la firme qui couvre de manière exclusive le marché, soit </a:t>
                </a:r>
                <a14:m>
                  <m:oMath xmlns:m="http://schemas.openxmlformats.org/officeDocument/2006/math">
                    <m:r>
                      <a:rPr lang="fr-FR" sz="2400" i="1">
                        <a:effectLst/>
                        <a:latin typeface="Cambria Math" panose="02040503050406030204" pitchFamily="18" charset="0"/>
                        <a:ea typeface="Times New Roman" panose="02020603050405020304" pitchFamily="18" charset="0"/>
                      </a:rPr>
                      <m:t>(</m:t>
                    </m:r>
                    <m:f>
                      <m:fPr>
                        <m:ctrlPr>
                          <a:rPr lang="fr-FR" sz="2400" i="1">
                            <a:effectLst/>
                            <a:latin typeface="Cambria Math" panose="02040503050406030204" pitchFamily="18" charset="0"/>
                            <a:ea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rPr>
                          <m:t>𝜋</m:t>
                        </m:r>
                      </m:num>
                      <m:den>
                        <m:r>
                          <a:rPr lang="fr-FR" sz="2400" i="1">
                            <a:effectLst/>
                            <a:latin typeface="Cambria Math" panose="02040503050406030204" pitchFamily="18" charset="0"/>
                            <a:ea typeface="Times New Roman" panose="02020603050405020304" pitchFamily="18" charset="0"/>
                          </a:rPr>
                          <m:t>2</m:t>
                        </m:r>
                      </m:den>
                    </m:f>
                    <m:r>
                      <a:rPr lang="fr-FR" sz="2400" i="1">
                        <a:effectLst/>
                        <a:latin typeface="Cambria Math" panose="02040503050406030204" pitchFamily="18" charset="0"/>
                        <a:ea typeface="Times New Roman" panose="02020603050405020304" pitchFamily="18" charset="0"/>
                      </a:rPr>
                      <m:t>,</m:t>
                    </m:r>
                    <m:f>
                      <m:fPr>
                        <m:ctrlPr>
                          <a:rPr lang="fr-FR" sz="2400" i="1">
                            <a:effectLst/>
                            <a:latin typeface="Cambria Math" panose="02040503050406030204" pitchFamily="18" charset="0"/>
                            <a:ea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rPr>
                          <m:t>𝜋</m:t>
                        </m:r>
                      </m:num>
                      <m:den>
                        <m:r>
                          <a:rPr lang="fr-FR" sz="2400" i="1">
                            <a:effectLst/>
                            <a:latin typeface="Cambria Math" panose="02040503050406030204" pitchFamily="18" charset="0"/>
                            <a:ea typeface="Times New Roman" panose="02020603050405020304" pitchFamily="18" charset="0"/>
                          </a:rPr>
                          <m:t>2</m:t>
                        </m:r>
                      </m:den>
                    </m:f>
                    <m:r>
                      <a:rPr lang="fr-FR" sz="2400" i="1">
                        <a:effectLst/>
                        <a:latin typeface="Cambria Math" panose="02040503050406030204" pitchFamily="18" charset="0"/>
                        <a:ea typeface="Times New Roman" panose="02020603050405020304" pitchFamily="18" charset="0"/>
                      </a:rPr>
                      <m:t>)</m:t>
                    </m:r>
                  </m:oMath>
                </a14:m>
                <a:r>
                  <a:rPr lang="fr-FR" sz="2400" dirty="0">
                    <a:effectLst/>
                    <a:ea typeface="Times New Roman" panose="02020603050405020304" pitchFamily="18" charset="0"/>
                  </a:rPr>
                  <a:t> dans le cas d’une couverture commune, ce qui correspond à une combinaison convexe des deux paiements de couverture exclusive.</a:t>
                </a:r>
                <a:endParaRPr lang="fr-FR" sz="2400" dirty="0">
                  <a:effectLst/>
                  <a:ea typeface="Calibri" panose="020F0502020204030204" pitchFamily="34" charset="0"/>
                </a:endParaRPr>
              </a:p>
              <a:p>
                <a:pPr marL="342900" indent="-342900">
                  <a:spcAft>
                    <a:spcPts val="1000"/>
                  </a:spcAft>
                  <a:buFont typeface="Arial" panose="020B0604020202020204" pitchFamily="34" charset="0"/>
                  <a:buChar char="•"/>
                </a:pPr>
                <a:endParaRPr lang="fr-FR" sz="2400" dirty="0"/>
              </a:p>
            </p:txBody>
          </p:sp>
        </mc:Choice>
        <mc:Fallback xmlns="">
          <p:sp>
            <p:nvSpPr>
              <p:cNvPr id="8" name="ZoneTexte 7">
                <a:extLst>
                  <a:ext uri="{FF2B5EF4-FFF2-40B4-BE49-F238E27FC236}">
                    <a16:creationId xmlns:a16="http://schemas.microsoft.com/office/drawing/2014/main" id="{4D6B5BDB-2CBF-4559-A044-5D33AE068169}"/>
                  </a:ext>
                </a:extLst>
              </p:cNvPr>
              <p:cNvSpPr txBox="1">
                <a:spLocks noRot="1" noChangeAspect="1" noMove="1" noResize="1" noEditPoints="1" noAdjustHandles="1" noChangeArrowheads="1" noChangeShapeType="1" noTextEdit="1"/>
              </p:cNvSpPr>
              <p:nvPr/>
            </p:nvSpPr>
            <p:spPr>
              <a:xfrm>
                <a:off x="16933" y="4812600"/>
                <a:ext cx="12191999" cy="2557175"/>
              </a:xfrm>
              <a:prstGeom prst="rect">
                <a:avLst/>
              </a:prstGeom>
              <a:blipFill>
                <a:blip r:embed="rId4"/>
                <a:stretch>
                  <a:fillRect l="-700" t="-1905" r="-100"/>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F362B758-6782-4797-8157-6D80A6B85B58}"/>
              </a:ext>
            </a:extLst>
          </p:cNvPr>
          <p:cNvPicPr>
            <a:picLocks noChangeAspect="1"/>
          </p:cNvPicPr>
          <p:nvPr/>
        </p:nvPicPr>
        <p:blipFill>
          <a:blip r:embed="rId5"/>
          <a:stretch>
            <a:fillRect/>
          </a:stretch>
        </p:blipFill>
        <p:spPr>
          <a:xfrm>
            <a:off x="2520141" y="2177102"/>
            <a:ext cx="5680364" cy="2733206"/>
          </a:xfrm>
          <a:prstGeom prst="rect">
            <a:avLst/>
          </a:prstGeom>
        </p:spPr>
      </p:pic>
      <p:sp>
        <p:nvSpPr>
          <p:cNvPr id="3" name="Espace réservé du pied de page 2">
            <a:extLst>
              <a:ext uri="{FF2B5EF4-FFF2-40B4-BE49-F238E27FC236}">
                <a16:creationId xmlns:a16="http://schemas.microsoft.com/office/drawing/2014/main" id="{3B9245BC-0DFE-4F30-9C5B-2837BDBD14EA}"/>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EAAF8B78-2E87-47B6-960F-B6FC42AC1E2C}"/>
              </a:ext>
            </a:extLst>
          </p:cNvPr>
          <p:cNvSpPr>
            <a:spLocks noGrp="1"/>
          </p:cNvSpPr>
          <p:nvPr>
            <p:ph type="sldNum" sz="quarter" idx="12"/>
          </p:nvPr>
        </p:nvSpPr>
        <p:spPr/>
        <p:txBody>
          <a:bodyPr/>
          <a:lstStyle/>
          <a:p>
            <a:fld id="{A88EAB1B-73FB-4977-9B11-E6EDEDEB8490}" type="slidenum">
              <a:rPr lang="fr-FR" smtClean="0"/>
              <a:t>125</a:t>
            </a:fld>
            <a:endParaRPr lang="fr-FR" dirty="0"/>
          </a:p>
        </p:txBody>
      </p:sp>
    </p:spTree>
    <p:extLst>
      <p:ext uri="{BB962C8B-B14F-4D97-AF65-F5344CB8AC3E}">
        <p14:creationId xmlns:p14="http://schemas.microsoft.com/office/powerpoint/2010/main" val="32843551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sz="4000" dirty="0">
                <a:latin typeface="Arial Black" panose="020B0A04020102020204" pitchFamily="34" charset="0"/>
                <a:cs typeface="Arial" panose="020B0604020202020204" pitchFamily="34" charset="0"/>
              </a:rPr>
              <a:t>Application à l’économie industrielle</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Collusion en prix au sein d’un duopole</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33867" y="1346105"/>
                <a:ext cx="12158133" cy="5225213"/>
              </a:xfrm>
              <a:prstGeom prst="rect">
                <a:avLst/>
              </a:prstGeom>
              <a:noFill/>
            </p:spPr>
            <p:txBody>
              <a:bodyPr wrap="square" rtlCol="0">
                <a:spAutoFit/>
              </a:bodyPr>
              <a:lstStyle/>
              <a:p>
                <a:pPr algn="just">
                  <a:spcBef>
                    <a:spcPts val="200"/>
                  </a:spcBef>
                  <a:spcAft>
                    <a:spcPts val="0"/>
                  </a:spcAft>
                </a:pPr>
                <a:r>
                  <a:rPr lang="fr-FR" sz="2400"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Application du Théorème 1</a:t>
                </a:r>
              </a:p>
              <a:p>
                <a:pPr marL="342900" indent="-342900" algn="just">
                  <a:spcAft>
                    <a:spcPts val="1000"/>
                  </a:spcAft>
                  <a:buFont typeface="Arial" panose="020B0604020202020204" pitchFamily="34" charset="0"/>
                  <a:buChar char="•"/>
                </a:pPr>
                <a:r>
                  <a:rPr lang="fr-FR" sz="2400" dirty="0">
                    <a:effectLst/>
                    <a:latin typeface="Times New Roman" panose="02020603050405020304" pitchFamily="18" charset="0"/>
                    <a:ea typeface="Calibri" panose="020F0502020204030204" pitchFamily="34" charset="0"/>
                  </a:rPr>
                  <a:t>Le jeu d’étape possède un unique équilibre de Nash: les deux entreprises tarifent au niveau de leur coût marginal de production, supposé identique. </a:t>
                </a:r>
              </a:p>
              <a:p>
                <a:pPr marL="342900" indent="-342900" algn="just">
                  <a:spcAft>
                    <a:spcPts val="1000"/>
                  </a:spcAft>
                  <a:buFont typeface="Arial" panose="020B0604020202020204" pitchFamily="34" charset="0"/>
                  <a:buChar char="•"/>
                </a:pPr>
                <a:r>
                  <a:rPr lang="fr-FR" sz="2400" dirty="0">
                    <a:effectLst/>
                    <a:latin typeface="Times New Roman" panose="02020603050405020304" pitchFamily="18" charset="0"/>
                    <a:ea typeface="Calibri" panose="020F0502020204030204" pitchFamily="34" charset="0"/>
                  </a:rPr>
                  <a:t>A l’équilibre du jeu d’étape les profits sont nuls pour chaque entreprise (paradoxe de Bertrand). </a:t>
                </a:r>
              </a:p>
              <a:p>
                <a:pPr marL="342900" indent="-342900" algn="just">
                  <a:spcAft>
                    <a:spcPts val="1000"/>
                  </a:spcAft>
                  <a:buFont typeface="Arial" panose="020B0604020202020204" pitchFamily="34" charset="0"/>
                  <a:buChar char="•"/>
                </a:pPr>
                <a:r>
                  <a:rPr lang="fr-FR" sz="2400" dirty="0">
                    <a:effectLst/>
                    <a:latin typeface="Times New Roman" panose="02020603050405020304" pitchFamily="18" charset="0"/>
                    <a:ea typeface="Calibri" panose="020F0502020204030204" pitchFamily="34" charset="0"/>
                  </a:rPr>
                  <a:t>Soit </a:t>
                </a:r>
                <a14:m>
                  <m:oMath xmlns:m="http://schemas.openxmlformats.org/officeDocument/2006/math">
                    <m:r>
                      <a:rPr lang="fr-FR" sz="2400" b="1" i="1">
                        <a:effectLst/>
                        <a:latin typeface="Cambria Math" panose="02040503050406030204" pitchFamily="18" charset="0"/>
                        <a:ea typeface="Calibri" panose="020F0502020204030204" pitchFamily="34" charset="0"/>
                      </a:rPr>
                      <m:t>𝐚</m:t>
                    </m:r>
                    <m:r>
                      <a:rPr lang="fr-FR" sz="2400" b="1" i="1">
                        <a:effectLst/>
                        <a:latin typeface="Cambria Math" panose="02040503050406030204" pitchFamily="18" charset="0"/>
                        <a:ea typeface="Calibri" panose="020F0502020204030204" pitchFamily="34" charset="0"/>
                      </a:rPr>
                      <m:t>′</m:t>
                    </m:r>
                    <m:r>
                      <a:rPr lang="fr-FR" sz="2400">
                        <a:effectLst/>
                        <a:latin typeface="Cambria Math" panose="02040503050406030204" pitchFamily="18" charset="0"/>
                        <a:ea typeface="Calibri" panose="020F0502020204030204" pitchFamily="34" charset="0"/>
                      </a:rPr>
                      <m:t>=</m:t>
                    </m:r>
                    <m:d>
                      <m:dPr>
                        <m:ctrlPr>
                          <a:rPr lang="fr-FR" sz="2400" i="1">
                            <a:effectLst/>
                            <a:latin typeface="Cambria Math" panose="02040503050406030204" pitchFamily="18" charset="0"/>
                            <a:ea typeface="Calibri" panose="020F0502020204030204" pitchFamily="34" charset="0"/>
                          </a:rPr>
                        </m:ctrlPr>
                      </m:dPr>
                      <m:e>
                        <m:sSubSup>
                          <m:sSubSupPr>
                            <m:ctrlPr>
                              <a:rPr lang="fr-FR" sz="2400" i="1">
                                <a:effectLst/>
                                <a:latin typeface="Cambria Math" panose="02040503050406030204" pitchFamily="18" charset="0"/>
                                <a:ea typeface="Times New Roman" panose="02020603050405020304" pitchFamily="18" charset="0"/>
                              </a:rPr>
                            </m:ctrlPr>
                          </m:sSubSupPr>
                          <m:e>
                            <m:r>
                              <a:rPr lang="fr-FR" sz="2400" i="1">
                                <a:effectLst/>
                                <a:latin typeface="Cambria Math" panose="02040503050406030204" pitchFamily="18" charset="0"/>
                                <a:ea typeface="Times New Roman" panose="02020603050405020304" pitchFamily="18" charset="0"/>
                              </a:rPr>
                              <m:t>𝑎</m:t>
                            </m:r>
                          </m:e>
                          <m:sub>
                            <m:r>
                              <a:rPr lang="fr-FR" sz="2400" i="1">
                                <a:effectLst/>
                                <a:latin typeface="Cambria Math" panose="02040503050406030204" pitchFamily="18" charset="0"/>
                                <a:ea typeface="Times New Roman" panose="02020603050405020304" pitchFamily="18" charset="0"/>
                              </a:rPr>
                              <m:t>1</m:t>
                            </m:r>
                          </m:sub>
                          <m:sup>
                            <m:r>
                              <a:rPr lang="fr-FR" sz="2400" i="1">
                                <a:effectLst/>
                                <a:latin typeface="Cambria Math" panose="02040503050406030204" pitchFamily="18" charset="0"/>
                                <a:ea typeface="Times New Roman" panose="02020603050405020304" pitchFamily="18" charset="0"/>
                              </a:rPr>
                              <m:t>′</m:t>
                            </m:r>
                          </m:sup>
                        </m:sSubSup>
                        <m:r>
                          <a:rPr lang="fr-FR" sz="2400">
                            <a:effectLst/>
                            <a:latin typeface="Cambria Math" panose="02040503050406030204" pitchFamily="18" charset="0"/>
                            <a:ea typeface="Calibri" panose="020F0502020204030204" pitchFamily="34" charset="0"/>
                          </a:rPr>
                          <m:t>, </m:t>
                        </m:r>
                        <m:sSubSup>
                          <m:sSubSupPr>
                            <m:ctrlPr>
                              <a:rPr lang="fr-FR" sz="2400" i="1">
                                <a:effectLst/>
                                <a:latin typeface="Cambria Math" panose="02040503050406030204" pitchFamily="18" charset="0"/>
                                <a:ea typeface="Times New Roman" panose="02020603050405020304" pitchFamily="18" charset="0"/>
                              </a:rPr>
                            </m:ctrlPr>
                          </m:sSubSupPr>
                          <m:e>
                            <m:r>
                              <a:rPr lang="fr-FR" sz="2400" i="1">
                                <a:effectLst/>
                                <a:latin typeface="Cambria Math" panose="02040503050406030204" pitchFamily="18" charset="0"/>
                                <a:ea typeface="Times New Roman" panose="02020603050405020304" pitchFamily="18" charset="0"/>
                              </a:rPr>
                              <m:t>𝑎</m:t>
                            </m:r>
                          </m:e>
                          <m:sub>
                            <m:r>
                              <a:rPr lang="fr-FR" sz="2400" i="1">
                                <a:effectLst/>
                                <a:latin typeface="Cambria Math" panose="02040503050406030204" pitchFamily="18" charset="0"/>
                                <a:ea typeface="Times New Roman" panose="02020603050405020304" pitchFamily="18" charset="0"/>
                              </a:rPr>
                              <m:t>2</m:t>
                            </m:r>
                          </m:sub>
                          <m:sup>
                            <m:r>
                              <a:rPr lang="fr-FR" sz="2400" i="1">
                                <a:effectLst/>
                                <a:latin typeface="Cambria Math" panose="02040503050406030204" pitchFamily="18" charset="0"/>
                                <a:ea typeface="Times New Roman" panose="02020603050405020304" pitchFamily="18" charset="0"/>
                              </a:rPr>
                              <m:t>′</m:t>
                            </m:r>
                          </m:sup>
                        </m:sSubSup>
                      </m:e>
                    </m:d>
                  </m:oMath>
                </a14:m>
                <a:r>
                  <a:rPr lang="fr-FR" sz="2400" dirty="0">
                    <a:effectLst/>
                    <a:latin typeface="Times New Roman" panose="02020603050405020304" pitchFamily="18" charset="0"/>
                    <a:ea typeface="Times New Roman" panose="02020603050405020304" pitchFamily="18" charset="0"/>
                  </a:rPr>
                  <a:t> un profil stratégique qui procure un profit espéré strictement positif à chaque firme. </a:t>
                </a:r>
              </a:p>
              <a:p>
                <a:pPr marL="800100" lvl="1" indent="-342900" algn="just">
                  <a:spcAft>
                    <a:spcPts val="1000"/>
                  </a:spcAft>
                  <a:buFont typeface="Arial" panose="020B0604020202020204" pitchFamily="34" charset="0"/>
                  <a:buChar char="•"/>
                </a:pPr>
                <a:r>
                  <a:rPr lang="fr-FR" sz="2400" dirty="0">
                    <a:effectLst/>
                    <a:latin typeface="Times New Roman" panose="02020603050405020304" pitchFamily="18" charset="0"/>
                    <a:ea typeface="Times New Roman" panose="02020603050405020304" pitchFamily="18" charset="0"/>
                  </a:rPr>
                  <a:t>Par exemple, </a:t>
                </a:r>
                <a14:m>
                  <m:oMath xmlns:m="http://schemas.openxmlformats.org/officeDocument/2006/math">
                    <m:r>
                      <a:rPr lang="fr-FR" sz="2400" b="1" i="1">
                        <a:effectLst/>
                        <a:latin typeface="Cambria Math" panose="02040503050406030204" pitchFamily="18" charset="0"/>
                        <a:ea typeface="Calibri" panose="020F0502020204030204" pitchFamily="34" charset="0"/>
                      </a:rPr>
                      <m:t>𝐚</m:t>
                    </m:r>
                    <m:r>
                      <a:rPr lang="fr-FR" sz="2400" b="1" i="1">
                        <a:effectLst/>
                        <a:latin typeface="Cambria Math" panose="02040503050406030204" pitchFamily="18" charset="0"/>
                        <a:ea typeface="Calibri" panose="020F0502020204030204" pitchFamily="34" charset="0"/>
                      </a:rPr>
                      <m:t>′</m:t>
                    </m:r>
                  </m:oMath>
                </a14:m>
                <a:r>
                  <a:rPr lang="fr-FR" sz="2400" dirty="0">
                    <a:effectLst/>
                    <a:latin typeface="Times New Roman" panose="02020603050405020304" pitchFamily="18" charset="0"/>
                    <a:ea typeface="Times New Roman" panose="02020603050405020304" pitchFamily="18" charset="0"/>
                  </a:rPr>
                  <a:t> co</a:t>
                </a:r>
                <a:r>
                  <a:rPr lang="fr-FR" sz="2400" dirty="0">
                    <a:effectLst/>
                    <a:latin typeface="Times New Roman" panose="02020603050405020304" pitchFamily="18" charset="0"/>
                    <a:ea typeface="Calibri" panose="020F0502020204030204" pitchFamily="34" charset="0"/>
                  </a:rPr>
                  <a:t>rrespond à une </a:t>
                </a:r>
                <a:r>
                  <a:rPr lang="fr-FR" sz="2400" dirty="0">
                    <a:effectLst/>
                    <a:latin typeface="Times New Roman" panose="02020603050405020304" pitchFamily="18" charset="0"/>
                    <a:ea typeface="Times New Roman" panose="02020603050405020304" pitchFamily="18" charset="0"/>
                  </a:rPr>
                  <a:t>collusion à tarification symétrique, qui prend la forme d’une </a:t>
                </a:r>
                <a:r>
                  <a:rPr lang="fr-FR" sz="2400" dirty="0">
                    <a:effectLst/>
                    <a:latin typeface="Times New Roman" panose="02020603050405020304" pitchFamily="18" charset="0"/>
                    <a:ea typeface="Calibri" panose="020F0502020204030204" pitchFamily="34" charset="0"/>
                  </a:rPr>
                  <a:t>paire d’actions </a:t>
                </a:r>
                <a14:m>
                  <m:oMath xmlns:m="http://schemas.openxmlformats.org/officeDocument/2006/math">
                    <m:sSub>
                      <m:sSubPr>
                        <m:ctrlPr>
                          <a:rPr lang="fr-FR" sz="2400" i="1">
                            <a:effectLst/>
                            <a:latin typeface="Cambria Math" panose="02040503050406030204" pitchFamily="18" charset="0"/>
                            <a:ea typeface="Calibri" panose="020F0502020204030204" pitchFamily="34" charset="0"/>
                          </a:rPr>
                        </m:ctrlPr>
                      </m:sSubPr>
                      <m:e>
                        <m:r>
                          <a:rPr lang="fr-FR" sz="2400" i="1">
                            <a:effectLst/>
                            <a:latin typeface="Cambria Math" panose="02040503050406030204" pitchFamily="18" charset="0"/>
                            <a:ea typeface="Calibri" panose="020F0502020204030204" pitchFamily="34" charset="0"/>
                          </a:rPr>
                          <m:t>(</m:t>
                        </m:r>
                        <m:r>
                          <a:rPr lang="fr-FR" sz="2400" i="1">
                            <a:effectLst/>
                            <a:latin typeface="Cambria Math" panose="02040503050406030204" pitchFamily="18" charset="0"/>
                            <a:ea typeface="Calibri" panose="020F0502020204030204" pitchFamily="34" charset="0"/>
                          </a:rPr>
                          <m:t>𝑝</m:t>
                        </m:r>
                      </m:e>
                      <m:sub>
                        <m:r>
                          <a:rPr lang="fr-FR" sz="2400" i="1">
                            <a:effectLst/>
                            <a:latin typeface="Cambria Math" panose="02040503050406030204" pitchFamily="18" charset="0"/>
                            <a:ea typeface="Calibri" panose="020F0502020204030204" pitchFamily="34" charset="0"/>
                          </a:rPr>
                          <m:t>1</m:t>
                        </m:r>
                      </m:sub>
                    </m:sSub>
                    <m:r>
                      <a:rPr lang="fr-FR" sz="2400" i="1">
                        <a:effectLst/>
                        <a:latin typeface="Cambria Math" panose="02040503050406030204" pitchFamily="18" charset="0"/>
                        <a:ea typeface="Calibri" panose="020F0502020204030204" pitchFamily="34" charset="0"/>
                      </a:rPr>
                      <m:t>,</m:t>
                    </m:r>
                    <m:sSub>
                      <m:sSubPr>
                        <m:ctrlPr>
                          <a:rPr lang="fr-FR" sz="2400" i="1">
                            <a:effectLst/>
                            <a:latin typeface="Cambria Math" panose="02040503050406030204" pitchFamily="18" charset="0"/>
                            <a:ea typeface="Calibri" panose="020F0502020204030204" pitchFamily="34" charset="0"/>
                          </a:rPr>
                        </m:ctrlPr>
                      </m:sSubPr>
                      <m:e>
                        <m:r>
                          <a:rPr lang="fr-FR" sz="2400" i="1">
                            <a:effectLst/>
                            <a:latin typeface="Cambria Math" panose="02040503050406030204" pitchFamily="18" charset="0"/>
                            <a:ea typeface="Calibri" panose="020F0502020204030204" pitchFamily="34" charset="0"/>
                          </a:rPr>
                          <m:t>𝑝</m:t>
                        </m:r>
                      </m:e>
                      <m:sub>
                        <m:r>
                          <a:rPr lang="fr-FR" sz="2400" i="1">
                            <a:effectLst/>
                            <a:latin typeface="Cambria Math" panose="02040503050406030204" pitchFamily="18" charset="0"/>
                            <a:ea typeface="Calibri" panose="020F0502020204030204" pitchFamily="34" charset="0"/>
                          </a:rPr>
                          <m:t>2</m:t>
                        </m:r>
                      </m:sub>
                    </m:sSub>
                    <m:r>
                      <a:rPr lang="fr-FR" sz="2400" i="1">
                        <a:effectLst/>
                        <a:latin typeface="Cambria Math" panose="02040503050406030204" pitchFamily="18" charset="0"/>
                        <a:ea typeface="Calibri" panose="020F0502020204030204" pitchFamily="34" charset="0"/>
                      </a:rPr>
                      <m:t>)=(</m:t>
                    </m:r>
                    <m:acc>
                      <m:accPr>
                        <m:chr m:val="̅"/>
                        <m:ctrlPr>
                          <a:rPr lang="fr-FR" sz="2400" i="1">
                            <a:effectLst/>
                            <a:latin typeface="Cambria Math" panose="02040503050406030204" pitchFamily="18" charset="0"/>
                            <a:ea typeface="Times New Roman" panose="02020603050405020304" pitchFamily="18" charset="0"/>
                          </a:rPr>
                        </m:ctrlPr>
                      </m:accPr>
                      <m:e>
                        <m:r>
                          <a:rPr lang="fr-FR" sz="2400" i="1">
                            <a:effectLst/>
                            <a:latin typeface="Cambria Math" panose="02040503050406030204" pitchFamily="18" charset="0"/>
                            <a:ea typeface="Times New Roman" panose="02020603050405020304" pitchFamily="18" charset="0"/>
                          </a:rPr>
                          <m:t>𝑝</m:t>
                        </m:r>
                      </m:e>
                    </m:acc>
                    <m:r>
                      <a:rPr lang="fr-FR" sz="2400" i="1">
                        <a:effectLst/>
                        <a:latin typeface="Cambria Math" panose="02040503050406030204" pitchFamily="18" charset="0"/>
                        <a:ea typeface="Calibri" panose="020F0502020204030204" pitchFamily="34" charset="0"/>
                      </a:rPr>
                      <m:t>,</m:t>
                    </m:r>
                    <m:acc>
                      <m:accPr>
                        <m:chr m:val="̅"/>
                        <m:ctrlPr>
                          <a:rPr lang="fr-FR" sz="2400" i="1">
                            <a:effectLst/>
                            <a:latin typeface="Cambria Math" panose="02040503050406030204" pitchFamily="18" charset="0"/>
                            <a:ea typeface="Times New Roman" panose="02020603050405020304" pitchFamily="18" charset="0"/>
                          </a:rPr>
                        </m:ctrlPr>
                      </m:accPr>
                      <m:e>
                        <m:r>
                          <a:rPr lang="fr-FR" sz="2400" i="1">
                            <a:effectLst/>
                            <a:latin typeface="Cambria Math" panose="02040503050406030204" pitchFamily="18" charset="0"/>
                            <a:ea typeface="Times New Roman" panose="02020603050405020304" pitchFamily="18" charset="0"/>
                          </a:rPr>
                          <m:t>𝑝</m:t>
                        </m:r>
                      </m:e>
                    </m:acc>
                    <m:r>
                      <a:rPr lang="fr-FR" sz="2400" i="1">
                        <a:effectLst/>
                        <a:latin typeface="Cambria Math" panose="02040503050406030204" pitchFamily="18" charset="0"/>
                        <a:ea typeface="Calibri" panose="020F0502020204030204" pitchFamily="34" charset="0"/>
                      </a:rPr>
                      <m:t>)</m:t>
                    </m:r>
                  </m:oMath>
                </a14:m>
                <a:r>
                  <a:rPr lang="fr-FR" sz="2400" dirty="0">
                    <a:effectLst/>
                    <a:latin typeface="Times New Roman" panose="02020603050405020304" pitchFamily="18" charset="0"/>
                    <a:ea typeface="Times New Roman" panose="02020603050405020304" pitchFamily="18" charset="0"/>
                  </a:rPr>
                  <a:t>, avec </a:t>
                </a:r>
                <a14:m>
                  <m:oMath xmlns:m="http://schemas.openxmlformats.org/officeDocument/2006/math">
                    <m:acc>
                      <m:accPr>
                        <m:chr m:val="̅"/>
                        <m:ctrlPr>
                          <a:rPr lang="fr-FR" sz="2400" i="1">
                            <a:effectLst/>
                            <a:latin typeface="Cambria Math" panose="02040503050406030204" pitchFamily="18" charset="0"/>
                            <a:ea typeface="Times New Roman" panose="02020603050405020304" pitchFamily="18" charset="0"/>
                          </a:rPr>
                        </m:ctrlPr>
                      </m:accPr>
                      <m:e>
                        <m:r>
                          <a:rPr lang="fr-FR" sz="2400" i="1">
                            <a:effectLst/>
                            <a:latin typeface="Cambria Math" panose="02040503050406030204" pitchFamily="18" charset="0"/>
                            <a:ea typeface="Times New Roman" panose="02020603050405020304" pitchFamily="18" charset="0"/>
                          </a:rPr>
                          <m:t>𝑝</m:t>
                        </m:r>
                      </m:e>
                    </m:acc>
                    <m:r>
                      <a:rPr lang="fr-FR" sz="2400" i="1">
                        <a:effectLst/>
                        <a:latin typeface="Cambria Math" panose="02040503050406030204" pitchFamily="18" charset="0"/>
                        <a:ea typeface="Times New Roman" panose="02020603050405020304" pitchFamily="18" charset="0"/>
                      </a:rPr>
                      <m:t>∈]</m:t>
                    </m:r>
                    <m:r>
                      <a:rPr lang="fr-FR" sz="2400" i="1">
                        <a:effectLst/>
                        <a:latin typeface="Cambria Math" panose="02040503050406030204" pitchFamily="18" charset="0"/>
                        <a:ea typeface="Times New Roman" panose="02020603050405020304" pitchFamily="18" charset="0"/>
                      </a:rPr>
                      <m:t>𝑐</m:t>
                    </m:r>
                    <m:r>
                      <a:rPr lang="fr-FR" sz="2400" i="1">
                        <a:effectLst/>
                        <a:latin typeface="Cambria Math" panose="02040503050406030204" pitchFamily="18" charset="0"/>
                        <a:ea typeface="Times New Roman" panose="02020603050405020304" pitchFamily="18" charset="0"/>
                      </a:rPr>
                      <m:t>,</m:t>
                    </m:r>
                    <m:sSup>
                      <m:sSupPr>
                        <m:ctrlPr>
                          <a:rPr lang="fr-FR" sz="2400" i="1">
                            <a:effectLst/>
                            <a:latin typeface="Cambria Math" panose="02040503050406030204" pitchFamily="18" charset="0"/>
                            <a:ea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rPr>
                          <m:t>𝑝</m:t>
                        </m:r>
                      </m:e>
                      <m:sup>
                        <m:r>
                          <a:rPr lang="fr-FR" sz="2400" i="1">
                            <a:effectLst/>
                            <a:latin typeface="Cambria Math" panose="02040503050406030204" pitchFamily="18" charset="0"/>
                            <a:ea typeface="Times New Roman" panose="02020603050405020304" pitchFamily="18" charset="0"/>
                          </a:rPr>
                          <m:t>𝑚</m:t>
                        </m:r>
                      </m:sup>
                    </m:sSup>
                    <m:r>
                      <a:rPr lang="fr-FR" sz="2400" i="1">
                        <a:effectLst/>
                        <a:latin typeface="Cambria Math" panose="02040503050406030204" pitchFamily="18" charset="0"/>
                        <a:ea typeface="Times New Roman" panose="02020603050405020304" pitchFamily="18" charset="0"/>
                      </a:rPr>
                      <m:t>]</m:t>
                    </m:r>
                  </m:oMath>
                </a14:m>
                <a:r>
                  <a:rPr lang="fr-FR" sz="2400" dirty="0">
                    <a:effectLst/>
                    <a:latin typeface="Times New Roman" panose="02020603050405020304" pitchFamily="18" charset="0"/>
                    <a:ea typeface="Times New Roman" panose="02020603050405020304" pitchFamily="18" charset="0"/>
                  </a:rPr>
                  <a:t>, où </a:t>
                </a:r>
                <a14:m>
                  <m:oMath xmlns:m="http://schemas.openxmlformats.org/officeDocument/2006/math">
                    <m:sSup>
                      <m:sSupPr>
                        <m:ctrlPr>
                          <a:rPr lang="fr-FR" sz="2400" i="1">
                            <a:effectLst/>
                            <a:latin typeface="Cambria Math" panose="02040503050406030204" pitchFamily="18" charset="0"/>
                            <a:ea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rPr>
                          <m:t>𝑝</m:t>
                        </m:r>
                      </m:e>
                      <m:sup>
                        <m:r>
                          <a:rPr lang="fr-FR" sz="2400" i="1">
                            <a:effectLst/>
                            <a:latin typeface="Cambria Math" panose="02040503050406030204" pitchFamily="18" charset="0"/>
                            <a:ea typeface="Times New Roman" panose="02020603050405020304" pitchFamily="18" charset="0"/>
                          </a:rPr>
                          <m:t>𝑚</m:t>
                        </m:r>
                      </m:sup>
                    </m:sSup>
                  </m:oMath>
                </a14:m>
                <a:r>
                  <a:rPr lang="fr-FR" sz="2400" dirty="0">
                    <a:effectLst/>
                    <a:latin typeface="Times New Roman" panose="02020603050405020304" pitchFamily="18" charset="0"/>
                    <a:ea typeface="Times New Roman" panose="02020603050405020304" pitchFamily="18" charset="0"/>
                  </a:rPr>
                  <a:t> </a:t>
                </a:r>
                <a:r>
                  <a:rPr lang="fr-FR" sz="2400" dirty="0">
                    <a:latin typeface="Times New Roman" panose="02020603050405020304" pitchFamily="18" charset="0"/>
                    <a:ea typeface="Times New Roman" panose="02020603050405020304" pitchFamily="18" charset="0"/>
                  </a:rPr>
                  <a:t>dénote </a:t>
                </a:r>
                <a:r>
                  <a:rPr lang="fr-FR" sz="2400" dirty="0">
                    <a:effectLst/>
                    <a:latin typeface="Times New Roman" panose="02020603050405020304" pitchFamily="18" charset="0"/>
                    <a:ea typeface="Times New Roman" panose="02020603050405020304" pitchFamily="18" charset="0"/>
                  </a:rPr>
                  <a:t>le prix de monopole. </a:t>
                </a:r>
              </a:p>
              <a:p>
                <a:pPr marL="800100" lvl="1" indent="-342900" algn="just">
                  <a:spcAft>
                    <a:spcPts val="1000"/>
                  </a:spcAft>
                  <a:buFont typeface="Arial" panose="020B0604020202020204" pitchFamily="34" charset="0"/>
                  <a:buChar char="•"/>
                </a:pPr>
                <a:r>
                  <a:rPr lang="fr-FR" sz="2400" dirty="0">
                    <a:effectLst/>
                    <a:latin typeface="Times New Roman" panose="02020603050405020304" pitchFamily="18" charset="0"/>
                    <a:ea typeface="Times New Roman" panose="02020603050405020304" pitchFamily="18" charset="0"/>
                  </a:rPr>
                  <a:t>Ou encore, </a:t>
                </a:r>
                <a14:m>
                  <m:oMath xmlns:m="http://schemas.openxmlformats.org/officeDocument/2006/math">
                    <m:r>
                      <a:rPr lang="fr-FR" sz="2400" b="1" i="1">
                        <a:effectLst/>
                        <a:latin typeface="Cambria Math" panose="02040503050406030204" pitchFamily="18" charset="0"/>
                        <a:ea typeface="Calibri" panose="020F0502020204030204" pitchFamily="34" charset="0"/>
                      </a:rPr>
                      <m:t>𝐚</m:t>
                    </m:r>
                    <m:r>
                      <a:rPr lang="fr-FR" sz="2400" b="1" i="1">
                        <a:effectLst/>
                        <a:latin typeface="Cambria Math" panose="02040503050406030204" pitchFamily="18" charset="0"/>
                        <a:ea typeface="Calibri" panose="020F0502020204030204" pitchFamily="34" charset="0"/>
                      </a:rPr>
                      <m:t>′</m:t>
                    </m:r>
                  </m:oMath>
                </a14:m>
                <a:r>
                  <a:rPr lang="fr-FR" sz="2400" dirty="0">
                    <a:effectLst/>
                    <a:latin typeface="Times New Roman" panose="02020603050405020304" pitchFamily="18" charset="0"/>
                    <a:ea typeface="Times New Roman" panose="02020603050405020304" pitchFamily="18" charset="0"/>
                  </a:rPr>
                  <a:t> prend la forme d’une loterie contrôlée qui consiste à jouer à pile ou face qui des deux firmes laisse à l’autre une position de monopole lors de la prochaine période, de sorte que le profit espéré de chaque période soit de </a:t>
                </a:r>
                <a14:m>
                  <m:oMath xmlns:m="http://schemas.openxmlformats.org/officeDocument/2006/math">
                    <m:f>
                      <m:fPr>
                        <m:ctrlPr>
                          <a:rPr lang="fr-FR" sz="2400" i="1">
                            <a:effectLst/>
                            <a:latin typeface="Cambria Math" panose="02040503050406030204" pitchFamily="18" charset="0"/>
                            <a:ea typeface="Times New Roman" panose="02020603050405020304" pitchFamily="18" charset="0"/>
                          </a:rPr>
                        </m:ctrlPr>
                      </m:fPr>
                      <m:num>
                        <m:sSup>
                          <m:sSupPr>
                            <m:ctrlPr>
                              <a:rPr lang="fr-FR" sz="2400" i="1">
                                <a:effectLst/>
                                <a:latin typeface="Cambria Math" panose="02040503050406030204" pitchFamily="18" charset="0"/>
                                <a:ea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rPr>
                              <m:t>𝜋</m:t>
                            </m:r>
                          </m:e>
                          <m:sup>
                            <m:r>
                              <a:rPr lang="fr-FR" sz="2400" i="1">
                                <a:effectLst/>
                                <a:latin typeface="Cambria Math" panose="02040503050406030204" pitchFamily="18" charset="0"/>
                                <a:ea typeface="Times New Roman" panose="02020603050405020304" pitchFamily="18" charset="0"/>
                              </a:rPr>
                              <m:t>𝑚</m:t>
                            </m:r>
                          </m:sup>
                        </m:sSup>
                      </m:num>
                      <m:den>
                        <m:r>
                          <a:rPr lang="fr-FR" sz="2400" i="1">
                            <a:effectLst/>
                            <a:latin typeface="Cambria Math" panose="02040503050406030204" pitchFamily="18" charset="0"/>
                            <a:ea typeface="Times New Roman" panose="02020603050405020304" pitchFamily="18" charset="0"/>
                          </a:rPr>
                          <m:t>2</m:t>
                        </m:r>
                      </m:den>
                    </m:f>
                  </m:oMath>
                </a14:m>
                <a:r>
                  <a:rPr lang="fr-FR" sz="2400" dirty="0">
                    <a:effectLst/>
                    <a:latin typeface="Times New Roman" panose="02020603050405020304" pitchFamily="18" charset="0"/>
                    <a:ea typeface="Calibri" panose="020F0502020204030204" pitchFamily="34" charset="0"/>
                  </a:rPr>
                  <a:t>. </a:t>
                </a:r>
                <a:endParaRPr lang="fr-FR" sz="2400" dirty="0"/>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33867" y="1346105"/>
                <a:ext cx="12158133" cy="5225213"/>
              </a:xfrm>
              <a:prstGeom prst="rect">
                <a:avLst/>
              </a:prstGeom>
              <a:blipFill>
                <a:blip r:embed="rId2"/>
                <a:stretch>
                  <a:fillRect l="-802" t="-933" r="-752" b="-233"/>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F5D29D9E-6097-4A65-8E94-0C6B8D27DF05}"/>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40BE0892-3243-4FA0-9462-979D3470A3AA}"/>
              </a:ext>
            </a:extLst>
          </p:cNvPr>
          <p:cNvSpPr>
            <a:spLocks noGrp="1"/>
          </p:cNvSpPr>
          <p:nvPr>
            <p:ph type="sldNum" sz="quarter" idx="12"/>
          </p:nvPr>
        </p:nvSpPr>
        <p:spPr/>
        <p:txBody>
          <a:bodyPr/>
          <a:lstStyle/>
          <a:p>
            <a:fld id="{A88EAB1B-73FB-4977-9B11-E6EDEDEB8490}" type="slidenum">
              <a:rPr lang="fr-FR" smtClean="0"/>
              <a:t>126</a:t>
            </a:fld>
            <a:endParaRPr lang="fr-FR" dirty="0"/>
          </a:p>
        </p:txBody>
      </p:sp>
      <p:pic>
        <p:nvPicPr>
          <p:cNvPr id="7" name="Image 6">
            <a:extLst>
              <a:ext uri="{FF2B5EF4-FFF2-40B4-BE49-F238E27FC236}">
                <a16:creationId xmlns:a16="http://schemas.microsoft.com/office/drawing/2014/main" id="{82DE5360-F386-47CA-AC68-285CC2B99618}"/>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2750047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sz="4000" dirty="0">
                <a:latin typeface="Arial Black" panose="020B0A04020102020204" pitchFamily="34" charset="0"/>
                <a:cs typeface="Arial" panose="020B0604020202020204" pitchFamily="34" charset="0"/>
              </a:rPr>
              <a:t>Application à l’économie industrielle</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Collusion en prix au sein d’un duopole</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33867" y="1346105"/>
                <a:ext cx="12158133" cy="1380378"/>
              </a:xfrm>
              <a:prstGeom prst="rect">
                <a:avLst/>
              </a:prstGeom>
              <a:noFill/>
            </p:spPr>
            <p:txBody>
              <a:bodyPr wrap="square" rtlCol="0">
                <a:spAutoFit/>
              </a:bodyPr>
              <a:lstStyle/>
              <a:p>
                <a:pPr marL="342900" indent="-342900" algn="just">
                  <a:spcAft>
                    <a:spcPts val="1000"/>
                  </a:spcAft>
                  <a:buFont typeface="Arial" panose="020B0604020202020204" pitchFamily="34" charset="0"/>
                  <a:buChar char="•"/>
                </a:pPr>
                <a:r>
                  <a:rPr lang="fr-FR" sz="2400" dirty="0">
                    <a:effectLst/>
                    <a:latin typeface="Times New Roman" panose="02020603050405020304" pitchFamily="18" charset="0"/>
                    <a:ea typeface="Times New Roman" panose="02020603050405020304" pitchFamily="18" charset="0"/>
                  </a:rPr>
                  <a:t>Par application du </a:t>
                </a:r>
                <a:r>
                  <a:rPr lang="fr-FR" sz="2400" dirty="0">
                    <a:effectLst/>
                    <a:latin typeface="Times New Roman" panose="02020603050405020304" pitchFamily="18" charset="0"/>
                    <a:ea typeface="Calibri" panose="020F0502020204030204" pitchFamily="34" charset="0"/>
                  </a:rPr>
                  <a:t>Théorème 1, </a:t>
                </a:r>
                <a14:m>
                  <m:oMath xmlns:m="http://schemas.openxmlformats.org/officeDocument/2006/math">
                    <m:r>
                      <a:rPr lang="fr-FR" sz="2400" i="1" dirty="0">
                        <a:latin typeface="Cambria Math" panose="02040503050406030204" pitchFamily="18" charset="0"/>
                        <a:ea typeface="Cambria Math" panose="02040503050406030204" pitchFamily="18" charset="0"/>
                      </a:rPr>
                      <m:t>∃ </m:t>
                    </m:r>
                    <m:bar>
                      <m:barPr>
                        <m:pos m:val="top"/>
                        <m:ctrlPr>
                          <a:rPr lang="fr-FR" sz="2400" i="1">
                            <a:effectLst/>
                            <a:latin typeface="Cambria Math" panose="02040503050406030204" pitchFamily="18" charset="0"/>
                            <a:ea typeface="Times New Roman" panose="02020603050405020304" pitchFamily="18" charset="0"/>
                          </a:rPr>
                        </m:ctrlPr>
                      </m:barPr>
                      <m:e>
                        <m:r>
                          <a:rPr lang="fr-FR" sz="2400" i="1">
                            <a:effectLst/>
                            <a:latin typeface="Cambria Math" panose="02040503050406030204" pitchFamily="18" charset="0"/>
                            <a:ea typeface="Times New Roman" panose="02020603050405020304" pitchFamily="18" charset="0"/>
                          </a:rPr>
                          <m:t>𝛿</m:t>
                        </m:r>
                      </m:e>
                    </m:bar>
                    <m:r>
                      <a:rPr lang="fr-FR" sz="2400" i="1">
                        <a:latin typeface="Cambria Math" panose="02040503050406030204" pitchFamily="18" charset="0"/>
                        <a:ea typeface="Times New Roman" panose="02020603050405020304" pitchFamily="18" charset="0"/>
                      </a:rPr>
                      <m:t>∈</m:t>
                    </m:r>
                  </m:oMath>
                </a14:m>
                <a:r>
                  <a:rPr lang="fr-FR" sz="2400" dirty="0">
                    <a:effectLst/>
                    <a:latin typeface="Times New Roman" panose="02020603050405020304" pitchFamily="18" charset="0"/>
                    <a:ea typeface="Times New Roman" panose="02020603050405020304" pitchFamily="18" charset="0"/>
                  </a:rPr>
                  <a:t>[0,1] au-delà duquel il existe un équilibre parfait en sous-jeux qui consiste à jouer </a:t>
                </a:r>
                <a14:m>
                  <m:oMath xmlns:m="http://schemas.openxmlformats.org/officeDocument/2006/math">
                    <m:r>
                      <a:rPr lang="fr-FR" sz="2400" b="1" i="1">
                        <a:effectLst/>
                        <a:latin typeface="Cambria Math" panose="02040503050406030204" pitchFamily="18" charset="0"/>
                        <a:ea typeface="Calibri" panose="020F0502020204030204" pitchFamily="34" charset="0"/>
                      </a:rPr>
                      <m:t>𝐚</m:t>
                    </m:r>
                    <m:r>
                      <a:rPr lang="fr-FR" sz="2400" b="1" i="1">
                        <a:effectLst/>
                        <a:latin typeface="Cambria Math" panose="02040503050406030204" pitchFamily="18" charset="0"/>
                        <a:ea typeface="Calibri" panose="020F0502020204030204" pitchFamily="34" charset="0"/>
                      </a:rPr>
                      <m:t>′</m:t>
                    </m:r>
                  </m:oMath>
                </a14:m>
                <a:r>
                  <a:rPr lang="fr-FR" sz="2400" b="1" dirty="0">
                    <a:effectLst/>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à chaque période le long du chemin d’équilibre. </a:t>
                </a:r>
              </a:p>
              <a:p>
                <a:pPr marL="342900" indent="-342900" algn="just">
                  <a:spcAft>
                    <a:spcPts val="1000"/>
                  </a:spcAft>
                  <a:buFont typeface="Arial" panose="020B0604020202020204" pitchFamily="34" charset="0"/>
                  <a:buChar char="•"/>
                </a:pPr>
                <a:r>
                  <a:rPr lang="fr-FR" sz="2400" dirty="0">
                    <a:effectLst/>
                    <a:latin typeface="Times New Roman" panose="02020603050405020304" pitchFamily="18" charset="0"/>
                    <a:ea typeface="Times New Roman" panose="02020603050405020304" pitchFamily="18" charset="0"/>
                  </a:rPr>
                  <a:t>Les paiements correspondants sont ceux grisés:</a:t>
                </a:r>
                <a:endParaRPr lang="fr-FR" sz="2400" dirty="0"/>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33867" y="1346105"/>
                <a:ext cx="12158133" cy="1380378"/>
              </a:xfrm>
              <a:prstGeom prst="rect">
                <a:avLst/>
              </a:prstGeom>
              <a:blipFill>
                <a:blip r:embed="rId2"/>
                <a:stretch>
                  <a:fillRect l="-702" r="-752" b="-9735"/>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pic>
        <p:nvPicPr>
          <p:cNvPr id="9" name="Image 8">
            <a:extLst>
              <a:ext uri="{FF2B5EF4-FFF2-40B4-BE49-F238E27FC236}">
                <a16:creationId xmlns:a16="http://schemas.microsoft.com/office/drawing/2014/main" id="{51425BD9-69F3-41D8-88CD-AEE0AD3CB028}"/>
              </a:ext>
            </a:extLst>
          </p:cNvPr>
          <p:cNvPicPr>
            <a:picLocks noChangeAspect="1"/>
          </p:cNvPicPr>
          <p:nvPr/>
        </p:nvPicPr>
        <p:blipFill>
          <a:blip r:embed="rId4"/>
          <a:stretch>
            <a:fillRect/>
          </a:stretch>
        </p:blipFill>
        <p:spPr>
          <a:xfrm>
            <a:off x="2695240" y="2930237"/>
            <a:ext cx="8153770" cy="3279370"/>
          </a:xfrm>
          <a:prstGeom prst="rect">
            <a:avLst/>
          </a:prstGeom>
        </p:spPr>
      </p:pic>
      <p:sp>
        <p:nvSpPr>
          <p:cNvPr id="3" name="Espace réservé du pied de page 2">
            <a:extLst>
              <a:ext uri="{FF2B5EF4-FFF2-40B4-BE49-F238E27FC236}">
                <a16:creationId xmlns:a16="http://schemas.microsoft.com/office/drawing/2014/main" id="{A41D4C89-E1F1-48A9-A0EA-1B07DA25CF35}"/>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CBF36942-AB04-4548-BA0B-6D2DD8A2FBCC}"/>
              </a:ext>
            </a:extLst>
          </p:cNvPr>
          <p:cNvSpPr>
            <a:spLocks noGrp="1"/>
          </p:cNvSpPr>
          <p:nvPr>
            <p:ph type="sldNum" sz="quarter" idx="12"/>
          </p:nvPr>
        </p:nvSpPr>
        <p:spPr/>
        <p:txBody>
          <a:bodyPr/>
          <a:lstStyle/>
          <a:p>
            <a:fld id="{A88EAB1B-73FB-4977-9B11-E6EDEDEB8490}" type="slidenum">
              <a:rPr lang="fr-FR" smtClean="0"/>
              <a:t>127</a:t>
            </a:fld>
            <a:endParaRPr lang="fr-FR" dirty="0"/>
          </a:p>
        </p:txBody>
      </p:sp>
      <p:pic>
        <p:nvPicPr>
          <p:cNvPr id="8" name="Image 7">
            <a:extLst>
              <a:ext uri="{FF2B5EF4-FFF2-40B4-BE49-F238E27FC236}">
                <a16:creationId xmlns:a16="http://schemas.microsoft.com/office/drawing/2014/main" id="{D9A69D2D-82EE-405B-A8B4-6D9705F698A0}"/>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28144157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sz="4000" dirty="0">
                <a:latin typeface="Arial Black" panose="020B0A04020102020204" pitchFamily="34" charset="0"/>
                <a:cs typeface="Arial" panose="020B0604020202020204" pitchFamily="34" charset="0"/>
              </a:rPr>
              <a:t>Application à l’économie industrielle</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Collusion en prix au sein d’un duopole</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33867" y="1346105"/>
                <a:ext cx="12158133" cy="4743735"/>
              </a:xfrm>
              <a:prstGeom prst="rect">
                <a:avLst/>
              </a:prstGeom>
              <a:noFill/>
            </p:spPr>
            <p:txBody>
              <a:bodyPr wrap="square" rtlCol="0">
                <a:spAutoFit/>
              </a:bodyPr>
              <a:lstStyle/>
              <a:p>
                <a:pPr marL="342900" indent="-342900" algn="just">
                  <a:spcAft>
                    <a:spcPts val="1000"/>
                  </a:spcAft>
                  <a:buFont typeface="Arial" panose="020B0604020202020204" pitchFamily="34" charset="0"/>
                  <a:buChar char="•"/>
                </a:pPr>
                <a:r>
                  <a:rPr lang="fr-FR" sz="2400" dirty="0">
                    <a:effectLst/>
                    <a:latin typeface="Times New Roman" panose="02020603050405020304" pitchFamily="18" charset="0"/>
                    <a:ea typeface="Times New Roman" panose="02020603050405020304" pitchFamily="18" charset="0"/>
                  </a:rPr>
                  <a:t>Le plus faible facteur</a:t>
                </a:r>
                <a:r>
                  <a:rPr lang="fr-FR" sz="2400" dirty="0">
                    <a:effectLst/>
                    <a:latin typeface="Times New Roman" panose="02020603050405020304" pitchFamily="18" charset="0"/>
                    <a:ea typeface="Calibri" panose="020F0502020204030204" pitchFamily="34" charset="0"/>
                  </a:rPr>
                  <a:t> d’escompte </a:t>
                </a:r>
                <a14:m>
                  <m:oMath xmlns:m="http://schemas.openxmlformats.org/officeDocument/2006/math">
                    <m:bar>
                      <m:barPr>
                        <m:pos m:val="top"/>
                        <m:ctrlPr>
                          <a:rPr lang="fr-FR" sz="2400" i="1">
                            <a:effectLst/>
                            <a:latin typeface="Cambria Math" panose="02040503050406030204" pitchFamily="18" charset="0"/>
                            <a:ea typeface="Times New Roman" panose="02020603050405020304" pitchFamily="18" charset="0"/>
                          </a:rPr>
                        </m:ctrlPr>
                      </m:barPr>
                      <m:e>
                        <m:r>
                          <a:rPr lang="fr-FR" sz="2400" i="1">
                            <a:effectLst/>
                            <a:latin typeface="Cambria Math" panose="02040503050406030204" pitchFamily="18" charset="0"/>
                            <a:ea typeface="Times New Roman" panose="02020603050405020304" pitchFamily="18" charset="0"/>
                          </a:rPr>
                          <m:t>𝛿</m:t>
                        </m:r>
                      </m:e>
                    </m:bar>
                  </m:oMath>
                </a14:m>
                <a:r>
                  <a:rPr lang="fr-FR" sz="2400" dirty="0">
                    <a:effectLst/>
                    <a:latin typeface="Times New Roman" panose="02020603050405020304" pitchFamily="18" charset="0"/>
                    <a:ea typeface="Times New Roman" panose="02020603050405020304" pitchFamily="18" charset="0"/>
                  </a:rPr>
                  <a:t> s’obtient par recours à une stratégie de type «</a:t>
                </a:r>
                <a:r>
                  <a:rPr lang="fr-FR" sz="2400" dirty="0" err="1">
                    <a:effectLst/>
                    <a:latin typeface="Times New Roman" panose="02020603050405020304" pitchFamily="18" charset="0"/>
                    <a:ea typeface="Times New Roman" panose="02020603050405020304" pitchFamily="18" charset="0"/>
                  </a:rPr>
                  <a:t>grim</a:t>
                </a:r>
                <a:r>
                  <a:rPr lang="fr-FR" sz="2400" dirty="0">
                    <a:effectLst/>
                    <a:latin typeface="Times New Roman" panose="02020603050405020304" pitchFamily="18" charset="0"/>
                    <a:ea typeface="Times New Roman" panose="02020603050405020304" pitchFamily="18" charset="0"/>
                  </a:rPr>
                  <a:t> trigger » qui utilise une punition maximale en cas de déviation du chemin d’équilibre.</a:t>
                </a:r>
              </a:p>
              <a:p>
                <a:pPr marL="342900" indent="-342900" algn="just">
                  <a:spcAft>
                    <a:spcPts val="1000"/>
                  </a:spcAft>
                  <a:buFont typeface="Arial" panose="020B0604020202020204" pitchFamily="34" charset="0"/>
                  <a:buChar char="•"/>
                </a:pPr>
                <a:r>
                  <a:rPr lang="fr-FR" sz="2400" dirty="0">
                    <a:effectLst/>
                    <a:latin typeface="Times New Roman" panose="02020603050405020304" pitchFamily="18" charset="0"/>
                    <a:ea typeface="Times New Roman" panose="02020603050405020304" pitchFamily="18" charset="0"/>
                  </a:rPr>
                  <a:t>Cette punition consiste à tarifer au coût marginal de sorte à anéantir toute possibilité de profits positifs dans le futur. </a:t>
                </a:r>
              </a:p>
              <a:p>
                <a:pPr marL="342900" indent="-342900" algn="just">
                  <a:spcAft>
                    <a:spcPts val="1000"/>
                  </a:spcAft>
                  <a:buFont typeface="Arial" panose="020B0604020202020204" pitchFamily="34" charset="0"/>
                  <a:buChar char="•"/>
                </a:pPr>
                <a:r>
                  <a:rPr lang="fr-FR" sz="2400" dirty="0">
                    <a:effectLst/>
                    <a:latin typeface="Times New Roman" panose="02020603050405020304" pitchFamily="18" charset="0"/>
                    <a:ea typeface="Times New Roman" panose="02020603050405020304" pitchFamily="18" charset="0"/>
                  </a:rPr>
                  <a:t>Dans le cas particulier d’une collusion à tarification symétrique, l’écriture de cette stratégie que l’on compare aux meilleures déviations profitables possibles renvoie à un facteur d’escompte minimal </a:t>
                </a:r>
                <a14:m>
                  <m:oMath xmlns:m="http://schemas.openxmlformats.org/officeDocument/2006/math">
                    <m:bar>
                      <m:barPr>
                        <m:pos m:val="top"/>
                        <m:ctrlPr>
                          <a:rPr lang="fr-FR" sz="2400" i="1">
                            <a:effectLst/>
                            <a:latin typeface="Cambria Math" panose="02040503050406030204" pitchFamily="18" charset="0"/>
                            <a:ea typeface="Times New Roman" panose="02020603050405020304" pitchFamily="18" charset="0"/>
                          </a:rPr>
                        </m:ctrlPr>
                      </m:barPr>
                      <m:e>
                        <m:r>
                          <a:rPr lang="fr-FR" sz="2400" i="1">
                            <a:effectLst/>
                            <a:latin typeface="Cambria Math" panose="02040503050406030204" pitchFamily="18" charset="0"/>
                            <a:ea typeface="Times New Roman" panose="02020603050405020304" pitchFamily="18" charset="0"/>
                          </a:rPr>
                          <m:t>𝛿</m:t>
                        </m:r>
                      </m:e>
                    </m:bar>
                    <m:r>
                      <a:rPr lang="fr-FR" sz="2400" i="1">
                        <a:effectLst/>
                        <a:latin typeface="Cambria Math" panose="02040503050406030204" pitchFamily="18" charset="0"/>
                        <a:ea typeface="Times New Roman" panose="02020603050405020304" pitchFamily="18" charset="0"/>
                      </a:rPr>
                      <m:t>=</m:t>
                    </m:r>
                    <m:f>
                      <m:fPr>
                        <m:ctrlPr>
                          <a:rPr lang="fr-FR" sz="2400" i="1">
                            <a:effectLst/>
                            <a:latin typeface="Cambria Math" panose="02040503050406030204" pitchFamily="18" charset="0"/>
                            <a:ea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rPr>
                          <m:t>1</m:t>
                        </m:r>
                      </m:num>
                      <m:den>
                        <m:r>
                          <a:rPr lang="fr-FR" sz="2400" i="1">
                            <a:effectLst/>
                            <a:latin typeface="Cambria Math" panose="02040503050406030204" pitchFamily="18" charset="0"/>
                            <a:ea typeface="Times New Roman" panose="02020603050405020304" pitchFamily="18" charset="0"/>
                          </a:rPr>
                          <m:t>2</m:t>
                        </m:r>
                      </m:den>
                    </m:f>
                  </m:oMath>
                </a14:m>
                <a:r>
                  <a:rPr lang="fr-FR" sz="2400" dirty="0">
                    <a:effectLst/>
                    <a:latin typeface="Times New Roman" panose="02020603050405020304" pitchFamily="18" charset="0"/>
                    <a:ea typeface="Times New Roman" panose="02020603050405020304" pitchFamily="18" charset="0"/>
                  </a:rPr>
                  <a:t> (voir Application numérique 3.8). </a:t>
                </a:r>
                <a:endParaRPr lang="fr-FR" sz="2400" dirty="0">
                  <a:effectLst/>
                  <a:latin typeface="Times New Roman" panose="02020603050405020304" pitchFamily="18" charset="0"/>
                  <a:ea typeface="Calibri" panose="020F0502020204030204" pitchFamily="34" charset="0"/>
                </a:endParaRPr>
              </a:p>
              <a:p>
                <a:pPr marL="342900" indent="-342900" algn="just">
                  <a:spcAft>
                    <a:spcPts val="0"/>
                  </a:spcAft>
                  <a:buFont typeface="Arial" panose="020B0604020202020204" pitchFamily="34" charset="0"/>
                  <a:buChar char="•"/>
                </a:pPr>
                <a:r>
                  <a:rPr lang="fr-FR" sz="2400" dirty="0">
                    <a:effectLst/>
                    <a:latin typeface="Times New Roman" panose="02020603050405020304" pitchFamily="18" charset="0"/>
                    <a:ea typeface="Calibri" panose="020F0502020204030204" pitchFamily="34" charset="0"/>
                  </a:rPr>
                  <a:t>Cette loterie est « contrôlée » dans le sens où le résultat du tirage aléatoire est observé par les deux joueurs, qui décident en conséquence quelle paire d’actions jouer. </a:t>
                </a:r>
              </a:p>
              <a:p>
                <a:pPr marL="800100" lvl="1" indent="-342900" algn="just">
                  <a:buFont typeface="Arial" panose="020B0604020202020204" pitchFamily="34" charset="0"/>
                  <a:buChar char="•"/>
                </a:pPr>
                <a:r>
                  <a:rPr lang="fr-FR" sz="2400" dirty="0">
                    <a:effectLst/>
                    <a:latin typeface="Times New Roman" panose="02020603050405020304" pitchFamily="18" charset="0"/>
                    <a:ea typeface="Calibri" panose="020F0502020204030204" pitchFamily="34" charset="0"/>
                  </a:rPr>
                  <a:t>Le support de cette loterie peut s’écrire </a:t>
                </a:r>
                <a14:m>
                  <m:oMath xmlns:m="http://schemas.openxmlformats.org/officeDocument/2006/math">
                    <m:d>
                      <m:dPr>
                        <m:begChr m:val="{"/>
                        <m:ctrlPr>
                          <a:rPr lang="fr-FR" sz="2400" i="1">
                            <a:effectLst/>
                            <a:latin typeface="Cambria Math" panose="02040503050406030204" pitchFamily="18" charset="0"/>
                            <a:ea typeface="Calibri" panose="020F0502020204030204" pitchFamily="34" charset="0"/>
                          </a:rPr>
                        </m:ctrlPr>
                      </m:dPr>
                      <m:e>
                        <m:sSub>
                          <m:sSubPr>
                            <m:ctrlPr>
                              <a:rPr lang="fr-FR" sz="2400" i="1">
                                <a:effectLst/>
                                <a:latin typeface="Cambria Math" panose="02040503050406030204" pitchFamily="18" charset="0"/>
                                <a:ea typeface="Calibri" panose="020F0502020204030204" pitchFamily="34" charset="0"/>
                              </a:rPr>
                            </m:ctrlPr>
                          </m:sSubPr>
                          <m:e>
                            <m:r>
                              <a:rPr lang="fr-FR" sz="2400" i="1">
                                <a:effectLst/>
                                <a:latin typeface="Cambria Math" panose="02040503050406030204" pitchFamily="18" charset="0"/>
                                <a:ea typeface="Calibri" panose="020F0502020204030204" pitchFamily="34" charset="0"/>
                              </a:rPr>
                              <m:t>(</m:t>
                            </m:r>
                            <m:r>
                              <a:rPr lang="fr-FR" sz="2400" i="1">
                                <a:effectLst/>
                                <a:latin typeface="Cambria Math" panose="02040503050406030204" pitchFamily="18" charset="0"/>
                                <a:ea typeface="Calibri" panose="020F0502020204030204" pitchFamily="34" charset="0"/>
                              </a:rPr>
                              <m:t>𝑝</m:t>
                            </m:r>
                          </m:e>
                          <m:sub>
                            <m:r>
                              <a:rPr lang="fr-FR" sz="2400" i="1">
                                <a:effectLst/>
                                <a:latin typeface="Cambria Math" panose="02040503050406030204" pitchFamily="18" charset="0"/>
                                <a:ea typeface="Calibri" panose="020F0502020204030204" pitchFamily="34" charset="0"/>
                              </a:rPr>
                              <m:t>1</m:t>
                            </m:r>
                          </m:sub>
                        </m:sSub>
                        <m:r>
                          <a:rPr lang="fr-FR" sz="2400" i="1">
                            <a:effectLst/>
                            <a:latin typeface="Cambria Math" panose="02040503050406030204" pitchFamily="18" charset="0"/>
                            <a:ea typeface="Calibri" panose="020F0502020204030204" pitchFamily="34" charset="0"/>
                          </a:rPr>
                          <m:t>=</m:t>
                        </m:r>
                        <m:sSup>
                          <m:sSupPr>
                            <m:ctrlPr>
                              <a:rPr lang="fr-FR" sz="2400" i="1">
                                <a:effectLst/>
                                <a:latin typeface="Cambria Math" panose="02040503050406030204" pitchFamily="18" charset="0"/>
                                <a:ea typeface="Calibri" panose="020F0502020204030204" pitchFamily="34" charset="0"/>
                              </a:rPr>
                            </m:ctrlPr>
                          </m:sSupPr>
                          <m:e>
                            <m:r>
                              <a:rPr lang="fr-FR" sz="2400" i="1">
                                <a:effectLst/>
                                <a:latin typeface="Cambria Math" panose="02040503050406030204" pitchFamily="18" charset="0"/>
                                <a:ea typeface="Calibri" panose="020F0502020204030204" pitchFamily="34" charset="0"/>
                              </a:rPr>
                              <m:t>𝑝</m:t>
                            </m:r>
                          </m:e>
                          <m:sup>
                            <m:r>
                              <a:rPr lang="fr-FR" sz="2400" i="1">
                                <a:effectLst/>
                                <a:latin typeface="Cambria Math" panose="02040503050406030204" pitchFamily="18" charset="0"/>
                                <a:ea typeface="Calibri" panose="020F0502020204030204" pitchFamily="34" charset="0"/>
                              </a:rPr>
                              <m:t>𝑚</m:t>
                            </m:r>
                          </m:sup>
                        </m:sSup>
                        <m:r>
                          <a:rPr lang="fr-FR" sz="2400" i="1">
                            <a:effectLst/>
                            <a:latin typeface="Cambria Math" panose="02040503050406030204" pitchFamily="18" charset="0"/>
                            <a:ea typeface="Calibri" panose="020F0502020204030204" pitchFamily="34" charset="0"/>
                          </a:rPr>
                          <m:t>,</m:t>
                        </m:r>
                        <m:sSub>
                          <m:sSubPr>
                            <m:ctrlPr>
                              <a:rPr lang="fr-FR" sz="2400" i="1">
                                <a:effectLst/>
                                <a:latin typeface="Cambria Math" panose="02040503050406030204" pitchFamily="18" charset="0"/>
                                <a:ea typeface="Calibri" panose="020F0502020204030204" pitchFamily="34" charset="0"/>
                              </a:rPr>
                            </m:ctrlPr>
                          </m:sSubPr>
                          <m:e>
                            <m:r>
                              <a:rPr lang="fr-FR" sz="2400" i="1">
                                <a:effectLst/>
                                <a:latin typeface="Cambria Math" panose="02040503050406030204" pitchFamily="18" charset="0"/>
                                <a:ea typeface="Calibri" panose="020F0502020204030204" pitchFamily="34" charset="0"/>
                              </a:rPr>
                              <m:t>𝑝</m:t>
                            </m:r>
                          </m:e>
                          <m:sub>
                            <m:r>
                              <a:rPr lang="fr-FR" sz="2400" i="1">
                                <a:effectLst/>
                                <a:latin typeface="Cambria Math" panose="02040503050406030204" pitchFamily="18" charset="0"/>
                                <a:ea typeface="Calibri" panose="020F0502020204030204" pitchFamily="34" charset="0"/>
                              </a:rPr>
                              <m:t>2</m:t>
                            </m:r>
                          </m:sub>
                        </m:sSub>
                        <m:r>
                          <a:rPr lang="fr-FR" sz="2400" i="1">
                            <a:effectLst/>
                            <a:latin typeface="Cambria Math" panose="02040503050406030204" pitchFamily="18" charset="0"/>
                            <a:ea typeface="Calibri" panose="020F0502020204030204" pitchFamily="34" charset="0"/>
                          </a:rPr>
                          <m:t>&gt;</m:t>
                        </m:r>
                        <m:sSup>
                          <m:sSupPr>
                            <m:ctrlPr>
                              <a:rPr lang="fr-FR" sz="2400" i="1">
                                <a:effectLst/>
                                <a:latin typeface="Cambria Math" panose="02040503050406030204" pitchFamily="18" charset="0"/>
                                <a:ea typeface="Calibri" panose="020F0502020204030204" pitchFamily="34" charset="0"/>
                              </a:rPr>
                            </m:ctrlPr>
                          </m:sSupPr>
                          <m:e>
                            <m:r>
                              <a:rPr lang="fr-FR" sz="2400" i="1">
                                <a:effectLst/>
                                <a:latin typeface="Cambria Math" panose="02040503050406030204" pitchFamily="18" charset="0"/>
                                <a:ea typeface="Calibri" panose="020F0502020204030204" pitchFamily="34" charset="0"/>
                              </a:rPr>
                              <m:t>𝑝</m:t>
                            </m:r>
                          </m:e>
                          <m:sup>
                            <m:r>
                              <a:rPr lang="fr-FR" sz="2400" i="1">
                                <a:effectLst/>
                                <a:latin typeface="Cambria Math" panose="02040503050406030204" pitchFamily="18" charset="0"/>
                                <a:ea typeface="Calibri" panose="020F0502020204030204" pitchFamily="34" charset="0"/>
                              </a:rPr>
                              <m:t>𝑚</m:t>
                            </m:r>
                          </m:sup>
                        </m:sSup>
                      </m:e>
                    </m:d>
                    <m:r>
                      <a:rPr lang="fr-FR" sz="2400" i="1">
                        <a:effectLst/>
                        <a:latin typeface="Cambria Math" panose="02040503050406030204" pitchFamily="18" charset="0"/>
                        <a:ea typeface="Calibri" panose="020F0502020204030204" pitchFamily="34" charset="0"/>
                      </a:rPr>
                      <m:t>;</m:t>
                    </m:r>
                    <m:sSub>
                      <m:sSubPr>
                        <m:ctrlPr>
                          <a:rPr lang="fr-FR" sz="2400" i="1">
                            <a:effectLst/>
                            <a:latin typeface="Cambria Math" panose="02040503050406030204" pitchFamily="18" charset="0"/>
                            <a:ea typeface="Calibri" panose="020F0502020204030204" pitchFamily="34" charset="0"/>
                          </a:rPr>
                        </m:ctrlPr>
                      </m:sSubPr>
                      <m:e>
                        <m:r>
                          <a:rPr lang="fr-FR" sz="2400" i="1">
                            <a:effectLst/>
                            <a:latin typeface="Cambria Math" panose="02040503050406030204" pitchFamily="18" charset="0"/>
                            <a:ea typeface="Calibri" panose="020F0502020204030204" pitchFamily="34" charset="0"/>
                          </a:rPr>
                          <m:t>(</m:t>
                        </m:r>
                        <m:r>
                          <a:rPr lang="fr-FR" sz="2400" i="1">
                            <a:effectLst/>
                            <a:latin typeface="Cambria Math" panose="02040503050406030204" pitchFamily="18" charset="0"/>
                            <a:ea typeface="Calibri" panose="020F0502020204030204" pitchFamily="34" charset="0"/>
                          </a:rPr>
                          <m:t>𝑝</m:t>
                        </m:r>
                      </m:e>
                      <m:sub>
                        <m:r>
                          <a:rPr lang="fr-FR" sz="2400" i="1">
                            <a:effectLst/>
                            <a:latin typeface="Cambria Math" panose="02040503050406030204" pitchFamily="18" charset="0"/>
                            <a:ea typeface="Calibri" panose="020F0502020204030204" pitchFamily="34" charset="0"/>
                          </a:rPr>
                          <m:t>1</m:t>
                        </m:r>
                      </m:sub>
                    </m:sSub>
                    <m:r>
                      <a:rPr lang="fr-FR" sz="2400" i="1">
                        <a:effectLst/>
                        <a:latin typeface="Cambria Math" panose="02040503050406030204" pitchFamily="18" charset="0"/>
                        <a:ea typeface="Calibri" panose="020F0502020204030204" pitchFamily="34" charset="0"/>
                      </a:rPr>
                      <m:t>&gt;</m:t>
                    </m:r>
                    <m:sSup>
                      <m:sSupPr>
                        <m:ctrlPr>
                          <a:rPr lang="fr-FR" sz="2400" i="1">
                            <a:effectLst/>
                            <a:latin typeface="Cambria Math" panose="02040503050406030204" pitchFamily="18" charset="0"/>
                            <a:ea typeface="Calibri" panose="020F0502020204030204" pitchFamily="34" charset="0"/>
                          </a:rPr>
                        </m:ctrlPr>
                      </m:sSupPr>
                      <m:e>
                        <m:r>
                          <a:rPr lang="fr-FR" sz="2400" i="1">
                            <a:effectLst/>
                            <a:latin typeface="Cambria Math" panose="02040503050406030204" pitchFamily="18" charset="0"/>
                            <a:ea typeface="Calibri" panose="020F0502020204030204" pitchFamily="34" charset="0"/>
                          </a:rPr>
                          <m:t>𝑝</m:t>
                        </m:r>
                      </m:e>
                      <m:sup>
                        <m:r>
                          <a:rPr lang="fr-FR" sz="2400" i="1">
                            <a:effectLst/>
                            <a:latin typeface="Cambria Math" panose="02040503050406030204" pitchFamily="18" charset="0"/>
                            <a:ea typeface="Calibri" panose="020F0502020204030204" pitchFamily="34" charset="0"/>
                          </a:rPr>
                          <m:t>𝑚</m:t>
                        </m:r>
                      </m:sup>
                    </m:sSup>
                    <m:r>
                      <a:rPr lang="fr-FR" sz="2400" i="1">
                        <a:effectLst/>
                        <a:latin typeface="Cambria Math" panose="02040503050406030204" pitchFamily="18" charset="0"/>
                        <a:ea typeface="Calibri" panose="020F0502020204030204" pitchFamily="34" charset="0"/>
                      </a:rPr>
                      <m:t>,</m:t>
                    </m:r>
                    <m:sSub>
                      <m:sSubPr>
                        <m:ctrlPr>
                          <a:rPr lang="fr-FR" sz="2400" i="1">
                            <a:effectLst/>
                            <a:latin typeface="Cambria Math" panose="02040503050406030204" pitchFamily="18" charset="0"/>
                            <a:ea typeface="Calibri" panose="020F0502020204030204" pitchFamily="34" charset="0"/>
                          </a:rPr>
                        </m:ctrlPr>
                      </m:sSubPr>
                      <m:e>
                        <m:r>
                          <a:rPr lang="fr-FR" sz="2400" i="1">
                            <a:effectLst/>
                            <a:latin typeface="Cambria Math" panose="02040503050406030204" pitchFamily="18" charset="0"/>
                            <a:ea typeface="Calibri" panose="020F0502020204030204" pitchFamily="34" charset="0"/>
                          </a:rPr>
                          <m:t>𝑝</m:t>
                        </m:r>
                      </m:e>
                      <m:sub>
                        <m:r>
                          <a:rPr lang="fr-FR" sz="2400" i="1">
                            <a:effectLst/>
                            <a:latin typeface="Cambria Math" panose="02040503050406030204" pitchFamily="18" charset="0"/>
                            <a:ea typeface="Calibri" panose="020F0502020204030204" pitchFamily="34" charset="0"/>
                          </a:rPr>
                          <m:t>2</m:t>
                        </m:r>
                      </m:sub>
                    </m:sSub>
                    <m:r>
                      <a:rPr lang="fr-FR" sz="2400" i="1">
                        <a:effectLst/>
                        <a:latin typeface="Cambria Math" panose="02040503050406030204" pitchFamily="18" charset="0"/>
                        <a:ea typeface="Calibri" panose="020F0502020204030204" pitchFamily="34" charset="0"/>
                      </a:rPr>
                      <m:t>=</m:t>
                    </m:r>
                    <m:sSup>
                      <m:sSupPr>
                        <m:ctrlPr>
                          <a:rPr lang="fr-FR" sz="2400" i="1">
                            <a:effectLst/>
                            <a:latin typeface="Cambria Math" panose="02040503050406030204" pitchFamily="18" charset="0"/>
                            <a:ea typeface="Calibri" panose="020F0502020204030204" pitchFamily="34" charset="0"/>
                          </a:rPr>
                        </m:ctrlPr>
                      </m:sSupPr>
                      <m:e>
                        <m:r>
                          <a:rPr lang="fr-FR" sz="2400" i="1">
                            <a:effectLst/>
                            <a:latin typeface="Cambria Math" panose="02040503050406030204" pitchFamily="18" charset="0"/>
                            <a:ea typeface="Calibri" panose="020F0502020204030204" pitchFamily="34" charset="0"/>
                          </a:rPr>
                          <m:t>𝑝</m:t>
                        </m:r>
                      </m:e>
                      <m:sup>
                        <m:r>
                          <a:rPr lang="fr-FR" sz="2400" i="1">
                            <a:effectLst/>
                            <a:latin typeface="Cambria Math" panose="02040503050406030204" pitchFamily="18" charset="0"/>
                            <a:ea typeface="Calibri" panose="020F0502020204030204" pitchFamily="34" charset="0"/>
                          </a:rPr>
                          <m:t>𝑚</m:t>
                        </m:r>
                      </m:sup>
                    </m:sSup>
                    <m:r>
                      <a:rPr lang="fr-FR" sz="2400" i="1">
                        <a:effectLst/>
                        <a:latin typeface="Cambria Math" panose="02040503050406030204" pitchFamily="18" charset="0"/>
                        <a:ea typeface="Calibri" panose="020F0502020204030204" pitchFamily="34" charset="0"/>
                      </a:rPr>
                      <m:t>)}</m:t>
                    </m:r>
                  </m:oMath>
                </a14:m>
                <a:r>
                  <a:rPr lang="fr-FR" sz="2400" dirty="0">
                    <a:effectLst/>
                    <a:latin typeface="Times New Roman" panose="02020603050405020304" pitchFamily="18" charset="0"/>
                    <a:ea typeface="Times New Roman" panose="02020603050405020304" pitchFamily="18" charset="0"/>
                  </a:rPr>
                  <a:t>.</a:t>
                </a:r>
                <a:endParaRPr lang="fr-FR" sz="2400" dirty="0">
                  <a:effectLst/>
                  <a:latin typeface="Times New Roman" panose="02020603050405020304" pitchFamily="18" charset="0"/>
                  <a:ea typeface="Calibri" panose="020F0502020204030204" pitchFamily="34" charset="0"/>
                </a:endParaRPr>
              </a:p>
              <a:p>
                <a:pPr marL="342900" indent="-342900">
                  <a:spcAft>
                    <a:spcPts val="1000"/>
                  </a:spcAft>
                  <a:buFont typeface="Arial" panose="020B0604020202020204" pitchFamily="34" charset="0"/>
                  <a:buChar char="•"/>
                </a:pPr>
                <a:endParaRPr lang="fr-FR" sz="2400" dirty="0"/>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33867" y="1346105"/>
                <a:ext cx="12158133" cy="4743735"/>
              </a:xfrm>
              <a:prstGeom prst="rect">
                <a:avLst/>
              </a:prstGeom>
              <a:blipFill>
                <a:blip r:embed="rId2"/>
                <a:stretch>
                  <a:fillRect l="-702" r="-752"/>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A5188093-4A3E-4645-A597-F5A4C5530230}"/>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0A018B0A-5CE8-4E6A-A7FC-C3D8A756D939}"/>
              </a:ext>
            </a:extLst>
          </p:cNvPr>
          <p:cNvSpPr>
            <a:spLocks noGrp="1"/>
          </p:cNvSpPr>
          <p:nvPr>
            <p:ph type="sldNum" sz="quarter" idx="12"/>
          </p:nvPr>
        </p:nvSpPr>
        <p:spPr/>
        <p:txBody>
          <a:bodyPr/>
          <a:lstStyle/>
          <a:p>
            <a:fld id="{A88EAB1B-73FB-4977-9B11-E6EDEDEB8490}" type="slidenum">
              <a:rPr lang="fr-FR" smtClean="0"/>
              <a:t>128</a:t>
            </a:fld>
            <a:endParaRPr lang="fr-FR" dirty="0"/>
          </a:p>
        </p:txBody>
      </p:sp>
      <p:pic>
        <p:nvPicPr>
          <p:cNvPr id="7" name="Image 6">
            <a:extLst>
              <a:ext uri="{FF2B5EF4-FFF2-40B4-BE49-F238E27FC236}">
                <a16:creationId xmlns:a16="http://schemas.microsoft.com/office/drawing/2014/main" id="{0A150B2C-D1B3-47C7-83FB-44AA7985BFDB}"/>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5931995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sz="4000" dirty="0">
                <a:latin typeface="Arial Black" panose="020B0A04020102020204" pitchFamily="34" charset="0"/>
                <a:cs typeface="Arial" panose="020B0604020202020204" pitchFamily="34" charset="0"/>
              </a:rPr>
              <a:t>Application à l’économie industrielle</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Collusion en prix au sein d’un duopole</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33867" y="1346105"/>
                <a:ext cx="12158133" cy="5052665"/>
              </a:xfrm>
              <a:prstGeom prst="rect">
                <a:avLst/>
              </a:prstGeom>
              <a:noFill/>
            </p:spPr>
            <p:txBody>
              <a:bodyPr wrap="square" rtlCol="0">
                <a:spAutoFit/>
              </a:bodyPr>
              <a:lstStyle/>
              <a:p>
                <a:pPr algn="just">
                  <a:spcBef>
                    <a:spcPts val="200"/>
                  </a:spcBef>
                  <a:spcAft>
                    <a:spcPts val="0"/>
                  </a:spcAft>
                </a:pPr>
                <a:r>
                  <a:rPr lang="fr-FR" sz="2400"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Application du Théorème 2</a:t>
                </a:r>
              </a:p>
              <a:p>
                <a:pPr marL="342900" indent="-342900" algn="just">
                  <a:spcAft>
                    <a:spcPts val="1000"/>
                  </a:spcAft>
                  <a:buFont typeface="Arial" panose="020B0604020202020204" pitchFamily="34" charset="0"/>
                  <a:buChar char="•"/>
                </a:pPr>
                <a:r>
                  <a:rPr lang="fr-FR" sz="2400" dirty="0">
                    <a:effectLst/>
                    <a:latin typeface="Times New Roman" panose="02020603050405020304" pitchFamily="18" charset="0"/>
                    <a:ea typeface="Calibri" panose="020F0502020204030204" pitchFamily="34" charset="0"/>
                  </a:rPr>
                  <a:t>Nous avons d’ores et déjà caractérisé l’ensemble des paiements réalisables. </a:t>
                </a:r>
              </a:p>
              <a:p>
                <a:pPr marL="342900" indent="-342900" algn="just">
                  <a:spcAft>
                    <a:spcPts val="1000"/>
                  </a:spcAft>
                  <a:buFont typeface="Arial" panose="020B0604020202020204" pitchFamily="34" charset="0"/>
                  <a:buChar char="•"/>
                </a:pPr>
                <a:r>
                  <a:rPr lang="fr-FR" sz="2400" dirty="0">
                    <a:effectLst/>
                    <a:latin typeface="Times New Roman" panose="02020603050405020304" pitchFamily="18" charset="0"/>
                    <a:ea typeface="Calibri" panose="020F0502020204030204" pitchFamily="34" charset="0"/>
                  </a:rPr>
                  <a:t>Il nous reste à identifier l’ensemble des paiements individuellement rationnels.</a:t>
                </a:r>
              </a:p>
              <a:p>
                <a:pPr marL="342900" indent="-342900" algn="just">
                  <a:spcAft>
                    <a:spcPts val="1000"/>
                  </a:spcAft>
                  <a:buFont typeface="Arial" panose="020B0604020202020204" pitchFamily="34" charset="0"/>
                  <a:buChar char="•"/>
                </a:pPr>
                <a:r>
                  <a:rPr lang="fr-FR" sz="2400" dirty="0">
                    <a:effectLst/>
                    <a:latin typeface="Times New Roman" panose="02020603050405020304" pitchFamily="18" charset="0"/>
                    <a:ea typeface="Calibri" panose="020F0502020204030204" pitchFamily="34" charset="0"/>
                  </a:rPr>
                  <a:t>Clairement, la valeur minimax de chaque firme correspond au profit nul. </a:t>
                </a:r>
              </a:p>
              <a:p>
                <a:pPr marL="342900" indent="-342900" algn="just">
                  <a:spcAft>
                    <a:spcPts val="1000"/>
                  </a:spcAft>
                  <a:buFont typeface="Arial" panose="020B0604020202020204" pitchFamily="34" charset="0"/>
                  <a:buChar char="•"/>
                </a:pPr>
                <a:r>
                  <a:rPr lang="fr-FR" sz="2400" dirty="0">
                    <a:effectLst/>
                    <a:latin typeface="Times New Roman" panose="02020603050405020304" pitchFamily="18" charset="0"/>
                    <a:ea typeface="Calibri" panose="020F0502020204030204" pitchFamily="34" charset="0"/>
                  </a:rPr>
                  <a:t>L’</a:t>
                </a:r>
                <a:r>
                  <a:rPr lang="fr-FR" sz="2400" dirty="0">
                    <a:effectLst/>
                    <a:latin typeface="Times New Roman" panose="02020603050405020304" pitchFamily="18" charset="0"/>
                    <a:ea typeface="Times New Roman" panose="02020603050405020304" pitchFamily="18" charset="0"/>
                  </a:rPr>
                  <a:t>ensemble de paiements </a:t>
                </a:r>
                <a:r>
                  <a:rPr lang="fr-FR" sz="2400" dirty="0">
                    <a:effectLst/>
                    <a:latin typeface="Times New Roman" panose="02020603050405020304" pitchFamily="18" charset="0"/>
                    <a:ea typeface="Calibri" panose="020F0502020204030204" pitchFamily="34" charset="0"/>
                  </a:rPr>
                  <a:t>individuellement rationnels correspond donc à tout paiement positif. </a:t>
                </a:r>
              </a:p>
              <a:p>
                <a:pPr marL="342900" indent="-342900" algn="just">
                  <a:spcAft>
                    <a:spcPts val="1000"/>
                  </a:spcAft>
                  <a:buFont typeface="Arial" panose="020B0604020202020204" pitchFamily="34" charset="0"/>
                  <a:buChar char="•"/>
                </a:pPr>
                <a:r>
                  <a:rPr lang="fr-FR" sz="2400" dirty="0">
                    <a:effectLst/>
                    <a:latin typeface="Times New Roman" panose="02020603050405020304" pitchFamily="18" charset="0"/>
                    <a:ea typeface="Times New Roman" panose="02020603050405020304" pitchFamily="18" charset="0"/>
                  </a:rPr>
                  <a:t>Par application du </a:t>
                </a:r>
                <a:r>
                  <a:rPr lang="fr-FR" sz="2400" dirty="0">
                    <a:effectLst/>
                    <a:latin typeface="Times New Roman" panose="02020603050405020304" pitchFamily="18" charset="0"/>
                    <a:ea typeface="Calibri" panose="020F0502020204030204" pitchFamily="34" charset="0"/>
                  </a:rPr>
                  <a:t>Théorème 2, lorsque les firmes sont suffisamment patientes (</a:t>
                </a:r>
                <a:r>
                  <a:rPr lang="fr-FR" sz="2400" dirty="0">
                    <a:effectLst/>
                    <a:latin typeface="Times New Roman" panose="02020603050405020304" pitchFamily="18" charset="0"/>
                    <a:ea typeface="Times New Roman" panose="02020603050405020304" pitchFamily="18" charset="0"/>
                  </a:rPr>
                  <a:t>i.e., </a:t>
                </a:r>
                <a14:m>
                  <m:oMath xmlns:m="http://schemas.openxmlformats.org/officeDocument/2006/math">
                    <m:r>
                      <a:rPr lang="fr-FR" sz="2400" i="1">
                        <a:effectLst/>
                        <a:latin typeface="Cambria Math" panose="02040503050406030204" pitchFamily="18" charset="0"/>
                        <a:ea typeface="Times New Roman" panose="02020603050405020304" pitchFamily="18" charset="0"/>
                      </a:rPr>
                      <m:t>𝛿</m:t>
                    </m:r>
                    <m:r>
                      <a:rPr lang="fr-FR" sz="2400" i="1">
                        <a:effectLst/>
                        <a:latin typeface="Cambria Math" panose="02040503050406030204" pitchFamily="18" charset="0"/>
                        <a:ea typeface="Times New Roman" panose="02020603050405020304" pitchFamily="18" charset="0"/>
                      </a:rPr>
                      <m:t> </m:t>
                    </m:r>
                  </m:oMath>
                </a14:m>
                <a:r>
                  <a:rPr lang="fr-FR" sz="2400" dirty="0">
                    <a:effectLst/>
                    <a:latin typeface="Times New Roman" panose="02020603050405020304" pitchFamily="18" charset="0"/>
                    <a:ea typeface="Times New Roman" panose="02020603050405020304" pitchFamily="18" charset="0"/>
                  </a:rPr>
                  <a:t>proche de 1) toute paire (</a:t>
                </a:r>
                <a14:m>
                  <m:oMath xmlns:m="http://schemas.openxmlformats.org/officeDocument/2006/math">
                    <m:sSub>
                      <m:sSubPr>
                        <m:ctrlPr>
                          <a:rPr lang="fr-FR" sz="2400" i="1">
                            <a:effectLst/>
                            <a:latin typeface="Cambria Math" panose="02040503050406030204" pitchFamily="18" charset="0"/>
                            <a:ea typeface="Times New Roman" panose="02020603050405020304" pitchFamily="18" charset="0"/>
                          </a:rPr>
                        </m:ctrlPr>
                      </m:sSubPr>
                      <m:e>
                        <m:r>
                          <a:rPr lang="fr-FR" sz="2400" i="1">
                            <a:effectLst/>
                            <a:latin typeface="Cambria Math" panose="02040503050406030204" pitchFamily="18" charset="0"/>
                            <a:ea typeface="Times New Roman" panose="02020603050405020304" pitchFamily="18" charset="0"/>
                          </a:rPr>
                          <m:t>𝜋</m:t>
                        </m:r>
                      </m:e>
                      <m:sub>
                        <m:r>
                          <a:rPr lang="fr-FR" sz="2400" i="1">
                            <a:effectLst/>
                            <a:latin typeface="Cambria Math" panose="02040503050406030204" pitchFamily="18" charset="0"/>
                            <a:ea typeface="Times New Roman" panose="02020603050405020304" pitchFamily="18" charset="0"/>
                          </a:rPr>
                          <m:t>1</m:t>
                        </m:r>
                      </m:sub>
                    </m:sSub>
                    <m:r>
                      <a:rPr lang="fr-FR" sz="2400" i="1">
                        <a:effectLst/>
                        <a:latin typeface="Cambria Math" panose="02040503050406030204" pitchFamily="18" charset="0"/>
                        <a:ea typeface="Times New Roman" panose="02020603050405020304" pitchFamily="18" charset="0"/>
                      </a:rPr>
                      <m:t>,</m:t>
                    </m:r>
                    <m:sSub>
                      <m:sSubPr>
                        <m:ctrlPr>
                          <a:rPr lang="fr-FR" sz="2400" i="1">
                            <a:effectLst/>
                            <a:latin typeface="Cambria Math" panose="02040503050406030204" pitchFamily="18" charset="0"/>
                            <a:ea typeface="Times New Roman" panose="02020603050405020304" pitchFamily="18" charset="0"/>
                          </a:rPr>
                        </m:ctrlPr>
                      </m:sSubPr>
                      <m:e>
                        <m:r>
                          <a:rPr lang="fr-FR" sz="2400" i="1">
                            <a:effectLst/>
                            <a:latin typeface="Cambria Math" panose="02040503050406030204" pitchFamily="18" charset="0"/>
                            <a:ea typeface="Times New Roman" panose="02020603050405020304" pitchFamily="18" charset="0"/>
                          </a:rPr>
                          <m:t>𝜋</m:t>
                        </m:r>
                      </m:e>
                      <m:sub>
                        <m:r>
                          <a:rPr lang="fr-FR" sz="2400" i="1">
                            <a:effectLst/>
                            <a:latin typeface="Cambria Math" panose="02040503050406030204" pitchFamily="18" charset="0"/>
                            <a:ea typeface="Times New Roman" panose="02020603050405020304" pitchFamily="18" charset="0"/>
                          </a:rPr>
                          <m:t>2</m:t>
                        </m:r>
                      </m:sub>
                    </m:sSub>
                    <m:r>
                      <a:rPr lang="fr-FR" sz="2400" i="1">
                        <a:effectLst/>
                        <a:latin typeface="Cambria Math" panose="02040503050406030204" pitchFamily="18" charset="0"/>
                        <a:ea typeface="Times New Roman" panose="02020603050405020304" pitchFamily="18" charset="0"/>
                      </a:rPr>
                      <m:t>) </m:t>
                    </m:r>
                  </m:oMath>
                </a14:m>
                <a:r>
                  <a:rPr lang="fr-FR" sz="2400" dirty="0">
                    <a:effectLst/>
                    <a:latin typeface="Times New Roman" panose="02020603050405020304" pitchFamily="18" charset="0"/>
                    <a:ea typeface="Times New Roman" panose="02020603050405020304" pitchFamily="18" charset="0"/>
                  </a:rPr>
                  <a:t>telle que </a:t>
                </a:r>
              </a:p>
              <a:p>
                <a:pPr algn="ctr">
                  <a:spcAft>
                    <a:spcPts val="1000"/>
                  </a:spcAft>
                </a:pPr>
                <a:r>
                  <a:rPr lang="fr-FR" sz="2400" dirty="0">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fr-FR" sz="2400" i="1">
                            <a:effectLst/>
                            <a:latin typeface="Cambria Math" panose="02040503050406030204" pitchFamily="18" charset="0"/>
                            <a:ea typeface="Times New Roman" panose="02020603050405020304" pitchFamily="18" charset="0"/>
                          </a:rPr>
                        </m:ctrlPr>
                      </m:sSubPr>
                      <m:e>
                        <m:r>
                          <a:rPr lang="fr-FR" sz="2400" i="1">
                            <a:effectLst/>
                            <a:latin typeface="Cambria Math" panose="02040503050406030204" pitchFamily="18" charset="0"/>
                            <a:ea typeface="Times New Roman" panose="02020603050405020304" pitchFamily="18" charset="0"/>
                          </a:rPr>
                          <m:t>𝜋</m:t>
                        </m:r>
                      </m:e>
                      <m:sub>
                        <m:r>
                          <a:rPr lang="fr-FR" sz="2400" i="1">
                            <a:effectLst/>
                            <a:latin typeface="Cambria Math" panose="02040503050406030204" pitchFamily="18" charset="0"/>
                            <a:ea typeface="Times New Roman" panose="02020603050405020304" pitchFamily="18" charset="0"/>
                          </a:rPr>
                          <m:t>1</m:t>
                        </m:r>
                      </m:sub>
                    </m:sSub>
                    <m:r>
                      <a:rPr lang="fr-FR" sz="2400" i="1">
                        <a:effectLst/>
                        <a:latin typeface="Cambria Math" panose="02040503050406030204" pitchFamily="18" charset="0"/>
                        <a:ea typeface="Times New Roman" panose="02020603050405020304" pitchFamily="18" charset="0"/>
                      </a:rPr>
                      <m:t>+</m:t>
                    </m:r>
                    <m:sSub>
                      <m:sSubPr>
                        <m:ctrlPr>
                          <a:rPr lang="fr-FR" sz="2400" i="1">
                            <a:effectLst/>
                            <a:latin typeface="Cambria Math" panose="02040503050406030204" pitchFamily="18" charset="0"/>
                            <a:ea typeface="Times New Roman" panose="02020603050405020304" pitchFamily="18" charset="0"/>
                          </a:rPr>
                        </m:ctrlPr>
                      </m:sSubPr>
                      <m:e>
                        <m:r>
                          <a:rPr lang="fr-FR" sz="2400" i="1">
                            <a:effectLst/>
                            <a:latin typeface="Cambria Math" panose="02040503050406030204" pitchFamily="18" charset="0"/>
                            <a:ea typeface="Times New Roman" panose="02020603050405020304" pitchFamily="18" charset="0"/>
                          </a:rPr>
                          <m:t>𝜋</m:t>
                        </m:r>
                      </m:e>
                      <m:sub>
                        <m:r>
                          <a:rPr lang="fr-FR" sz="2400" i="1">
                            <a:effectLst/>
                            <a:latin typeface="Cambria Math" panose="02040503050406030204" pitchFamily="18" charset="0"/>
                            <a:ea typeface="Times New Roman" panose="02020603050405020304" pitchFamily="18" charset="0"/>
                          </a:rPr>
                          <m:t>2</m:t>
                        </m:r>
                      </m:sub>
                    </m:sSub>
                    <m:r>
                      <a:rPr lang="fr-FR" sz="2400" i="1">
                        <a:effectLst/>
                        <a:latin typeface="Cambria Math" panose="02040503050406030204" pitchFamily="18" charset="0"/>
                        <a:ea typeface="Times New Roman" panose="02020603050405020304" pitchFamily="18" charset="0"/>
                      </a:rPr>
                      <m:t>≤</m:t>
                    </m:r>
                    <m:sSup>
                      <m:sSupPr>
                        <m:ctrlPr>
                          <a:rPr lang="fr-FR" sz="2400" i="1">
                            <a:effectLst/>
                            <a:latin typeface="Cambria Math" panose="02040503050406030204" pitchFamily="18" charset="0"/>
                            <a:ea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rPr>
                          <m:t>𝜋</m:t>
                        </m:r>
                      </m:e>
                      <m:sup>
                        <m:r>
                          <a:rPr lang="fr-FR" sz="2400" i="1">
                            <a:effectLst/>
                            <a:latin typeface="Cambria Math" panose="02040503050406030204" pitchFamily="18" charset="0"/>
                            <a:ea typeface="Times New Roman" panose="02020603050405020304" pitchFamily="18" charset="0"/>
                          </a:rPr>
                          <m:t>𝑚</m:t>
                        </m:r>
                      </m:sup>
                    </m:sSup>
                  </m:oMath>
                </a14:m>
                <a:r>
                  <a:rPr lang="fr-FR" sz="2400" dirty="0">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fr-FR" sz="2400" i="1">
                            <a:effectLst/>
                            <a:latin typeface="Cambria Math" panose="02040503050406030204" pitchFamily="18" charset="0"/>
                            <a:ea typeface="Times New Roman" panose="02020603050405020304" pitchFamily="18" charset="0"/>
                          </a:rPr>
                        </m:ctrlPr>
                      </m:sSubPr>
                      <m:e>
                        <m:r>
                          <a:rPr lang="fr-FR" sz="2400" i="1">
                            <a:effectLst/>
                            <a:latin typeface="Cambria Math" panose="02040503050406030204" pitchFamily="18" charset="0"/>
                            <a:ea typeface="Times New Roman" panose="02020603050405020304" pitchFamily="18" charset="0"/>
                          </a:rPr>
                          <m:t>𝜋</m:t>
                        </m:r>
                      </m:e>
                      <m:sub>
                        <m:r>
                          <a:rPr lang="fr-FR" sz="2400" i="1">
                            <a:effectLst/>
                            <a:latin typeface="Cambria Math" panose="02040503050406030204" pitchFamily="18" charset="0"/>
                            <a:ea typeface="Times New Roman" panose="02020603050405020304" pitchFamily="18" charset="0"/>
                          </a:rPr>
                          <m:t>1</m:t>
                        </m:r>
                      </m:sub>
                    </m:sSub>
                    <m:r>
                      <a:rPr lang="fr-FR" sz="2400" i="1">
                        <a:effectLst/>
                        <a:latin typeface="Cambria Math" panose="02040503050406030204" pitchFamily="18" charset="0"/>
                        <a:ea typeface="Times New Roman" panose="02020603050405020304" pitchFamily="18" charset="0"/>
                      </a:rPr>
                      <m:t>&gt;0</m:t>
                    </m:r>
                  </m:oMath>
                </a14:m>
                <a:r>
                  <a:rPr lang="fr-FR" sz="2400" dirty="0">
                    <a:effectLst/>
                    <a:latin typeface="Times New Roman" panose="02020603050405020304" pitchFamily="18" charset="0"/>
                    <a:ea typeface="Times New Roman" panose="02020603050405020304" pitchFamily="18" charset="0"/>
                  </a:rPr>
                  <a:t> et </a:t>
                </a:r>
                <a14:m>
                  <m:oMath xmlns:m="http://schemas.openxmlformats.org/officeDocument/2006/math">
                    <m:sSub>
                      <m:sSubPr>
                        <m:ctrlPr>
                          <a:rPr lang="fr-FR" sz="2400" i="1">
                            <a:effectLst/>
                            <a:latin typeface="Cambria Math" panose="02040503050406030204" pitchFamily="18" charset="0"/>
                            <a:ea typeface="Times New Roman" panose="02020603050405020304" pitchFamily="18" charset="0"/>
                          </a:rPr>
                        </m:ctrlPr>
                      </m:sSubPr>
                      <m:e>
                        <m:r>
                          <a:rPr lang="fr-FR" sz="2400" i="1">
                            <a:effectLst/>
                            <a:latin typeface="Cambria Math" panose="02040503050406030204" pitchFamily="18" charset="0"/>
                            <a:ea typeface="Times New Roman" panose="02020603050405020304" pitchFamily="18" charset="0"/>
                          </a:rPr>
                          <m:t>𝜋</m:t>
                        </m:r>
                      </m:e>
                      <m:sub>
                        <m:r>
                          <a:rPr lang="fr-FR" sz="2400" i="1">
                            <a:effectLst/>
                            <a:latin typeface="Cambria Math" panose="02040503050406030204" pitchFamily="18" charset="0"/>
                            <a:ea typeface="Times New Roman" panose="02020603050405020304" pitchFamily="18" charset="0"/>
                          </a:rPr>
                          <m:t>2</m:t>
                        </m:r>
                      </m:sub>
                    </m:sSub>
                    <m:r>
                      <a:rPr lang="fr-FR" sz="2400" i="1">
                        <a:effectLst/>
                        <a:latin typeface="Cambria Math" panose="02040503050406030204" pitchFamily="18" charset="0"/>
                        <a:ea typeface="Times New Roman" panose="02020603050405020304" pitchFamily="18" charset="0"/>
                      </a:rPr>
                      <m:t>&gt;0</m:t>
                    </m:r>
                  </m:oMath>
                </a14:m>
                <a:endParaRPr lang="fr-FR" sz="2400" dirty="0">
                  <a:effectLst/>
                  <a:latin typeface="Times New Roman" panose="02020603050405020304" pitchFamily="18" charset="0"/>
                  <a:ea typeface="Times New Roman" panose="02020603050405020304" pitchFamily="18" charset="0"/>
                </a:endParaRPr>
              </a:p>
              <a:p>
                <a:pPr>
                  <a:spcAft>
                    <a:spcPts val="1000"/>
                  </a:spcAft>
                </a:pPr>
                <a:r>
                  <a:rPr lang="fr-FR" sz="2400" dirty="0">
                    <a:latin typeface="Times New Roman" panose="02020603050405020304" pitchFamily="18" charset="0"/>
                    <a:ea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peut être soutenue à l’équilibre (parfait en sous-jeux) comme paire de paiements moyens 	du jeu répété.</a:t>
                </a:r>
              </a:p>
              <a:p>
                <a:pPr marL="342900" indent="-342900">
                  <a:spcAft>
                    <a:spcPts val="1000"/>
                  </a:spcAft>
                  <a:buFont typeface="Arial" panose="020B0604020202020204" pitchFamily="34" charset="0"/>
                  <a:buChar char="•"/>
                </a:pPr>
                <a:endParaRPr lang="fr-FR" sz="2400" dirty="0"/>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33867" y="1346105"/>
                <a:ext cx="12158133" cy="5052665"/>
              </a:xfrm>
              <a:prstGeom prst="rect">
                <a:avLst/>
              </a:prstGeom>
              <a:blipFill>
                <a:blip r:embed="rId2"/>
                <a:stretch>
                  <a:fillRect l="-802" t="-965" r="-752"/>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6E922DCC-DAAF-4A40-8807-00C3697683CE}"/>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AC7ADD3B-17A1-4F21-89E9-C836DFFBA18D}"/>
              </a:ext>
            </a:extLst>
          </p:cNvPr>
          <p:cNvSpPr>
            <a:spLocks noGrp="1"/>
          </p:cNvSpPr>
          <p:nvPr>
            <p:ph type="sldNum" sz="quarter" idx="12"/>
          </p:nvPr>
        </p:nvSpPr>
        <p:spPr/>
        <p:txBody>
          <a:bodyPr/>
          <a:lstStyle/>
          <a:p>
            <a:fld id="{A88EAB1B-73FB-4977-9B11-E6EDEDEB8490}" type="slidenum">
              <a:rPr lang="fr-FR" smtClean="0"/>
              <a:t>129</a:t>
            </a:fld>
            <a:endParaRPr lang="fr-FR" dirty="0"/>
          </a:p>
        </p:txBody>
      </p:sp>
      <p:pic>
        <p:nvPicPr>
          <p:cNvPr id="7" name="Image 6">
            <a:extLst>
              <a:ext uri="{FF2B5EF4-FFF2-40B4-BE49-F238E27FC236}">
                <a16:creationId xmlns:a16="http://schemas.microsoft.com/office/drawing/2014/main" id="{87F6F5D4-511A-49EA-A805-DC0C3076FF9A}"/>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135283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rPr>
              <a:t>Introduction</a:t>
            </a:r>
            <a:br>
              <a:rPr lang="fr-FR" dirty="0">
                <a:latin typeface="Arial Black" panose="020B0A04020102020204" pitchFamily="34" charset="0"/>
              </a:rPr>
            </a:br>
            <a:r>
              <a:rPr lang="fr-FR" sz="4000" dirty="0">
                <a:latin typeface="Arial" panose="020B0604020202020204" pitchFamily="34" charset="0"/>
                <a:cs typeface="Arial" panose="020B0604020202020204" pitchFamily="34" charset="0"/>
              </a:rPr>
              <a:t>La résolution du dilemme du prisonnier</a:t>
            </a:r>
          </a:p>
        </p:txBody>
      </p:sp>
      <mc:AlternateContent xmlns:mc="http://schemas.openxmlformats.org/markup-compatibility/2006" xmlns:a14="http://schemas.microsoft.com/office/drawing/2010/main">
        <mc:Choice Requires="a14">
          <p:graphicFrame>
            <p:nvGraphicFramePr>
              <p:cNvPr id="10" name="Tableau 9">
                <a:extLst>
                  <a:ext uri="{FF2B5EF4-FFF2-40B4-BE49-F238E27FC236}">
                    <a16:creationId xmlns:a16="http://schemas.microsoft.com/office/drawing/2014/main" id="{0B608805-EA77-41EE-BE3B-ED3C055A4E11}"/>
                  </a:ext>
                </a:extLst>
              </p:cNvPr>
              <p:cNvGraphicFramePr>
                <a:graphicFrameLocks noGrp="1"/>
              </p:cNvGraphicFramePr>
              <p:nvPr/>
            </p:nvGraphicFramePr>
            <p:xfrm>
              <a:off x="1850452" y="1326683"/>
              <a:ext cx="8088309" cy="2174460"/>
            </p:xfrm>
            <a:graphic>
              <a:graphicData uri="http://schemas.openxmlformats.org/drawingml/2006/table">
                <a:tbl>
                  <a:tblPr firstRow="1" firstCol="1" bandRow="1">
                    <a:tableStyleId>{5C22544A-7EE6-4342-B048-85BDC9FD1C3A}</a:tableStyleId>
                  </a:tblPr>
                  <a:tblGrid>
                    <a:gridCol w="2520918">
                      <a:extLst>
                        <a:ext uri="{9D8B030D-6E8A-4147-A177-3AD203B41FA5}">
                          <a16:colId xmlns:a16="http://schemas.microsoft.com/office/drawing/2014/main" val="1961842663"/>
                        </a:ext>
                      </a:extLst>
                    </a:gridCol>
                    <a:gridCol w="1855797">
                      <a:extLst>
                        <a:ext uri="{9D8B030D-6E8A-4147-A177-3AD203B41FA5}">
                          <a16:colId xmlns:a16="http://schemas.microsoft.com/office/drawing/2014/main" val="44951804"/>
                        </a:ext>
                      </a:extLst>
                    </a:gridCol>
                    <a:gridCol w="1855797">
                      <a:extLst>
                        <a:ext uri="{9D8B030D-6E8A-4147-A177-3AD203B41FA5}">
                          <a16:colId xmlns:a16="http://schemas.microsoft.com/office/drawing/2014/main" val="3453796037"/>
                        </a:ext>
                      </a:extLst>
                    </a:gridCol>
                    <a:gridCol w="1855797">
                      <a:extLst>
                        <a:ext uri="{9D8B030D-6E8A-4147-A177-3AD203B41FA5}">
                          <a16:colId xmlns:a16="http://schemas.microsoft.com/office/drawing/2014/main" val="2367380783"/>
                        </a:ext>
                      </a:extLst>
                    </a:gridCol>
                  </a:tblGrid>
                  <a:tr h="543615">
                    <a:tc rowSpan="2" gridSpan="2">
                      <a:txBody>
                        <a:bodyPr/>
                        <a:lstStyle/>
                        <a:p>
                          <a:pPr algn="just">
                            <a:spcAft>
                              <a:spcPts val="0"/>
                            </a:spcAft>
                          </a:pPr>
                          <a:r>
                            <a:rPr lang="fr-FR" sz="3000" dirty="0">
                              <a:effectLst/>
                            </a:rPr>
                            <a:t> </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rowSpan="2" hMerge="1">
                      <a:txBody>
                        <a:bodyPr/>
                        <a:lstStyle/>
                        <a:p>
                          <a:endParaRPr lang="fr-FR"/>
                        </a:p>
                      </a:txBody>
                      <a:tcPr/>
                    </a:tc>
                    <a:tc gridSpan="2">
                      <a:txBody>
                        <a:bodyPr/>
                        <a:lstStyle/>
                        <a:p>
                          <a:pPr algn="ctr">
                            <a:spcAft>
                              <a:spcPts val="0"/>
                            </a:spcAft>
                          </a:pPr>
                          <a:r>
                            <a:rPr lang="fr-FR" sz="3000">
                              <a:effectLst/>
                            </a:rPr>
                            <a:t>Joueur 2</a:t>
                          </a:r>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hMerge="1">
                      <a:txBody>
                        <a:bodyPr/>
                        <a:lstStyle/>
                        <a:p>
                          <a:endParaRPr lang="fr-FR"/>
                        </a:p>
                      </a:txBody>
                      <a:tcPr/>
                    </a:tc>
                    <a:extLst>
                      <a:ext uri="{0D108BD9-81ED-4DB2-BD59-A6C34878D82A}">
                        <a16:rowId xmlns:a16="http://schemas.microsoft.com/office/drawing/2014/main" val="2713235073"/>
                      </a:ext>
                    </a:extLst>
                  </a:tr>
                  <a:tr h="543615">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𝑡</m:t>
                                    </m:r>
                                  </m:e>
                                  <m:sub>
                                    <m:r>
                                      <a:rPr lang="fr-FR" sz="3000">
                                        <a:effectLst/>
                                        <a:latin typeface="Cambria Math" panose="02040503050406030204" pitchFamily="18" charset="0"/>
                                      </a:rPr>
                                      <m:t>2</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𝑐</m:t>
                                    </m:r>
                                  </m:e>
                                  <m:sub>
                                    <m:r>
                                      <a:rPr lang="fr-FR" sz="3000">
                                        <a:effectLst/>
                                        <a:latin typeface="Cambria Math" panose="02040503050406030204" pitchFamily="18" charset="0"/>
                                      </a:rPr>
                                      <m:t>2</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879392796"/>
                      </a:ext>
                    </a:extLst>
                  </a:tr>
                  <a:tr h="543615">
                    <a:tc rowSpan="2">
                      <a:txBody>
                        <a:bodyPr/>
                        <a:lstStyle/>
                        <a:p>
                          <a:pPr algn="ctr">
                            <a:spcAft>
                              <a:spcPts val="0"/>
                            </a:spcAft>
                          </a:pPr>
                          <a:r>
                            <a:rPr lang="fr-FR" sz="3000" dirty="0">
                              <a:effectLst/>
                            </a:rPr>
                            <a:t>Joueur 1</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𝑡</m:t>
                                    </m:r>
                                  </m:e>
                                  <m:sub>
                                    <m:r>
                                      <a:rPr lang="fr-FR" sz="3000">
                                        <a:effectLst/>
                                        <a:latin typeface="Cambria Math" panose="02040503050406030204" pitchFamily="18" charset="0"/>
                                      </a:rPr>
                                      <m:t>1</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(1,1)</m:t>
                                </m:r>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(4,0)</m:t>
                                </m:r>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517082303"/>
                      </a:ext>
                    </a:extLst>
                  </a:tr>
                  <a:tr h="543615">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𝑐</m:t>
                                    </m:r>
                                  </m:e>
                                  <m:sub>
                                    <m:r>
                                      <a:rPr lang="fr-FR" sz="3000">
                                        <a:effectLst/>
                                        <a:latin typeface="Cambria Math" panose="02040503050406030204" pitchFamily="18" charset="0"/>
                                      </a:rPr>
                                      <m:t>1</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(0,4)</m:t>
                                </m:r>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(3,3)</m:t>
                                </m:r>
                              </m:oMath>
                            </m:oMathPara>
                          </a14:m>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1526312245"/>
                      </a:ext>
                    </a:extLst>
                  </a:tr>
                </a:tbl>
              </a:graphicData>
            </a:graphic>
          </p:graphicFrame>
        </mc:Choice>
        <mc:Fallback xmlns="">
          <p:graphicFrame>
            <p:nvGraphicFramePr>
              <p:cNvPr id="10" name="Tableau 9">
                <a:extLst>
                  <a:ext uri="{FF2B5EF4-FFF2-40B4-BE49-F238E27FC236}">
                    <a16:creationId xmlns:a16="http://schemas.microsoft.com/office/drawing/2014/main" id="{0B608805-EA77-41EE-BE3B-ED3C055A4E11}"/>
                  </a:ext>
                </a:extLst>
              </p:cNvPr>
              <p:cNvGraphicFramePr>
                <a:graphicFrameLocks noGrp="1"/>
              </p:cNvGraphicFramePr>
              <p:nvPr/>
            </p:nvGraphicFramePr>
            <p:xfrm>
              <a:off x="1850452" y="1326683"/>
              <a:ext cx="8088309" cy="2174460"/>
            </p:xfrm>
            <a:graphic>
              <a:graphicData uri="http://schemas.openxmlformats.org/drawingml/2006/table">
                <a:tbl>
                  <a:tblPr firstRow="1" firstCol="1" bandRow="1">
                    <a:tableStyleId>{5C22544A-7EE6-4342-B048-85BDC9FD1C3A}</a:tableStyleId>
                  </a:tblPr>
                  <a:tblGrid>
                    <a:gridCol w="2520918">
                      <a:extLst>
                        <a:ext uri="{9D8B030D-6E8A-4147-A177-3AD203B41FA5}">
                          <a16:colId xmlns:a16="http://schemas.microsoft.com/office/drawing/2014/main" val="1961842663"/>
                        </a:ext>
                      </a:extLst>
                    </a:gridCol>
                    <a:gridCol w="1855797">
                      <a:extLst>
                        <a:ext uri="{9D8B030D-6E8A-4147-A177-3AD203B41FA5}">
                          <a16:colId xmlns:a16="http://schemas.microsoft.com/office/drawing/2014/main" val="44951804"/>
                        </a:ext>
                      </a:extLst>
                    </a:gridCol>
                    <a:gridCol w="1855797">
                      <a:extLst>
                        <a:ext uri="{9D8B030D-6E8A-4147-A177-3AD203B41FA5}">
                          <a16:colId xmlns:a16="http://schemas.microsoft.com/office/drawing/2014/main" val="3453796037"/>
                        </a:ext>
                      </a:extLst>
                    </a:gridCol>
                    <a:gridCol w="1855797">
                      <a:extLst>
                        <a:ext uri="{9D8B030D-6E8A-4147-A177-3AD203B41FA5}">
                          <a16:colId xmlns:a16="http://schemas.microsoft.com/office/drawing/2014/main" val="2367380783"/>
                        </a:ext>
                      </a:extLst>
                    </a:gridCol>
                  </a:tblGrid>
                  <a:tr h="543615">
                    <a:tc rowSpan="2" gridSpan="2">
                      <a:txBody>
                        <a:bodyPr/>
                        <a:lstStyle/>
                        <a:p>
                          <a:pPr algn="just">
                            <a:spcAft>
                              <a:spcPts val="0"/>
                            </a:spcAft>
                          </a:pPr>
                          <a:r>
                            <a:rPr lang="fr-FR" sz="3000" dirty="0">
                              <a:effectLst/>
                            </a:rPr>
                            <a:t> </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rowSpan="2" hMerge="1">
                      <a:txBody>
                        <a:bodyPr/>
                        <a:lstStyle/>
                        <a:p>
                          <a:endParaRPr lang="fr-FR"/>
                        </a:p>
                      </a:txBody>
                      <a:tcPr/>
                    </a:tc>
                    <a:tc gridSpan="2">
                      <a:txBody>
                        <a:bodyPr/>
                        <a:lstStyle/>
                        <a:p>
                          <a:pPr algn="ctr">
                            <a:spcAft>
                              <a:spcPts val="0"/>
                            </a:spcAft>
                          </a:pPr>
                          <a:r>
                            <a:rPr lang="fr-FR" sz="3000">
                              <a:effectLst/>
                            </a:rPr>
                            <a:t>Joueur 2</a:t>
                          </a:r>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hMerge="1">
                      <a:txBody>
                        <a:bodyPr/>
                        <a:lstStyle/>
                        <a:p>
                          <a:endParaRPr lang="fr-FR"/>
                        </a:p>
                      </a:txBody>
                      <a:tcPr/>
                    </a:tc>
                    <a:extLst>
                      <a:ext uri="{0D108BD9-81ED-4DB2-BD59-A6C34878D82A}">
                        <a16:rowId xmlns:a16="http://schemas.microsoft.com/office/drawing/2014/main" val="2713235073"/>
                      </a:ext>
                    </a:extLst>
                  </a:tr>
                  <a:tr h="543615">
                    <a:tc gridSpan="2" vMerge="1">
                      <a:txBody>
                        <a:bodyPr/>
                        <a:lstStyle/>
                        <a:p>
                          <a:endParaRPr lang="fr-FR"/>
                        </a:p>
                      </a:txBody>
                      <a:tcPr/>
                    </a:tc>
                    <a:tc hMerge="1" vMerge="1">
                      <a:txBody>
                        <a:bodyPr/>
                        <a:lstStyle/>
                        <a:p>
                          <a:endParaRPr lang="fr-FR"/>
                        </a:p>
                      </a:txBody>
                      <a:tcPr/>
                    </a:tc>
                    <a:tc>
                      <a:txBody>
                        <a:bodyPr/>
                        <a:lstStyle/>
                        <a:p>
                          <a:endParaRPr lang="fr-FR"/>
                        </a:p>
                      </a:txBody>
                      <a:tcPr marL="64364" marR="64364" marT="0" marB="0">
                        <a:blipFill>
                          <a:blip r:embed="rId2"/>
                          <a:stretch>
                            <a:fillRect l="-236842" t="-117978" r="-101645" b="-203371"/>
                          </a:stretch>
                        </a:blipFill>
                      </a:tcPr>
                    </a:tc>
                    <a:tc>
                      <a:txBody>
                        <a:bodyPr/>
                        <a:lstStyle/>
                        <a:p>
                          <a:endParaRPr lang="fr-FR"/>
                        </a:p>
                      </a:txBody>
                      <a:tcPr marL="64364" marR="64364" marT="0" marB="0">
                        <a:blipFill>
                          <a:blip r:embed="rId2"/>
                          <a:stretch>
                            <a:fillRect l="-335738" t="-117978" r="-1311" b="-203371"/>
                          </a:stretch>
                        </a:blipFill>
                      </a:tcPr>
                    </a:tc>
                    <a:extLst>
                      <a:ext uri="{0D108BD9-81ED-4DB2-BD59-A6C34878D82A}">
                        <a16:rowId xmlns:a16="http://schemas.microsoft.com/office/drawing/2014/main" val="879392796"/>
                      </a:ext>
                    </a:extLst>
                  </a:tr>
                  <a:tr h="543615">
                    <a:tc rowSpan="2">
                      <a:txBody>
                        <a:bodyPr/>
                        <a:lstStyle/>
                        <a:p>
                          <a:pPr algn="ctr">
                            <a:spcAft>
                              <a:spcPts val="0"/>
                            </a:spcAft>
                          </a:pPr>
                          <a:r>
                            <a:rPr lang="fr-FR" sz="3000" dirty="0">
                              <a:effectLst/>
                            </a:rPr>
                            <a:t>Joueur 1</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nchor="ctr"/>
                    </a:tc>
                    <a:tc>
                      <a:txBody>
                        <a:bodyPr/>
                        <a:lstStyle/>
                        <a:p>
                          <a:endParaRPr lang="fr-FR"/>
                        </a:p>
                      </a:txBody>
                      <a:tcPr marL="64364" marR="64364" marT="0" marB="0">
                        <a:blipFill>
                          <a:blip r:embed="rId2"/>
                          <a:stretch>
                            <a:fillRect l="-136066" t="-215556" r="-200984" b="-101111"/>
                          </a:stretch>
                        </a:blipFill>
                      </a:tcPr>
                    </a:tc>
                    <a:tc>
                      <a:txBody>
                        <a:bodyPr/>
                        <a:lstStyle/>
                        <a:p>
                          <a:endParaRPr lang="fr-FR"/>
                        </a:p>
                      </a:txBody>
                      <a:tcPr marL="64364" marR="64364" marT="0" marB="0">
                        <a:blipFill>
                          <a:blip r:embed="rId2"/>
                          <a:stretch>
                            <a:fillRect l="-236842" t="-215556" r="-101645" b="-101111"/>
                          </a:stretch>
                        </a:blipFill>
                      </a:tcPr>
                    </a:tc>
                    <a:tc>
                      <a:txBody>
                        <a:bodyPr/>
                        <a:lstStyle/>
                        <a:p>
                          <a:endParaRPr lang="fr-FR"/>
                        </a:p>
                      </a:txBody>
                      <a:tcPr marL="64364" marR="64364" marT="0" marB="0">
                        <a:blipFill>
                          <a:blip r:embed="rId2"/>
                          <a:stretch>
                            <a:fillRect l="-335738" t="-215556" r="-1311" b="-101111"/>
                          </a:stretch>
                        </a:blipFill>
                      </a:tcPr>
                    </a:tc>
                    <a:extLst>
                      <a:ext uri="{0D108BD9-81ED-4DB2-BD59-A6C34878D82A}">
                        <a16:rowId xmlns:a16="http://schemas.microsoft.com/office/drawing/2014/main" val="517082303"/>
                      </a:ext>
                    </a:extLst>
                  </a:tr>
                  <a:tr h="543615">
                    <a:tc vMerge="1">
                      <a:txBody>
                        <a:bodyPr/>
                        <a:lstStyle/>
                        <a:p>
                          <a:endParaRPr lang="fr-FR"/>
                        </a:p>
                      </a:txBody>
                      <a:tcPr/>
                    </a:tc>
                    <a:tc>
                      <a:txBody>
                        <a:bodyPr/>
                        <a:lstStyle/>
                        <a:p>
                          <a:endParaRPr lang="fr-FR"/>
                        </a:p>
                      </a:txBody>
                      <a:tcPr marL="64364" marR="64364" marT="0" marB="0">
                        <a:blipFill>
                          <a:blip r:embed="rId2"/>
                          <a:stretch>
                            <a:fillRect l="-136066" t="-319101" r="-200984" b="-2247"/>
                          </a:stretch>
                        </a:blipFill>
                      </a:tcPr>
                    </a:tc>
                    <a:tc>
                      <a:txBody>
                        <a:bodyPr/>
                        <a:lstStyle/>
                        <a:p>
                          <a:endParaRPr lang="fr-FR"/>
                        </a:p>
                      </a:txBody>
                      <a:tcPr marL="64364" marR="64364" marT="0" marB="0">
                        <a:blipFill>
                          <a:blip r:embed="rId2"/>
                          <a:stretch>
                            <a:fillRect l="-236842" t="-319101" r="-101645" b="-2247"/>
                          </a:stretch>
                        </a:blipFill>
                      </a:tcPr>
                    </a:tc>
                    <a:tc>
                      <a:txBody>
                        <a:bodyPr/>
                        <a:lstStyle/>
                        <a:p>
                          <a:endParaRPr lang="fr-FR"/>
                        </a:p>
                      </a:txBody>
                      <a:tcPr marL="64364" marR="64364" marT="0" marB="0">
                        <a:blipFill>
                          <a:blip r:embed="rId2"/>
                          <a:stretch>
                            <a:fillRect l="-335738" t="-319101" r="-1311" b="-2247"/>
                          </a:stretch>
                        </a:blipFill>
                      </a:tcPr>
                    </a:tc>
                    <a:extLst>
                      <a:ext uri="{0D108BD9-81ED-4DB2-BD59-A6C34878D82A}">
                        <a16:rowId xmlns:a16="http://schemas.microsoft.com/office/drawing/2014/main" val="1526312245"/>
                      </a:ext>
                    </a:extLst>
                  </a:tr>
                </a:tbl>
              </a:graphicData>
            </a:graphic>
          </p:graphicFrame>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EE92C217-CAE7-4805-B8B5-EAF8AAF32DC1}"/>
                  </a:ext>
                </a:extLst>
              </p:cNvPr>
              <p:cNvSpPr txBox="1"/>
              <p:nvPr/>
            </p:nvSpPr>
            <p:spPr>
              <a:xfrm>
                <a:off x="0" y="3550405"/>
                <a:ext cx="12191999" cy="2597762"/>
              </a:xfrm>
              <a:prstGeom prst="rect">
                <a:avLst/>
              </a:prstGeom>
              <a:solidFill>
                <a:srgbClr val="FF6161"/>
              </a:solidFill>
            </p:spPr>
            <p:txBody>
              <a:bodyPr wrap="square" rtlCol="0">
                <a:spAutoFit/>
              </a:bodyPr>
              <a:lstStyle/>
              <a:p>
                <a:pPr algn="just">
                  <a:spcAft>
                    <a:spcPts val="1000"/>
                  </a:spcAft>
                </a:pPr>
                <a:r>
                  <a:rPr lang="fr-FR" sz="2800" dirty="0">
                    <a:solidFill>
                      <a:srgbClr val="FF6161"/>
                    </a:solidFill>
                    <a:ea typeface="Times New Roman" panose="02020603050405020304" pitchFamily="18" charset="0"/>
                  </a:rPr>
                  <a:t>D’où</a:t>
                </a:r>
                <a:endParaRPr lang="fr-FR" sz="2800" dirty="0">
                  <a:solidFill>
                    <a:srgbClr val="FF6161"/>
                  </a:solidFill>
                  <a:effectLst/>
                  <a:ea typeface="Calibri" panose="020F0502020204030204" pitchFamily="34" charset="0"/>
                </a:endParaRPr>
              </a:p>
              <a:p>
                <a:pPr algn="just">
                  <a:spcAft>
                    <a:spcPts val="1000"/>
                  </a:spcAft>
                </a:pPr>
                <a14:m>
                  <m:oMathPara xmlns:m="http://schemas.openxmlformats.org/officeDocument/2006/math">
                    <m:oMathParaPr>
                      <m:jc m:val="centerGroup"/>
                    </m:oMathParaPr>
                    <m:oMath xmlns:m="http://schemas.openxmlformats.org/officeDocument/2006/math">
                      <m:r>
                        <a:rPr lang="fr-FR" sz="2800" i="1">
                          <a:solidFill>
                            <a:srgbClr val="FF6161"/>
                          </a:solidFill>
                          <a:effectLst/>
                          <a:latin typeface="Cambria Math" panose="02040503050406030204" pitchFamily="18" charset="0"/>
                          <a:ea typeface="Times New Roman" panose="02020603050405020304" pitchFamily="18" charset="0"/>
                        </a:rPr>
                        <m:t>𝐴</m:t>
                      </m:r>
                      <m:r>
                        <a:rPr lang="fr-FR" sz="2800" i="1">
                          <a:solidFill>
                            <a:srgbClr val="FF6161"/>
                          </a:solidFill>
                          <a:effectLst/>
                          <a:latin typeface="Cambria Math" panose="02040503050406030204" pitchFamily="18" charset="0"/>
                          <a:ea typeface="Times New Roman" panose="02020603050405020304" pitchFamily="18" charset="0"/>
                        </a:rPr>
                        <m:t>−</m:t>
                      </m:r>
                      <m:r>
                        <a:rPr lang="fr-FR" sz="2800" i="1">
                          <a:solidFill>
                            <a:srgbClr val="FF6161"/>
                          </a:solidFill>
                          <a:effectLst/>
                          <a:latin typeface="Cambria Math" panose="02040503050406030204" pitchFamily="18" charset="0"/>
                          <a:ea typeface="Times New Roman" panose="02020603050405020304" pitchFamily="18" charset="0"/>
                        </a:rPr>
                        <m:t>𝐶</m:t>
                      </m:r>
                      <m:r>
                        <a:rPr lang="fr-FR" sz="2800" i="1">
                          <a:solidFill>
                            <a:srgbClr val="FF6161"/>
                          </a:solidFill>
                          <a:effectLst/>
                          <a:latin typeface="Cambria Math" panose="02040503050406030204" pitchFamily="18" charset="0"/>
                          <a:ea typeface="Times New Roman" panose="02020603050405020304" pitchFamily="18" charset="0"/>
                        </a:rPr>
                        <m:t>=</m:t>
                      </m:r>
                      <m:d>
                        <m:dPr>
                          <m:ctrlPr>
                            <a:rPr lang="fr-FR" sz="2800" i="1">
                              <a:solidFill>
                                <a:srgbClr val="FF6161"/>
                              </a:solidFill>
                              <a:effectLst/>
                              <a:latin typeface="Cambria Math" panose="02040503050406030204" pitchFamily="18" charset="0"/>
                              <a:ea typeface="Times New Roman" panose="02020603050405020304" pitchFamily="18" charset="0"/>
                            </a:rPr>
                          </m:ctrlPr>
                        </m:dPr>
                        <m:e>
                          <m:nary>
                            <m:naryPr>
                              <m:chr m:val="∑"/>
                              <m:limLoc m:val="undOvr"/>
                              <m:ctrlPr>
                                <a:rPr lang="fr-FR" sz="2800" i="1">
                                  <a:solidFill>
                                    <a:srgbClr val="FF6161"/>
                                  </a:solidFill>
                                  <a:effectLst/>
                                  <a:latin typeface="Cambria Math" panose="02040503050406030204" pitchFamily="18" charset="0"/>
                                  <a:ea typeface="Times New Roman" panose="02020603050405020304" pitchFamily="18" charset="0"/>
                                </a:rPr>
                              </m:ctrlPr>
                            </m:naryPr>
                            <m:sub>
                              <m:r>
                                <a:rPr lang="fr-FR" sz="2800" i="1">
                                  <a:solidFill>
                                    <a:srgbClr val="FF6161"/>
                                  </a:solidFill>
                                  <a:effectLst/>
                                  <a:latin typeface="Cambria Math" panose="02040503050406030204" pitchFamily="18" charset="0"/>
                                  <a:ea typeface="Times New Roman" panose="02020603050405020304" pitchFamily="18" charset="0"/>
                                </a:rPr>
                                <m:t>𝑘</m:t>
                              </m:r>
                              <m:r>
                                <a:rPr lang="fr-FR" sz="2800" i="1">
                                  <a:solidFill>
                                    <a:srgbClr val="FF6161"/>
                                  </a:solidFill>
                                  <a:effectLst/>
                                  <a:latin typeface="Cambria Math" panose="02040503050406030204" pitchFamily="18" charset="0"/>
                                  <a:ea typeface="Times New Roman" panose="02020603050405020304" pitchFamily="18" charset="0"/>
                                </a:rPr>
                                <m:t>=</m:t>
                              </m:r>
                              <m:acc>
                                <m:accPr>
                                  <m:chr m:val="̅"/>
                                  <m:ctrlPr>
                                    <a:rPr lang="fr-FR" sz="2800" i="1">
                                      <a:solidFill>
                                        <a:srgbClr val="FF6161"/>
                                      </a:solidFill>
                                      <a:effectLst/>
                                      <a:latin typeface="Cambria Math" panose="02040503050406030204" pitchFamily="18" charset="0"/>
                                      <a:ea typeface="Times New Roman" panose="02020603050405020304" pitchFamily="18" charset="0"/>
                                    </a:rPr>
                                  </m:ctrlPr>
                                </m:accPr>
                                <m:e>
                                  <m:r>
                                    <a:rPr lang="fr-FR" sz="2800" i="1">
                                      <a:solidFill>
                                        <a:srgbClr val="FF6161"/>
                                      </a:solidFill>
                                      <a:effectLst/>
                                      <a:latin typeface="Cambria Math" panose="02040503050406030204" pitchFamily="18" charset="0"/>
                                      <a:ea typeface="Times New Roman" panose="02020603050405020304" pitchFamily="18" charset="0"/>
                                    </a:rPr>
                                    <m:t>𝑘</m:t>
                                  </m:r>
                                </m:e>
                              </m:acc>
                            </m:sub>
                            <m:sup>
                              <m:r>
                                <a:rPr lang="fr-FR" sz="2800" i="1">
                                  <a:solidFill>
                                    <a:srgbClr val="FF6161"/>
                                  </a:solidFill>
                                  <a:effectLst/>
                                  <a:latin typeface="Cambria Math" panose="02040503050406030204" pitchFamily="18" charset="0"/>
                                  <a:ea typeface="Times New Roman" panose="02020603050405020304" pitchFamily="18" charset="0"/>
                                </a:rPr>
                                <m:t>+∞</m:t>
                              </m:r>
                            </m:sup>
                            <m:e>
                              <m:sSup>
                                <m:sSupPr>
                                  <m:ctrlPr>
                                    <a:rPr lang="fr-FR" sz="2800" i="1">
                                      <a:solidFill>
                                        <a:srgbClr val="FF6161"/>
                                      </a:solidFill>
                                      <a:effectLst/>
                                      <a:latin typeface="Cambria Math" panose="02040503050406030204" pitchFamily="18" charset="0"/>
                                      <a:ea typeface="Times New Roman" panose="02020603050405020304" pitchFamily="18" charset="0"/>
                                    </a:rPr>
                                  </m:ctrlPr>
                                </m:sSupPr>
                                <m:e>
                                  <m:d>
                                    <m:dPr>
                                      <m:ctrlPr>
                                        <a:rPr lang="fr-FR" sz="2800" i="1">
                                          <a:solidFill>
                                            <a:srgbClr val="FF6161"/>
                                          </a:solidFill>
                                          <a:effectLst/>
                                          <a:latin typeface="Cambria Math" panose="02040503050406030204" pitchFamily="18" charset="0"/>
                                          <a:ea typeface="Times New Roman" panose="02020603050405020304" pitchFamily="18" charset="0"/>
                                        </a:rPr>
                                      </m:ctrlPr>
                                    </m:dPr>
                                    <m:e>
                                      <m:r>
                                        <a:rPr lang="fr-FR" sz="2800" i="1">
                                          <a:solidFill>
                                            <a:srgbClr val="FF6161"/>
                                          </a:solidFill>
                                          <a:effectLst/>
                                          <a:latin typeface="Cambria Math" panose="02040503050406030204" pitchFamily="18" charset="0"/>
                                          <a:ea typeface="Times New Roman" panose="02020603050405020304" pitchFamily="18" charset="0"/>
                                        </a:rPr>
                                        <m:t>0,99</m:t>
                                      </m:r>
                                    </m:e>
                                  </m:d>
                                </m:e>
                                <m:sup>
                                  <m:r>
                                    <a:rPr lang="fr-FR" sz="2800" i="1">
                                      <a:solidFill>
                                        <a:srgbClr val="FF6161"/>
                                      </a:solidFill>
                                      <a:effectLst/>
                                      <a:latin typeface="Cambria Math" panose="02040503050406030204" pitchFamily="18" charset="0"/>
                                      <a:ea typeface="Times New Roman" panose="02020603050405020304" pitchFamily="18" charset="0"/>
                                    </a:rPr>
                                    <m:t>𝑘</m:t>
                                  </m:r>
                                  <m:r>
                                    <a:rPr lang="fr-FR" sz="2800" i="1">
                                      <a:solidFill>
                                        <a:srgbClr val="FF6161"/>
                                      </a:solidFill>
                                      <a:effectLst/>
                                      <a:latin typeface="Cambria Math" panose="02040503050406030204" pitchFamily="18" charset="0"/>
                                      <a:ea typeface="Times New Roman" panose="02020603050405020304" pitchFamily="18" charset="0"/>
                                    </a:rPr>
                                    <m:t>−1</m:t>
                                  </m:r>
                                </m:sup>
                              </m:sSup>
                              <m:r>
                                <a:rPr lang="fr-FR" sz="2800" i="1">
                                  <a:solidFill>
                                    <a:srgbClr val="FF6161"/>
                                  </a:solidFill>
                                  <a:effectLst/>
                                  <a:latin typeface="Cambria Math" panose="02040503050406030204" pitchFamily="18" charset="0"/>
                                  <a:ea typeface="Times New Roman" panose="02020603050405020304" pitchFamily="18" charset="0"/>
                                </a:rPr>
                                <m:t>×3</m:t>
                              </m:r>
                            </m:e>
                          </m:nary>
                        </m:e>
                      </m:d>
                      <m:r>
                        <a:rPr lang="fr-FR" sz="2800" i="1">
                          <a:solidFill>
                            <a:srgbClr val="FF6161"/>
                          </a:solidFill>
                          <a:effectLst/>
                          <a:latin typeface="Cambria Math" panose="02040503050406030204" pitchFamily="18" charset="0"/>
                          <a:ea typeface="Times New Roman" panose="02020603050405020304" pitchFamily="18" charset="0"/>
                        </a:rPr>
                        <m:t>−</m:t>
                      </m:r>
                      <m:sSup>
                        <m:sSupPr>
                          <m:ctrlPr>
                            <a:rPr lang="fr-FR" sz="2800" i="1">
                              <a:solidFill>
                                <a:srgbClr val="FF6161"/>
                              </a:solidFill>
                              <a:effectLst/>
                              <a:latin typeface="Cambria Math" panose="02040503050406030204" pitchFamily="18" charset="0"/>
                              <a:ea typeface="Times New Roman" panose="02020603050405020304" pitchFamily="18" charset="0"/>
                            </a:rPr>
                          </m:ctrlPr>
                        </m:sSupPr>
                        <m:e>
                          <m:d>
                            <m:dPr>
                              <m:ctrlPr>
                                <a:rPr lang="fr-FR" sz="2800" i="1">
                                  <a:solidFill>
                                    <a:srgbClr val="FF6161"/>
                                  </a:solidFill>
                                  <a:effectLst/>
                                  <a:latin typeface="Cambria Math" panose="02040503050406030204" pitchFamily="18" charset="0"/>
                                  <a:ea typeface="Times New Roman" panose="02020603050405020304" pitchFamily="18" charset="0"/>
                                </a:rPr>
                              </m:ctrlPr>
                            </m:dPr>
                            <m:e>
                              <m:r>
                                <a:rPr lang="fr-FR" sz="2800" i="1">
                                  <a:solidFill>
                                    <a:srgbClr val="FF6161"/>
                                  </a:solidFill>
                                  <a:effectLst/>
                                  <a:latin typeface="Cambria Math" panose="02040503050406030204" pitchFamily="18" charset="0"/>
                                  <a:ea typeface="Times New Roman" panose="02020603050405020304" pitchFamily="18" charset="0"/>
                                </a:rPr>
                                <m:t>0,99</m:t>
                              </m:r>
                            </m:e>
                          </m:d>
                        </m:e>
                        <m:sup>
                          <m:acc>
                            <m:accPr>
                              <m:chr m:val="̅"/>
                              <m:ctrlPr>
                                <a:rPr lang="fr-FR" sz="2800" i="1">
                                  <a:solidFill>
                                    <a:srgbClr val="FF6161"/>
                                  </a:solidFill>
                                  <a:effectLst/>
                                  <a:latin typeface="Cambria Math" panose="02040503050406030204" pitchFamily="18" charset="0"/>
                                  <a:ea typeface="Times New Roman" panose="02020603050405020304" pitchFamily="18" charset="0"/>
                                </a:rPr>
                              </m:ctrlPr>
                            </m:accPr>
                            <m:e>
                              <m:r>
                                <a:rPr lang="fr-FR" sz="2800" i="1">
                                  <a:solidFill>
                                    <a:srgbClr val="FF6161"/>
                                  </a:solidFill>
                                  <a:effectLst/>
                                  <a:latin typeface="Cambria Math" panose="02040503050406030204" pitchFamily="18" charset="0"/>
                                  <a:ea typeface="Times New Roman" panose="02020603050405020304" pitchFamily="18" charset="0"/>
                                </a:rPr>
                                <m:t>𝑘</m:t>
                              </m:r>
                            </m:e>
                          </m:acc>
                          <m:r>
                            <a:rPr lang="fr-FR" sz="2800" i="1">
                              <a:solidFill>
                                <a:srgbClr val="FF6161"/>
                              </a:solidFill>
                              <a:effectLst/>
                              <a:latin typeface="Cambria Math" panose="02040503050406030204" pitchFamily="18" charset="0"/>
                              <a:ea typeface="Times New Roman" panose="02020603050405020304" pitchFamily="18" charset="0"/>
                            </a:rPr>
                            <m:t>−1</m:t>
                          </m:r>
                        </m:sup>
                      </m:sSup>
                      <m:r>
                        <a:rPr lang="fr-FR" sz="2800" i="1">
                          <a:solidFill>
                            <a:srgbClr val="FF6161"/>
                          </a:solidFill>
                          <a:effectLst/>
                          <a:latin typeface="Cambria Math" panose="02040503050406030204" pitchFamily="18" charset="0"/>
                          <a:ea typeface="Times New Roman" panose="02020603050405020304" pitchFamily="18" charset="0"/>
                        </a:rPr>
                        <m:t>×4−</m:t>
                      </m:r>
                      <m:d>
                        <m:dPr>
                          <m:ctrlPr>
                            <a:rPr lang="fr-FR" sz="2800" i="1">
                              <a:solidFill>
                                <a:srgbClr val="FF6161"/>
                              </a:solidFill>
                              <a:effectLst/>
                              <a:latin typeface="Cambria Math" panose="02040503050406030204" pitchFamily="18" charset="0"/>
                              <a:ea typeface="Times New Roman" panose="02020603050405020304" pitchFamily="18" charset="0"/>
                            </a:rPr>
                          </m:ctrlPr>
                        </m:dPr>
                        <m:e>
                          <m:nary>
                            <m:naryPr>
                              <m:chr m:val="∑"/>
                              <m:limLoc m:val="undOvr"/>
                              <m:ctrlPr>
                                <a:rPr lang="fr-FR" sz="2800" i="1">
                                  <a:solidFill>
                                    <a:srgbClr val="FF6161"/>
                                  </a:solidFill>
                                  <a:effectLst/>
                                  <a:latin typeface="Cambria Math" panose="02040503050406030204" pitchFamily="18" charset="0"/>
                                  <a:ea typeface="Times New Roman" panose="02020603050405020304" pitchFamily="18" charset="0"/>
                                </a:rPr>
                              </m:ctrlPr>
                            </m:naryPr>
                            <m:sub>
                              <m:r>
                                <a:rPr lang="fr-FR" sz="2800" i="1">
                                  <a:solidFill>
                                    <a:srgbClr val="FF6161"/>
                                  </a:solidFill>
                                  <a:effectLst/>
                                  <a:latin typeface="Cambria Math" panose="02040503050406030204" pitchFamily="18" charset="0"/>
                                  <a:ea typeface="Times New Roman" panose="02020603050405020304" pitchFamily="18" charset="0"/>
                                </a:rPr>
                                <m:t>𝑘</m:t>
                              </m:r>
                              <m:r>
                                <a:rPr lang="fr-FR" sz="2800" i="1">
                                  <a:solidFill>
                                    <a:srgbClr val="FF6161"/>
                                  </a:solidFill>
                                  <a:effectLst/>
                                  <a:latin typeface="Cambria Math" panose="02040503050406030204" pitchFamily="18" charset="0"/>
                                  <a:ea typeface="Times New Roman" panose="02020603050405020304" pitchFamily="18" charset="0"/>
                                </a:rPr>
                                <m:t>=</m:t>
                              </m:r>
                              <m:acc>
                                <m:accPr>
                                  <m:chr m:val="̅"/>
                                  <m:ctrlPr>
                                    <a:rPr lang="fr-FR" sz="2800" i="1">
                                      <a:solidFill>
                                        <a:srgbClr val="FF6161"/>
                                      </a:solidFill>
                                      <a:effectLst/>
                                      <a:latin typeface="Cambria Math" panose="02040503050406030204" pitchFamily="18" charset="0"/>
                                      <a:ea typeface="Times New Roman" panose="02020603050405020304" pitchFamily="18" charset="0"/>
                                    </a:rPr>
                                  </m:ctrlPr>
                                </m:accPr>
                                <m:e>
                                  <m:r>
                                    <a:rPr lang="fr-FR" sz="2800" i="1">
                                      <a:solidFill>
                                        <a:srgbClr val="FF6161"/>
                                      </a:solidFill>
                                      <a:effectLst/>
                                      <a:latin typeface="Cambria Math" panose="02040503050406030204" pitchFamily="18" charset="0"/>
                                      <a:ea typeface="Times New Roman" panose="02020603050405020304" pitchFamily="18" charset="0"/>
                                    </a:rPr>
                                    <m:t>𝑘</m:t>
                                  </m:r>
                                </m:e>
                              </m:acc>
                              <m:r>
                                <a:rPr lang="fr-FR" sz="2800" i="1">
                                  <a:solidFill>
                                    <a:srgbClr val="FF6161"/>
                                  </a:solidFill>
                                  <a:effectLst/>
                                  <a:latin typeface="Cambria Math" panose="02040503050406030204" pitchFamily="18" charset="0"/>
                                  <a:ea typeface="Times New Roman" panose="02020603050405020304" pitchFamily="18" charset="0"/>
                                </a:rPr>
                                <m:t>+1</m:t>
                              </m:r>
                            </m:sub>
                            <m:sup>
                              <m:r>
                                <a:rPr lang="fr-FR" sz="2800" i="1">
                                  <a:solidFill>
                                    <a:srgbClr val="FF6161"/>
                                  </a:solidFill>
                                  <a:effectLst/>
                                  <a:latin typeface="Cambria Math" panose="02040503050406030204" pitchFamily="18" charset="0"/>
                                  <a:ea typeface="Times New Roman" panose="02020603050405020304" pitchFamily="18" charset="0"/>
                                </a:rPr>
                                <m:t>+∞</m:t>
                              </m:r>
                            </m:sup>
                            <m:e>
                              <m:sSup>
                                <m:sSupPr>
                                  <m:ctrlPr>
                                    <a:rPr lang="fr-FR" sz="2800" i="1">
                                      <a:solidFill>
                                        <a:srgbClr val="FF6161"/>
                                      </a:solidFill>
                                      <a:effectLst/>
                                      <a:latin typeface="Cambria Math" panose="02040503050406030204" pitchFamily="18" charset="0"/>
                                      <a:ea typeface="Times New Roman" panose="02020603050405020304" pitchFamily="18" charset="0"/>
                                    </a:rPr>
                                  </m:ctrlPr>
                                </m:sSupPr>
                                <m:e>
                                  <m:d>
                                    <m:dPr>
                                      <m:ctrlPr>
                                        <a:rPr lang="fr-FR" sz="2800" i="1">
                                          <a:solidFill>
                                            <a:srgbClr val="FF6161"/>
                                          </a:solidFill>
                                          <a:effectLst/>
                                          <a:latin typeface="Cambria Math" panose="02040503050406030204" pitchFamily="18" charset="0"/>
                                          <a:ea typeface="Times New Roman" panose="02020603050405020304" pitchFamily="18" charset="0"/>
                                        </a:rPr>
                                      </m:ctrlPr>
                                    </m:dPr>
                                    <m:e>
                                      <m:r>
                                        <a:rPr lang="fr-FR" sz="2800" i="1">
                                          <a:solidFill>
                                            <a:srgbClr val="FF6161"/>
                                          </a:solidFill>
                                          <a:effectLst/>
                                          <a:latin typeface="Cambria Math" panose="02040503050406030204" pitchFamily="18" charset="0"/>
                                          <a:ea typeface="Times New Roman" panose="02020603050405020304" pitchFamily="18" charset="0"/>
                                        </a:rPr>
                                        <m:t>0,99</m:t>
                                      </m:r>
                                    </m:e>
                                  </m:d>
                                </m:e>
                                <m:sup>
                                  <m:r>
                                    <a:rPr lang="fr-FR" sz="2800" i="1">
                                      <a:solidFill>
                                        <a:srgbClr val="FF6161"/>
                                      </a:solidFill>
                                      <a:effectLst/>
                                      <a:latin typeface="Cambria Math" panose="02040503050406030204" pitchFamily="18" charset="0"/>
                                      <a:ea typeface="Times New Roman" panose="02020603050405020304" pitchFamily="18" charset="0"/>
                                    </a:rPr>
                                    <m:t>𝑘</m:t>
                                  </m:r>
                                  <m:r>
                                    <a:rPr lang="fr-FR" sz="2800" i="1">
                                      <a:solidFill>
                                        <a:srgbClr val="FF6161"/>
                                      </a:solidFill>
                                      <a:effectLst/>
                                      <a:latin typeface="Cambria Math" panose="02040503050406030204" pitchFamily="18" charset="0"/>
                                      <a:ea typeface="Times New Roman" panose="02020603050405020304" pitchFamily="18" charset="0"/>
                                    </a:rPr>
                                    <m:t>−1</m:t>
                                  </m:r>
                                </m:sup>
                              </m:sSup>
                              <m:r>
                                <a:rPr lang="fr-FR" sz="2800" i="1">
                                  <a:solidFill>
                                    <a:srgbClr val="FF6161"/>
                                  </a:solidFill>
                                  <a:effectLst/>
                                  <a:latin typeface="Cambria Math" panose="02040503050406030204" pitchFamily="18" charset="0"/>
                                  <a:ea typeface="Times New Roman" panose="02020603050405020304" pitchFamily="18" charset="0"/>
                                </a:rPr>
                                <m:t>×1</m:t>
                              </m:r>
                            </m:e>
                          </m:nary>
                        </m:e>
                      </m:d>
                    </m:oMath>
                  </m:oMathPara>
                </a14:m>
                <a:endParaRPr lang="fr-FR" sz="2800" dirty="0">
                  <a:solidFill>
                    <a:srgbClr val="FF6161"/>
                  </a:solidFill>
                  <a:effectLst/>
                  <a:ea typeface="Calibri" panose="020F0502020204030204" pitchFamily="34" charset="0"/>
                </a:endParaRPr>
              </a:p>
              <a:p>
                <a:pPr marL="457200" indent="-457200" algn="just">
                  <a:spcAft>
                    <a:spcPts val="1000"/>
                  </a:spcAft>
                  <a:buFont typeface="Arial" panose="020B0604020202020204" pitchFamily="34" charset="0"/>
                  <a:buChar char="•"/>
                </a:pPr>
                <a:endParaRPr lang="fr-FR" sz="2800" dirty="0">
                  <a:solidFill>
                    <a:srgbClr val="FF6161"/>
                  </a:solidFill>
                  <a:ea typeface="Cambria Math" panose="02040503050406030204" pitchFamily="18" charset="0"/>
                </a:endParaRPr>
              </a:p>
            </p:txBody>
          </p:sp>
        </mc:Choice>
        <mc:Fallback xmlns="">
          <p:sp>
            <p:nvSpPr>
              <p:cNvPr id="9" name="ZoneTexte 8">
                <a:extLst>
                  <a:ext uri="{FF2B5EF4-FFF2-40B4-BE49-F238E27FC236}">
                    <a16:creationId xmlns:a16="http://schemas.microsoft.com/office/drawing/2014/main" id="{EE92C217-CAE7-4805-B8B5-EAF8AAF32DC1}"/>
                  </a:ext>
                </a:extLst>
              </p:cNvPr>
              <p:cNvSpPr txBox="1">
                <a:spLocks noRot="1" noChangeAspect="1" noMove="1" noResize="1" noEditPoints="1" noAdjustHandles="1" noChangeArrowheads="1" noChangeShapeType="1" noTextEdit="1"/>
              </p:cNvSpPr>
              <p:nvPr/>
            </p:nvSpPr>
            <p:spPr>
              <a:xfrm>
                <a:off x="0" y="3550405"/>
                <a:ext cx="12191999" cy="2597762"/>
              </a:xfrm>
              <a:prstGeom prst="rect">
                <a:avLst/>
              </a:prstGeom>
              <a:blipFill>
                <a:blip r:embed="rId4"/>
                <a:stretch>
                  <a:fillRect l="-1000" t="-2342"/>
                </a:stretch>
              </a:blipFill>
            </p:spPr>
            <p:txBody>
              <a:bodyPr/>
              <a:lstStyle/>
              <a:p>
                <a:r>
                  <a:rPr lang="fr-FR">
                    <a:noFill/>
                  </a:rPr>
                  <a:t> </a:t>
                </a:r>
              </a:p>
            </p:txBody>
          </p:sp>
        </mc:Fallback>
      </mc:AlternateContent>
      <p:sp>
        <p:nvSpPr>
          <p:cNvPr id="3" name="Espace réservé du pied de page 2">
            <a:extLst>
              <a:ext uri="{FF2B5EF4-FFF2-40B4-BE49-F238E27FC236}">
                <a16:creationId xmlns:a16="http://schemas.microsoft.com/office/drawing/2014/main" id="{9046AB9A-53DE-4CD2-82AA-5D0A08B2EAD7}"/>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D576B638-2897-4153-A28C-358D41A5F82E}"/>
              </a:ext>
            </a:extLst>
          </p:cNvPr>
          <p:cNvSpPr>
            <a:spLocks noGrp="1"/>
          </p:cNvSpPr>
          <p:nvPr>
            <p:ph type="sldNum" sz="quarter" idx="12"/>
          </p:nvPr>
        </p:nvSpPr>
        <p:spPr/>
        <p:txBody>
          <a:bodyPr/>
          <a:lstStyle/>
          <a:p>
            <a:fld id="{A88EAB1B-73FB-4977-9B11-E6EDEDEB8490}" type="slidenum">
              <a:rPr lang="fr-FR" smtClean="0"/>
              <a:t>13</a:t>
            </a:fld>
            <a:endParaRPr lang="fr-FR" dirty="0"/>
          </a:p>
        </p:txBody>
      </p:sp>
      <p:pic>
        <p:nvPicPr>
          <p:cNvPr id="8" name="Image 7">
            <a:extLst>
              <a:ext uri="{FF2B5EF4-FFF2-40B4-BE49-F238E27FC236}">
                <a16:creationId xmlns:a16="http://schemas.microsoft.com/office/drawing/2014/main" id="{BA510080-A32F-43A0-8FB3-F59F17CC06DE}"/>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07801362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sz="4000" dirty="0">
                <a:latin typeface="Arial Black" panose="020B0A04020102020204" pitchFamily="34" charset="0"/>
                <a:cs typeface="Arial" panose="020B0604020202020204" pitchFamily="34" charset="0"/>
              </a:rPr>
              <a:t>Application à l’économie industrielle</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Collusion en prix au sein d’un duopole</a:t>
            </a:r>
          </a:p>
        </p:txBody>
      </p:sp>
      <p:sp>
        <p:nvSpPr>
          <p:cNvPr id="5" name="ZoneTexte 4">
            <a:extLst>
              <a:ext uri="{FF2B5EF4-FFF2-40B4-BE49-F238E27FC236}">
                <a16:creationId xmlns:a16="http://schemas.microsoft.com/office/drawing/2014/main" id="{6F7D0CD5-CB69-4A6C-9BBB-0C029308A225}"/>
              </a:ext>
            </a:extLst>
          </p:cNvPr>
          <p:cNvSpPr txBox="1"/>
          <p:nvPr/>
        </p:nvSpPr>
        <p:spPr>
          <a:xfrm>
            <a:off x="33866" y="1346105"/>
            <a:ext cx="12158133" cy="4057521"/>
          </a:xfrm>
          <a:prstGeom prst="rect">
            <a:avLst/>
          </a:prstGeom>
          <a:noFill/>
        </p:spPr>
        <p:txBody>
          <a:bodyPr wrap="square" rtlCol="0">
            <a:spAutoFit/>
          </a:bodyPr>
          <a:lstStyle/>
          <a:p>
            <a:pPr marL="342900" indent="-342900" algn="just">
              <a:spcAft>
                <a:spcPts val="1000"/>
              </a:spcAft>
              <a:buFont typeface="Arial" panose="020B0604020202020204" pitchFamily="34" charset="0"/>
              <a:buChar char="•"/>
            </a:pPr>
            <a:r>
              <a:rPr lang="fr-FR" sz="2400" dirty="0">
                <a:latin typeface="Times New Roman" panose="02020603050405020304" pitchFamily="18" charset="0"/>
                <a:ea typeface="Calibri" panose="020F0502020204030204" pitchFamily="34" charset="0"/>
              </a:rPr>
              <a:t>Il n’est pas surprenant que les Théorèmes 1 et 2 produisent ici les mêmes résultats.</a:t>
            </a:r>
          </a:p>
          <a:p>
            <a:pPr marL="800100" lvl="1" indent="-342900" algn="just">
              <a:spcAft>
                <a:spcPts val="1000"/>
              </a:spcAft>
              <a:buFont typeface="Arial" panose="020B0604020202020204" pitchFamily="34" charset="0"/>
              <a:buChar char="•"/>
            </a:pPr>
            <a:r>
              <a:rPr lang="fr-FR" sz="2400" dirty="0">
                <a:latin typeface="Times New Roman" panose="02020603050405020304" pitchFamily="18" charset="0"/>
                <a:ea typeface="Calibri" panose="020F0502020204030204" pitchFamily="34" charset="0"/>
              </a:rPr>
              <a:t>Car le paiement de l’unique équilibre de Nash du jeu d’étape correspond à la valeur minimax de chaque firme.</a:t>
            </a:r>
          </a:p>
          <a:p>
            <a:pPr marL="800100" lvl="1" indent="-342900" algn="just">
              <a:spcAft>
                <a:spcPts val="1000"/>
              </a:spcAft>
              <a:buFont typeface="Arial" panose="020B0604020202020204" pitchFamily="34" charset="0"/>
              <a:buChar char="•"/>
            </a:pPr>
            <a:r>
              <a:rPr lang="fr-FR" sz="2400" dirty="0">
                <a:latin typeface="Times New Roman" panose="02020603050405020304" pitchFamily="18" charset="0"/>
                <a:ea typeface="Calibri" panose="020F0502020204030204" pitchFamily="34" charset="0"/>
              </a:rPr>
              <a:t> C’est-à-dire que ces deux théorèmes formulent des possibilités d’amélioration de paiements à l’équilibre par rapport à deux points de référence qui dans ce cas précis concordent : </a:t>
            </a:r>
          </a:p>
          <a:p>
            <a:pPr lvl="1" algn="just">
              <a:spcAft>
                <a:spcPts val="1000"/>
              </a:spcAft>
            </a:pPr>
            <a:r>
              <a:rPr lang="fr-FR" sz="2400" dirty="0">
                <a:latin typeface="Times New Roman" panose="02020603050405020304" pitchFamily="18" charset="0"/>
                <a:ea typeface="Calibri" panose="020F0502020204030204" pitchFamily="34" charset="0"/>
              </a:rPr>
              <a:t>	-  paiement nul de l’équilibre de Nash pour le Théorème 1; et</a:t>
            </a:r>
          </a:p>
          <a:p>
            <a:pPr lvl="1" algn="just">
              <a:spcAft>
                <a:spcPts val="1000"/>
              </a:spcAft>
            </a:pPr>
            <a:r>
              <a:rPr lang="fr-FR" sz="2400" dirty="0">
                <a:latin typeface="Times New Roman" panose="02020603050405020304" pitchFamily="18" charset="0"/>
                <a:ea typeface="Calibri" panose="020F0502020204030204" pitchFamily="34" charset="0"/>
              </a:rPr>
              <a:t>	-  paiement nul de la valeur minimax pour le Théorème 2.</a:t>
            </a:r>
          </a:p>
          <a:p>
            <a:pPr>
              <a:spcAft>
                <a:spcPts val="1000"/>
              </a:spcAft>
            </a:pPr>
            <a:endParaRPr lang="fr-FR" sz="2400" dirty="0"/>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794654F5-8560-430F-87E2-6FA2CB092191}"/>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3F59DFA1-0E7A-4E6F-A3E1-A38A13D93718}"/>
              </a:ext>
            </a:extLst>
          </p:cNvPr>
          <p:cNvSpPr>
            <a:spLocks noGrp="1"/>
          </p:cNvSpPr>
          <p:nvPr>
            <p:ph type="sldNum" sz="quarter" idx="12"/>
          </p:nvPr>
        </p:nvSpPr>
        <p:spPr/>
        <p:txBody>
          <a:bodyPr/>
          <a:lstStyle/>
          <a:p>
            <a:fld id="{A88EAB1B-73FB-4977-9B11-E6EDEDEB8490}" type="slidenum">
              <a:rPr lang="fr-FR" smtClean="0"/>
              <a:t>130</a:t>
            </a:fld>
            <a:endParaRPr lang="fr-FR" dirty="0"/>
          </a:p>
        </p:txBody>
      </p:sp>
      <p:pic>
        <p:nvPicPr>
          <p:cNvPr id="7" name="Image 6">
            <a:extLst>
              <a:ext uri="{FF2B5EF4-FFF2-40B4-BE49-F238E27FC236}">
                <a16:creationId xmlns:a16="http://schemas.microsoft.com/office/drawing/2014/main" id="{AA658A99-0BE5-470E-ACE5-D7262E75853E}"/>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203658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rPr>
              <a:t>Introduction</a:t>
            </a:r>
            <a:br>
              <a:rPr lang="fr-FR" dirty="0">
                <a:latin typeface="Arial Black" panose="020B0A04020102020204" pitchFamily="34" charset="0"/>
              </a:rPr>
            </a:br>
            <a:r>
              <a:rPr lang="fr-FR" sz="4000" dirty="0">
                <a:latin typeface="Arial" panose="020B0604020202020204" pitchFamily="34" charset="0"/>
                <a:cs typeface="Arial" panose="020B0604020202020204" pitchFamily="34" charset="0"/>
              </a:rPr>
              <a:t>La résolution du dilemme du prisonnier</a:t>
            </a:r>
          </a:p>
        </p:txBody>
      </p:sp>
      <mc:AlternateContent xmlns:mc="http://schemas.openxmlformats.org/markup-compatibility/2006" xmlns:a14="http://schemas.microsoft.com/office/drawing/2010/main">
        <mc:Choice Requires="a14">
          <p:graphicFrame>
            <p:nvGraphicFramePr>
              <p:cNvPr id="10" name="Tableau 9">
                <a:extLst>
                  <a:ext uri="{FF2B5EF4-FFF2-40B4-BE49-F238E27FC236}">
                    <a16:creationId xmlns:a16="http://schemas.microsoft.com/office/drawing/2014/main" id="{0B608805-EA77-41EE-BE3B-ED3C055A4E11}"/>
                  </a:ext>
                </a:extLst>
              </p:cNvPr>
              <p:cNvGraphicFramePr>
                <a:graphicFrameLocks noGrp="1"/>
              </p:cNvGraphicFramePr>
              <p:nvPr/>
            </p:nvGraphicFramePr>
            <p:xfrm>
              <a:off x="1850452" y="1326683"/>
              <a:ext cx="8088309" cy="2174460"/>
            </p:xfrm>
            <a:graphic>
              <a:graphicData uri="http://schemas.openxmlformats.org/drawingml/2006/table">
                <a:tbl>
                  <a:tblPr firstRow="1" firstCol="1" bandRow="1">
                    <a:tableStyleId>{5C22544A-7EE6-4342-B048-85BDC9FD1C3A}</a:tableStyleId>
                  </a:tblPr>
                  <a:tblGrid>
                    <a:gridCol w="2520918">
                      <a:extLst>
                        <a:ext uri="{9D8B030D-6E8A-4147-A177-3AD203B41FA5}">
                          <a16:colId xmlns:a16="http://schemas.microsoft.com/office/drawing/2014/main" val="1961842663"/>
                        </a:ext>
                      </a:extLst>
                    </a:gridCol>
                    <a:gridCol w="1855797">
                      <a:extLst>
                        <a:ext uri="{9D8B030D-6E8A-4147-A177-3AD203B41FA5}">
                          <a16:colId xmlns:a16="http://schemas.microsoft.com/office/drawing/2014/main" val="44951804"/>
                        </a:ext>
                      </a:extLst>
                    </a:gridCol>
                    <a:gridCol w="1855797">
                      <a:extLst>
                        <a:ext uri="{9D8B030D-6E8A-4147-A177-3AD203B41FA5}">
                          <a16:colId xmlns:a16="http://schemas.microsoft.com/office/drawing/2014/main" val="3453796037"/>
                        </a:ext>
                      </a:extLst>
                    </a:gridCol>
                    <a:gridCol w="1855797">
                      <a:extLst>
                        <a:ext uri="{9D8B030D-6E8A-4147-A177-3AD203B41FA5}">
                          <a16:colId xmlns:a16="http://schemas.microsoft.com/office/drawing/2014/main" val="2367380783"/>
                        </a:ext>
                      </a:extLst>
                    </a:gridCol>
                  </a:tblGrid>
                  <a:tr h="543615">
                    <a:tc rowSpan="2" gridSpan="2">
                      <a:txBody>
                        <a:bodyPr/>
                        <a:lstStyle/>
                        <a:p>
                          <a:pPr algn="just">
                            <a:spcAft>
                              <a:spcPts val="0"/>
                            </a:spcAft>
                          </a:pPr>
                          <a:r>
                            <a:rPr lang="fr-FR" sz="3000" dirty="0">
                              <a:effectLst/>
                            </a:rPr>
                            <a:t> </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rowSpan="2" hMerge="1">
                      <a:txBody>
                        <a:bodyPr/>
                        <a:lstStyle/>
                        <a:p>
                          <a:endParaRPr lang="fr-FR"/>
                        </a:p>
                      </a:txBody>
                      <a:tcPr/>
                    </a:tc>
                    <a:tc gridSpan="2">
                      <a:txBody>
                        <a:bodyPr/>
                        <a:lstStyle/>
                        <a:p>
                          <a:pPr algn="ctr">
                            <a:spcAft>
                              <a:spcPts val="0"/>
                            </a:spcAft>
                          </a:pPr>
                          <a:r>
                            <a:rPr lang="fr-FR" sz="3000">
                              <a:effectLst/>
                            </a:rPr>
                            <a:t>Joueur 2</a:t>
                          </a:r>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hMerge="1">
                      <a:txBody>
                        <a:bodyPr/>
                        <a:lstStyle/>
                        <a:p>
                          <a:endParaRPr lang="fr-FR"/>
                        </a:p>
                      </a:txBody>
                      <a:tcPr/>
                    </a:tc>
                    <a:extLst>
                      <a:ext uri="{0D108BD9-81ED-4DB2-BD59-A6C34878D82A}">
                        <a16:rowId xmlns:a16="http://schemas.microsoft.com/office/drawing/2014/main" val="2713235073"/>
                      </a:ext>
                    </a:extLst>
                  </a:tr>
                  <a:tr h="543615">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𝑡</m:t>
                                    </m:r>
                                  </m:e>
                                  <m:sub>
                                    <m:r>
                                      <a:rPr lang="fr-FR" sz="3000">
                                        <a:effectLst/>
                                        <a:latin typeface="Cambria Math" panose="02040503050406030204" pitchFamily="18" charset="0"/>
                                      </a:rPr>
                                      <m:t>2</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𝑐</m:t>
                                    </m:r>
                                  </m:e>
                                  <m:sub>
                                    <m:r>
                                      <a:rPr lang="fr-FR" sz="3000">
                                        <a:effectLst/>
                                        <a:latin typeface="Cambria Math" panose="02040503050406030204" pitchFamily="18" charset="0"/>
                                      </a:rPr>
                                      <m:t>2</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879392796"/>
                      </a:ext>
                    </a:extLst>
                  </a:tr>
                  <a:tr h="543615">
                    <a:tc rowSpan="2">
                      <a:txBody>
                        <a:bodyPr/>
                        <a:lstStyle/>
                        <a:p>
                          <a:pPr algn="ctr">
                            <a:spcAft>
                              <a:spcPts val="0"/>
                            </a:spcAft>
                          </a:pPr>
                          <a:r>
                            <a:rPr lang="fr-FR" sz="3000" dirty="0">
                              <a:effectLst/>
                            </a:rPr>
                            <a:t>Joueur 1</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𝑡</m:t>
                                    </m:r>
                                  </m:e>
                                  <m:sub>
                                    <m:r>
                                      <a:rPr lang="fr-FR" sz="3000">
                                        <a:effectLst/>
                                        <a:latin typeface="Cambria Math" panose="02040503050406030204" pitchFamily="18" charset="0"/>
                                      </a:rPr>
                                      <m:t>1</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(1,1)</m:t>
                                </m:r>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(4,0)</m:t>
                                </m:r>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517082303"/>
                      </a:ext>
                    </a:extLst>
                  </a:tr>
                  <a:tr h="543615">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𝑐</m:t>
                                    </m:r>
                                  </m:e>
                                  <m:sub>
                                    <m:r>
                                      <a:rPr lang="fr-FR" sz="3000">
                                        <a:effectLst/>
                                        <a:latin typeface="Cambria Math" panose="02040503050406030204" pitchFamily="18" charset="0"/>
                                      </a:rPr>
                                      <m:t>1</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(0,4)</m:t>
                                </m:r>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(3,3)</m:t>
                                </m:r>
                              </m:oMath>
                            </m:oMathPara>
                          </a14:m>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1526312245"/>
                      </a:ext>
                    </a:extLst>
                  </a:tr>
                </a:tbl>
              </a:graphicData>
            </a:graphic>
          </p:graphicFrame>
        </mc:Choice>
        <mc:Fallback xmlns="">
          <p:graphicFrame>
            <p:nvGraphicFramePr>
              <p:cNvPr id="10" name="Tableau 9">
                <a:extLst>
                  <a:ext uri="{FF2B5EF4-FFF2-40B4-BE49-F238E27FC236}">
                    <a16:creationId xmlns:a16="http://schemas.microsoft.com/office/drawing/2014/main" id="{0B608805-EA77-41EE-BE3B-ED3C055A4E11}"/>
                  </a:ext>
                </a:extLst>
              </p:cNvPr>
              <p:cNvGraphicFramePr>
                <a:graphicFrameLocks noGrp="1"/>
              </p:cNvGraphicFramePr>
              <p:nvPr/>
            </p:nvGraphicFramePr>
            <p:xfrm>
              <a:off x="1850452" y="1326683"/>
              <a:ext cx="8088309" cy="2174460"/>
            </p:xfrm>
            <a:graphic>
              <a:graphicData uri="http://schemas.openxmlformats.org/drawingml/2006/table">
                <a:tbl>
                  <a:tblPr firstRow="1" firstCol="1" bandRow="1">
                    <a:tableStyleId>{5C22544A-7EE6-4342-B048-85BDC9FD1C3A}</a:tableStyleId>
                  </a:tblPr>
                  <a:tblGrid>
                    <a:gridCol w="2520918">
                      <a:extLst>
                        <a:ext uri="{9D8B030D-6E8A-4147-A177-3AD203B41FA5}">
                          <a16:colId xmlns:a16="http://schemas.microsoft.com/office/drawing/2014/main" val="1961842663"/>
                        </a:ext>
                      </a:extLst>
                    </a:gridCol>
                    <a:gridCol w="1855797">
                      <a:extLst>
                        <a:ext uri="{9D8B030D-6E8A-4147-A177-3AD203B41FA5}">
                          <a16:colId xmlns:a16="http://schemas.microsoft.com/office/drawing/2014/main" val="44951804"/>
                        </a:ext>
                      </a:extLst>
                    </a:gridCol>
                    <a:gridCol w="1855797">
                      <a:extLst>
                        <a:ext uri="{9D8B030D-6E8A-4147-A177-3AD203B41FA5}">
                          <a16:colId xmlns:a16="http://schemas.microsoft.com/office/drawing/2014/main" val="3453796037"/>
                        </a:ext>
                      </a:extLst>
                    </a:gridCol>
                    <a:gridCol w="1855797">
                      <a:extLst>
                        <a:ext uri="{9D8B030D-6E8A-4147-A177-3AD203B41FA5}">
                          <a16:colId xmlns:a16="http://schemas.microsoft.com/office/drawing/2014/main" val="2367380783"/>
                        </a:ext>
                      </a:extLst>
                    </a:gridCol>
                  </a:tblGrid>
                  <a:tr h="543615">
                    <a:tc rowSpan="2" gridSpan="2">
                      <a:txBody>
                        <a:bodyPr/>
                        <a:lstStyle/>
                        <a:p>
                          <a:pPr algn="just">
                            <a:spcAft>
                              <a:spcPts val="0"/>
                            </a:spcAft>
                          </a:pPr>
                          <a:r>
                            <a:rPr lang="fr-FR" sz="3000" dirty="0">
                              <a:effectLst/>
                            </a:rPr>
                            <a:t> </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rowSpan="2" hMerge="1">
                      <a:txBody>
                        <a:bodyPr/>
                        <a:lstStyle/>
                        <a:p>
                          <a:endParaRPr lang="fr-FR"/>
                        </a:p>
                      </a:txBody>
                      <a:tcPr/>
                    </a:tc>
                    <a:tc gridSpan="2">
                      <a:txBody>
                        <a:bodyPr/>
                        <a:lstStyle/>
                        <a:p>
                          <a:pPr algn="ctr">
                            <a:spcAft>
                              <a:spcPts val="0"/>
                            </a:spcAft>
                          </a:pPr>
                          <a:r>
                            <a:rPr lang="fr-FR" sz="3000">
                              <a:effectLst/>
                            </a:rPr>
                            <a:t>Joueur 2</a:t>
                          </a:r>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hMerge="1">
                      <a:txBody>
                        <a:bodyPr/>
                        <a:lstStyle/>
                        <a:p>
                          <a:endParaRPr lang="fr-FR"/>
                        </a:p>
                      </a:txBody>
                      <a:tcPr/>
                    </a:tc>
                    <a:extLst>
                      <a:ext uri="{0D108BD9-81ED-4DB2-BD59-A6C34878D82A}">
                        <a16:rowId xmlns:a16="http://schemas.microsoft.com/office/drawing/2014/main" val="2713235073"/>
                      </a:ext>
                    </a:extLst>
                  </a:tr>
                  <a:tr h="543615">
                    <a:tc gridSpan="2" vMerge="1">
                      <a:txBody>
                        <a:bodyPr/>
                        <a:lstStyle/>
                        <a:p>
                          <a:endParaRPr lang="fr-FR"/>
                        </a:p>
                      </a:txBody>
                      <a:tcPr/>
                    </a:tc>
                    <a:tc hMerge="1" vMerge="1">
                      <a:txBody>
                        <a:bodyPr/>
                        <a:lstStyle/>
                        <a:p>
                          <a:endParaRPr lang="fr-FR"/>
                        </a:p>
                      </a:txBody>
                      <a:tcPr/>
                    </a:tc>
                    <a:tc>
                      <a:txBody>
                        <a:bodyPr/>
                        <a:lstStyle/>
                        <a:p>
                          <a:endParaRPr lang="fr-FR"/>
                        </a:p>
                      </a:txBody>
                      <a:tcPr marL="64364" marR="64364" marT="0" marB="0">
                        <a:blipFill>
                          <a:blip r:embed="rId2"/>
                          <a:stretch>
                            <a:fillRect l="-236842" t="-117978" r="-101645" b="-203371"/>
                          </a:stretch>
                        </a:blipFill>
                      </a:tcPr>
                    </a:tc>
                    <a:tc>
                      <a:txBody>
                        <a:bodyPr/>
                        <a:lstStyle/>
                        <a:p>
                          <a:endParaRPr lang="fr-FR"/>
                        </a:p>
                      </a:txBody>
                      <a:tcPr marL="64364" marR="64364" marT="0" marB="0">
                        <a:blipFill>
                          <a:blip r:embed="rId2"/>
                          <a:stretch>
                            <a:fillRect l="-335738" t="-117978" r="-1311" b="-203371"/>
                          </a:stretch>
                        </a:blipFill>
                      </a:tcPr>
                    </a:tc>
                    <a:extLst>
                      <a:ext uri="{0D108BD9-81ED-4DB2-BD59-A6C34878D82A}">
                        <a16:rowId xmlns:a16="http://schemas.microsoft.com/office/drawing/2014/main" val="879392796"/>
                      </a:ext>
                    </a:extLst>
                  </a:tr>
                  <a:tr h="543615">
                    <a:tc rowSpan="2">
                      <a:txBody>
                        <a:bodyPr/>
                        <a:lstStyle/>
                        <a:p>
                          <a:pPr algn="ctr">
                            <a:spcAft>
                              <a:spcPts val="0"/>
                            </a:spcAft>
                          </a:pPr>
                          <a:r>
                            <a:rPr lang="fr-FR" sz="3000" dirty="0">
                              <a:effectLst/>
                            </a:rPr>
                            <a:t>Joueur 1</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nchor="ctr"/>
                    </a:tc>
                    <a:tc>
                      <a:txBody>
                        <a:bodyPr/>
                        <a:lstStyle/>
                        <a:p>
                          <a:endParaRPr lang="fr-FR"/>
                        </a:p>
                      </a:txBody>
                      <a:tcPr marL="64364" marR="64364" marT="0" marB="0">
                        <a:blipFill>
                          <a:blip r:embed="rId2"/>
                          <a:stretch>
                            <a:fillRect l="-136066" t="-215556" r="-200984" b="-101111"/>
                          </a:stretch>
                        </a:blipFill>
                      </a:tcPr>
                    </a:tc>
                    <a:tc>
                      <a:txBody>
                        <a:bodyPr/>
                        <a:lstStyle/>
                        <a:p>
                          <a:endParaRPr lang="fr-FR"/>
                        </a:p>
                      </a:txBody>
                      <a:tcPr marL="64364" marR="64364" marT="0" marB="0">
                        <a:blipFill>
                          <a:blip r:embed="rId2"/>
                          <a:stretch>
                            <a:fillRect l="-236842" t="-215556" r="-101645" b="-101111"/>
                          </a:stretch>
                        </a:blipFill>
                      </a:tcPr>
                    </a:tc>
                    <a:tc>
                      <a:txBody>
                        <a:bodyPr/>
                        <a:lstStyle/>
                        <a:p>
                          <a:endParaRPr lang="fr-FR"/>
                        </a:p>
                      </a:txBody>
                      <a:tcPr marL="64364" marR="64364" marT="0" marB="0">
                        <a:blipFill>
                          <a:blip r:embed="rId2"/>
                          <a:stretch>
                            <a:fillRect l="-335738" t="-215556" r="-1311" b="-101111"/>
                          </a:stretch>
                        </a:blipFill>
                      </a:tcPr>
                    </a:tc>
                    <a:extLst>
                      <a:ext uri="{0D108BD9-81ED-4DB2-BD59-A6C34878D82A}">
                        <a16:rowId xmlns:a16="http://schemas.microsoft.com/office/drawing/2014/main" val="517082303"/>
                      </a:ext>
                    </a:extLst>
                  </a:tr>
                  <a:tr h="543615">
                    <a:tc vMerge="1">
                      <a:txBody>
                        <a:bodyPr/>
                        <a:lstStyle/>
                        <a:p>
                          <a:endParaRPr lang="fr-FR"/>
                        </a:p>
                      </a:txBody>
                      <a:tcPr/>
                    </a:tc>
                    <a:tc>
                      <a:txBody>
                        <a:bodyPr/>
                        <a:lstStyle/>
                        <a:p>
                          <a:endParaRPr lang="fr-FR"/>
                        </a:p>
                      </a:txBody>
                      <a:tcPr marL="64364" marR="64364" marT="0" marB="0">
                        <a:blipFill>
                          <a:blip r:embed="rId2"/>
                          <a:stretch>
                            <a:fillRect l="-136066" t="-319101" r="-200984" b="-2247"/>
                          </a:stretch>
                        </a:blipFill>
                      </a:tcPr>
                    </a:tc>
                    <a:tc>
                      <a:txBody>
                        <a:bodyPr/>
                        <a:lstStyle/>
                        <a:p>
                          <a:endParaRPr lang="fr-FR"/>
                        </a:p>
                      </a:txBody>
                      <a:tcPr marL="64364" marR="64364" marT="0" marB="0">
                        <a:blipFill>
                          <a:blip r:embed="rId2"/>
                          <a:stretch>
                            <a:fillRect l="-236842" t="-319101" r="-101645" b="-2247"/>
                          </a:stretch>
                        </a:blipFill>
                      </a:tcPr>
                    </a:tc>
                    <a:tc>
                      <a:txBody>
                        <a:bodyPr/>
                        <a:lstStyle/>
                        <a:p>
                          <a:endParaRPr lang="fr-FR"/>
                        </a:p>
                      </a:txBody>
                      <a:tcPr marL="64364" marR="64364" marT="0" marB="0">
                        <a:blipFill>
                          <a:blip r:embed="rId2"/>
                          <a:stretch>
                            <a:fillRect l="-335738" t="-319101" r="-1311" b="-2247"/>
                          </a:stretch>
                        </a:blipFill>
                      </a:tcPr>
                    </a:tc>
                    <a:extLst>
                      <a:ext uri="{0D108BD9-81ED-4DB2-BD59-A6C34878D82A}">
                        <a16:rowId xmlns:a16="http://schemas.microsoft.com/office/drawing/2014/main" val="1526312245"/>
                      </a:ext>
                    </a:extLst>
                  </a:tr>
                </a:tbl>
              </a:graphicData>
            </a:graphic>
          </p:graphicFrame>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EE92C217-CAE7-4805-B8B5-EAF8AAF32DC1}"/>
                  </a:ext>
                </a:extLst>
              </p:cNvPr>
              <p:cNvSpPr txBox="1"/>
              <p:nvPr/>
            </p:nvSpPr>
            <p:spPr>
              <a:xfrm>
                <a:off x="0" y="3550405"/>
                <a:ext cx="12191999" cy="2869247"/>
              </a:xfrm>
              <a:prstGeom prst="rect">
                <a:avLst/>
              </a:prstGeom>
              <a:solidFill>
                <a:srgbClr val="FF6161"/>
              </a:solidFill>
            </p:spPr>
            <p:txBody>
              <a:bodyPr wrap="square" rtlCol="0">
                <a:spAutoFit/>
              </a:bodyPr>
              <a:lstStyle/>
              <a:p>
                <a:r>
                  <a:rPr lang="fr-FR" sz="2800" dirty="0">
                    <a:solidFill>
                      <a:srgbClr val="FF6161"/>
                    </a:solidFill>
                  </a:rPr>
                  <a:t>Ce qui s’écrit :</a:t>
                </a:r>
              </a:p>
              <a:p>
                <a:pPr/>
                <a14:m>
                  <m:oMathPara xmlns:m="http://schemas.openxmlformats.org/officeDocument/2006/math">
                    <m:oMathParaPr>
                      <m:jc m:val="centerGroup"/>
                    </m:oMathParaPr>
                    <m:oMath xmlns:m="http://schemas.openxmlformats.org/officeDocument/2006/math">
                      <m:d>
                        <m:dPr>
                          <m:ctrlPr>
                            <a:rPr lang="fr-FR" sz="2800" i="1">
                              <a:solidFill>
                                <a:srgbClr val="FF6161"/>
                              </a:solidFill>
                              <a:latin typeface="Cambria Math" panose="02040503050406030204" pitchFamily="18" charset="0"/>
                            </a:rPr>
                          </m:ctrlPr>
                        </m:dPr>
                        <m:e>
                          <m:nary>
                            <m:naryPr>
                              <m:chr m:val="∑"/>
                              <m:limLoc m:val="undOvr"/>
                              <m:ctrlPr>
                                <a:rPr lang="fr-FR" sz="2800" i="1">
                                  <a:solidFill>
                                    <a:srgbClr val="FF6161"/>
                                  </a:solidFill>
                                  <a:latin typeface="Cambria Math" panose="02040503050406030204" pitchFamily="18" charset="0"/>
                                </a:rPr>
                              </m:ctrlPr>
                            </m:naryPr>
                            <m:sub>
                              <m:r>
                                <a:rPr lang="fr-FR" sz="2800" i="1">
                                  <a:solidFill>
                                    <a:srgbClr val="FF6161"/>
                                  </a:solidFill>
                                  <a:latin typeface="Cambria Math" panose="02040503050406030204" pitchFamily="18" charset="0"/>
                                </a:rPr>
                                <m:t>𝑘</m:t>
                              </m:r>
                              <m:r>
                                <a:rPr lang="fr-FR" sz="2800" i="1">
                                  <a:solidFill>
                                    <a:srgbClr val="FF6161"/>
                                  </a:solidFill>
                                  <a:latin typeface="Cambria Math" panose="02040503050406030204" pitchFamily="18" charset="0"/>
                                </a:rPr>
                                <m:t>=</m:t>
                              </m:r>
                              <m:acc>
                                <m:accPr>
                                  <m:chr m:val="̅"/>
                                  <m:ctrlPr>
                                    <a:rPr lang="fr-FR" sz="2800" i="1">
                                      <a:solidFill>
                                        <a:srgbClr val="FF6161"/>
                                      </a:solidFill>
                                      <a:latin typeface="Cambria Math" panose="02040503050406030204" pitchFamily="18" charset="0"/>
                                    </a:rPr>
                                  </m:ctrlPr>
                                </m:accPr>
                                <m:e>
                                  <m:r>
                                    <a:rPr lang="fr-FR" sz="2800" i="1">
                                      <a:solidFill>
                                        <a:srgbClr val="FF6161"/>
                                      </a:solidFill>
                                      <a:latin typeface="Cambria Math" panose="02040503050406030204" pitchFamily="18" charset="0"/>
                                    </a:rPr>
                                    <m:t>𝑘</m:t>
                                  </m:r>
                                </m:e>
                              </m:acc>
                              <m:r>
                                <a:rPr lang="fr-FR" sz="2800" i="1">
                                  <a:solidFill>
                                    <a:srgbClr val="FF6161"/>
                                  </a:solidFill>
                                  <a:latin typeface="Cambria Math" panose="02040503050406030204" pitchFamily="18" charset="0"/>
                                </a:rPr>
                                <m:t>+1</m:t>
                              </m:r>
                            </m:sub>
                            <m:sup>
                              <m:r>
                                <a:rPr lang="fr-FR" sz="2800" i="1">
                                  <a:solidFill>
                                    <a:srgbClr val="FF6161"/>
                                  </a:solidFill>
                                  <a:latin typeface="Cambria Math" panose="02040503050406030204" pitchFamily="18" charset="0"/>
                                </a:rPr>
                                <m:t>+∞</m:t>
                              </m:r>
                            </m:sup>
                            <m:e>
                              <m:sSup>
                                <m:sSupPr>
                                  <m:ctrlPr>
                                    <a:rPr lang="fr-FR" sz="2800" i="1">
                                      <a:solidFill>
                                        <a:srgbClr val="FF6161"/>
                                      </a:solidFill>
                                      <a:latin typeface="Cambria Math" panose="02040503050406030204" pitchFamily="18" charset="0"/>
                                    </a:rPr>
                                  </m:ctrlPr>
                                </m:sSupPr>
                                <m:e>
                                  <m:d>
                                    <m:dPr>
                                      <m:ctrlPr>
                                        <a:rPr lang="fr-FR" sz="2800" i="1">
                                          <a:solidFill>
                                            <a:srgbClr val="FF6161"/>
                                          </a:solidFill>
                                          <a:latin typeface="Cambria Math" panose="02040503050406030204" pitchFamily="18" charset="0"/>
                                        </a:rPr>
                                      </m:ctrlPr>
                                    </m:dPr>
                                    <m:e>
                                      <m:r>
                                        <a:rPr lang="fr-FR" sz="2800" i="1">
                                          <a:solidFill>
                                            <a:srgbClr val="FF6161"/>
                                          </a:solidFill>
                                          <a:latin typeface="Cambria Math" panose="02040503050406030204" pitchFamily="18" charset="0"/>
                                        </a:rPr>
                                        <m:t>0,99</m:t>
                                      </m:r>
                                    </m:e>
                                  </m:d>
                                </m:e>
                                <m:sup>
                                  <m:r>
                                    <a:rPr lang="fr-FR" sz="2800" i="1">
                                      <a:solidFill>
                                        <a:srgbClr val="FF6161"/>
                                      </a:solidFill>
                                      <a:latin typeface="Cambria Math" panose="02040503050406030204" pitchFamily="18" charset="0"/>
                                    </a:rPr>
                                    <m:t>𝑘</m:t>
                                  </m:r>
                                  <m:r>
                                    <a:rPr lang="fr-FR" sz="2800" i="1">
                                      <a:solidFill>
                                        <a:srgbClr val="FF6161"/>
                                      </a:solidFill>
                                      <a:latin typeface="Cambria Math" panose="02040503050406030204" pitchFamily="18" charset="0"/>
                                    </a:rPr>
                                    <m:t>−1</m:t>
                                  </m:r>
                                </m:sup>
                              </m:sSup>
                              <m:r>
                                <a:rPr lang="fr-FR" sz="2800" i="1">
                                  <a:solidFill>
                                    <a:srgbClr val="FF6161"/>
                                  </a:solidFill>
                                  <a:latin typeface="Cambria Math" panose="02040503050406030204" pitchFamily="18" charset="0"/>
                                </a:rPr>
                                <m:t>×2</m:t>
                              </m:r>
                            </m:e>
                          </m:nary>
                        </m:e>
                      </m:d>
                      <m:r>
                        <a:rPr lang="fr-FR" sz="2800" i="1">
                          <a:solidFill>
                            <a:srgbClr val="FF6161"/>
                          </a:solidFill>
                          <a:latin typeface="Cambria Math" panose="02040503050406030204" pitchFamily="18" charset="0"/>
                        </a:rPr>
                        <m:t>−</m:t>
                      </m:r>
                      <m:sSup>
                        <m:sSupPr>
                          <m:ctrlPr>
                            <a:rPr lang="fr-FR" sz="2800" i="1">
                              <a:solidFill>
                                <a:srgbClr val="FF6161"/>
                              </a:solidFill>
                              <a:latin typeface="Cambria Math" panose="02040503050406030204" pitchFamily="18" charset="0"/>
                            </a:rPr>
                          </m:ctrlPr>
                        </m:sSupPr>
                        <m:e>
                          <m:d>
                            <m:dPr>
                              <m:ctrlPr>
                                <a:rPr lang="fr-FR" sz="2800" i="1">
                                  <a:solidFill>
                                    <a:srgbClr val="FF6161"/>
                                  </a:solidFill>
                                  <a:latin typeface="Cambria Math" panose="02040503050406030204" pitchFamily="18" charset="0"/>
                                </a:rPr>
                              </m:ctrlPr>
                            </m:dPr>
                            <m:e>
                              <m:r>
                                <a:rPr lang="fr-FR" sz="2800" i="1">
                                  <a:solidFill>
                                    <a:srgbClr val="FF6161"/>
                                  </a:solidFill>
                                  <a:latin typeface="Cambria Math" panose="02040503050406030204" pitchFamily="18" charset="0"/>
                                </a:rPr>
                                <m:t>0,99</m:t>
                              </m:r>
                            </m:e>
                          </m:d>
                        </m:e>
                        <m:sup>
                          <m:acc>
                            <m:accPr>
                              <m:chr m:val="̅"/>
                              <m:ctrlPr>
                                <a:rPr lang="fr-FR" sz="2800" i="1">
                                  <a:solidFill>
                                    <a:srgbClr val="FF6161"/>
                                  </a:solidFill>
                                  <a:latin typeface="Cambria Math" panose="02040503050406030204" pitchFamily="18" charset="0"/>
                                </a:rPr>
                              </m:ctrlPr>
                            </m:accPr>
                            <m:e>
                              <m:r>
                                <a:rPr lang="fr-FR" sz="2800" i="1">
                                  <a:solidFill>
                                    <a:srgbClr val="FF6161"/>
                                  </a:solidFill>
                                  <a:latin typeface="Cambria Math" panose="02040503050406030204" pitchFamily="18" charset="0"/>
                                </a:rPr>
                                <m:t>𝑘</m:t>
                              </m:r>
                            </m:e>
                          </m:acc>
                          <m:r>
                            <a:rPr lang="fr-FR" sz="2800" i="1">
                              <a:solidFill>
                                <a:srgbClr val="FF6161"/>
                              </a:solidFill>
                              <a:latin typeface="Cambria Math" panose="02040503050406030204" pitchFamily="18" charset="0"/>
                            </a:rPr>
                            <m:t>−1</m:t>
                          </m:r>
                        </m:sup>
                      </m:sSup>
                      <m:r>
                        <a:rPr lang="fr-FR" sz="2800" i="1">
                          <a:solidFill>
                            <a:srgbClr val="FF6161"/>
                          </a:solidFill>
                          <a:latin typeface="Cambria Math" panose="02040503050406030204" pitchFamily="18" charset="0"/>
                        </a:rPr>
                        <m:t>×1=</m:t>
                      </m:r>
                      <m:sSup>
                        <m:sSupPr>
                          <m:ctrlPr>
                            <a:rPr lang="fr-FR" sz="2800" i="1">
                              <a:solidFill>
                                <a:srgbClr val="FF6161"/>
                              </a:solidFill>
                              <a:latin typeface="Cambria Math" panose="02040503050406030204" pitchFamily="18" charset="0"/>
                            </a:rPr>
                          </m:ctrlPr>
                        </m:sSupPr>
                        <m:e>
                          <m:d>
                            <m:dPr>
                              <m:ctrlPr>
                                <a:rPr lang="fr-FR" sz="2800" i="1">
                                  <a:solidFill>
                                    <a:srgbClr val="FF6161"/>
                                  </a:solidFill>
                                  <a:latin typeface="Cambria Math" panose="02040503050406030204" pitchFamily="18" charset="0"/>
                                </a:rPr>
                              </m:ctrlPr>
                            </m:dPr>
                            <m:e>
                              <m:r>
                                <a:rPr lang="fr-FR" sz="2800" i="1">
                                  <a:solidFill>
                                    <a:srgbClr val="FF6161"/>
                                  </a:solidFill>
                                  <a:latin typeface="Cambria Math" panose="02040503050406030204" pitchFamily="18" charset="0"/>
                                </a:rPr>
                                <m:t>0,99</m:t>
                              </m:r>
                            </m:e>
                          </m:d>
                        </m:e>
                        <m:sup>
                          <m:acc>
                            <m:accPr>
                              <m:chr m:val="̅"/>
                              <m:ctrlPr>
                                <a:rPr lang="fr-FR" sz="2800" i="1">
                                  <a:solidFill>
                                    <a:srgbClr val="FF6161"/>
                                  </a:solidFill>
                                  <a:latin typeface="Cambria Math" panose="02040503050406030204" pitchFamily="18" charset="0"/>
                                </a:rPr>
                              </m:ctrlPr>
                            </m:accPr>
                            <m:e>
                              <m:r>
                                <a:rPr lang="fr-FR" sz="2800" i="1">
                                  <a:solidFill>
                                    <a:srgbClr val="FF6161"/>
                                  </a:solidFill>
                                  <a:latin typeface="Cambria Math" panose="02040503050406030204" pitchFamily="18" charset="0"/>
                                </a:rPr>
                                <m:t>𝑘</m:t>
                              </m:r>
                            </m:e>
                          </m:acc>
                          <m:r>
                            <a:rPr lang="fr-FR" sz="2800" i="1">
                              <a:solidFill>
                                <a:srgbClr val="FF6161"/>
                              </a:solidFill>
                              <a:latin typeface="Cambria Math" panose="02040503050406030204" pitchFamily="18" charset="0"/>
                            </a:rPr>
                            <m:t>−1</m:t>
                          </m:r>
                        </m:sup>
                      </m:sSup>
                      <m:d>
                        <m:dPr>
                          <m:begChr m:val="["/>
                          <m:endChr m:val="]"/>
                          <m:ctrlPr>
                            <a:rPr lang="fr-FR" sz="2800" i="1">
                              <a:solidFill>
                                <a:srgbClr val="FF6161"/>
                              </a:solidFill>
                              <a:latin typeface="Cambria Math" panose="02040503050406030204" pitchFamily="18" charset="0"/>
                            </a:rPr>
                          </m:ctrlPr>
                        </m:dPr>
                        <m:e>
                          <m:d>
                            <m:dPr>
                              <m:ctrlPr>
                                <a:rPr lang="fr-FR" sz="2800" i="1">
                                  <a:solidFill>
                                    <a:srgbClr val="FF6161"/>
                                  </a:solidFill>
                                  <a:latin typeface="Cambria Math" panose="02040503050406030204" pitchFamily="18" charset="0"/>
                                </a:rPr>
                              </m:ctrlPr>
                            </m:dPr>
                            <m:e>
                              <m:nary>
                                <m:naryPr>
                                  <m:chr m:val="∑"/>
                                  <m:limLoc m:val="undOvr"/>
                                  <m:ctrlPr>
                                    <a:rPr lang="fr-FR" sz="2800" i="1">
                                      <a:solidFill>
                                        <a:srgbClr val="FF6161"/>
                                      </a:solidFill>
                                      <a:latin typeface="Cambria Math" panose="02040503050406030204" pitchFamily="18" charset="0"/>
                                    </a:rPr>
                                  </m:ctrlPr>
                                </m:naryPr>
                                <m:sub>
                                  <m:r>
                                    <a:rPr lang="fr-FR" sz="2800" i="1">
                                      <a:solidFill>
                                        <a:srgbClr val="FF6161"/>
                                      </a:solidFill>
                                      <a:latin typeface="Cambria Math" panose="02040503050406030204" pitchFamily="18" charset="0"/>
                                    </a:rPr>
                                    <m:t>𝑘</m:t>
                                  </m:r>
                                  <m:r>
                                    <a:rPr lang="fr-FR" sz="2800" i="1">
                                      <a:solidFill>
                                        <a:srgbClr val="FF6161"/>
                                      </a:solidFill>
                                      <a:latin typeface="Cambria Math" panose="02040503050406030204" pitchFamily="18" charset="0"/>
                                    </a:rPr>
                                    <m:t>=2</m:t>
                                  </m:r>
                                </m:sub>
                                <m:sup>
                                  <m:r>
                                    <a:rPr lang="fr-FR" sz="2800" i="1">
                                      <a:solidFill>
                                        <a:srgbClr val="FF6161"/>
                                      </a:solidFill>
                                      <a:latin typeface="Cambria Math" panose="02040503050406030204" pitchFamily="18" charset="0"/>
                                    </a:rPr>
                                    <m:t>+∞</m:t>
                                  </m:r>
                                </m:sup>
                                <m:e>
                                  <m:sSup>
                                    <m:sSupPr>
                                      <m:ctrlPr>
                                        <a:rPr lang="fr-FR" sz="2800" i="1">
                                          <a:solidFill>
                                            <a:srgbClr val="FF6161"/>
                                          </a:solidFill>
                                          <a:latin typeface="Cambria Math" panose="02040503050406030204" pitchFamily="18" charset="0"/>
                                        </a:rPr>
                                      </m:ctrlPr>
                                    </m:sSupPr>
                                    <m:e>
                                      <m:d>
                                        <m:dPr>
                                          <m:ctrlPr>
                                            <a:rPr lang="fr-FR" sz="2800" i="1">
                                              <a:solidFill>
                                                <a:srgbClr val="FF6161"/>
                                              </a:solidFill>
                                              <a:latin typeface="Cambria Math" panose="02040503050406030204" pitchFamily="18" charset="0"/>
                                            </a:rPr>
                                          </m:ctrlPr>
                                        </m:dPr>
                                        <m:e>
                                          <m:r>
                                            <a:rPr lang="fr-FR" sz="2800" i="1">
                                              <a:solidFill>
                                                <a:srgbClr val="FF6161"/>
                                              </a:solidFill>
                                              <a:latin typeface="Cambria Math" panose="02040503050406030204" pitchFamily="18" charset="0"/>
                                            </a:rPr>
                                            <m:t>0,99</m:t>
                                          </m:r>
                                        </m:e>
                                      </m:d>
                                    </m:e>
                                    <m:sup>
                                      <m:r>
                                        <a:rPr lang="fr-FR" sz="2800" i="1">
                                          <a:solidFill>
                                            <a:srgbClr val="FF6161"/>
                                          </a:solidFill>
                                          <a:latin typeface="Cambria Math" panose="02040503050406030204" pitchFamily="18" charset="0"/>
                                        </a:rPr>
                                        <m:t>𝑘</m:t>
                                      </m:r>
                                      <m:r>
                                        <a:rPr lang="fr-FR" sz="2800" i="1">
                                          <a:solidFill>
                                            <a:srgbClr val="FF6161"/>
                                          </a:solidFill>
                                          <a:latin typeface="Cambria Math" panose="02040503050406030204" pitchFamily="18" charset="0"/>
                                        </a:rPr>
                                        <m:t>−1</m:t>
                                      </m:r>
                                    </m:sup>
                                  </m:sSup>
                                  <m:r>
                                    <a:rPr lang="fr-FR" sz="2800" i="1">
                                      <a:solidFill>
                                        <a:srgbClr val="FF6161"/>
                                      </a:solidFill>
                                      <a:latin typeface="Cambria Math" panose="02040503050406030204" pitchFamily="18" charset="0"/>
                                    </a:rPr>
                                    <m:t>×2</m:t>
                                  </m:r>
                                </m:e>
                              </m:nary>
                            </m:e>
                          </m:d>
                          <m:r>
                            <a:rPr lang="fr-FR" sz="2800" i="1">
                              <a:solidFill>
                                <a:srgbClr val="FF6161"/>
                              </a:solidFill>
                              <a:latin typeface="Cambria Math" panose="02040503050406030204" pitchFamily="18" charset="0"/>
                            </a:rPr>
                            <m:t>−1</m:t>
                          </m:r>
                        </m:e>
                      </m:d>
                    </m:oMath>
                  </m:oMathPara>
                </a14:m>
                <a:endParaRPr lang="fr-FR" sz="2800" dirty="0">
                  <a:solidFill>
                    <a:srgbClr val="FF6161"/>
                  </a:solidFill>
                </a:endParaRPr>
              </a:p>
              <a:p>
                <a:pPr/>
                <a14:m>
                  <m:oMathPara xmlns:m="http://schemas.openxmlformats.org/officeDocument/2006/math">
                    <m:oMathParaPr>
                      <m:jc m:val="centerGroup"/>
                    </m:oMathParaPr>
                    <m:oMath xmlns:m="http://schemas.openxmlformats.org/officeDocument/2006/math">
                      <m:r>
                        <a:rPr lang="fr-FR" sz="2800" i="1">
                          <a:solidFill>
                            <a:srgbClr val="FF6161"/>
                          </a:solidFill>
                          <a:latin typeface="Cambria Math" panose="02040503050406030204" pitchFamily="18" charset="0"/>
                        </a:rPr>
                        <m:t>=</m:t>
                      </m:r>
                      <m:sSup>
                        <m:sSupPr>
                          <m:ctrlPr>
                            <a:rPr lang="fr-FR" sz="2800" i="1">
                              <a:solidFill>
                                <a:srgbClr val="FF6161"/>
                              </a:solidFill>
                              <a:latin typeface="Cambria Math" panose="02040503050406030204" pitchFamily="18" charset="0"/>
                            </a:rPr>
                          </m:ctrlPr>
                        </m:sSupPr>
                        <m:e>
                          <m:d>
                            <m:dPr>
                              <m:ctrlPr>
                                <a:rPr lang="fr-FR" sz="2800" i="1">
                                  <a:solidFill>
                                    <a:srgbClr val="FF6161"/>
                                  </a:solidFill>
                                  <a:latin typeface="Cambria Math" panose="02040503050406030204" pitchFamily="18" charset="0"/>
                                </a:rPr>
                              </m:ctrlPr>
                            </m:dPr>
                            <m:e>
                              <m:r>
                                <a:rPr lang="fr-FR" sz="2800" i="1">
                                  <a:solidFill>
                                    <a:srgbClr val="FF6161"/>
                                  </a:solidFill>
                                  <a:latin typeface="Cambria Math" panose="02040503050406030204" pitchFamily="18" charset="0"/>
                                </a:rPr>
                                <m:t>0,99</m:t>
                              </m:r>
                            </m:e>
                          </m:d>
                        </m:e>
                        <m:sup>
                          <m:acc>
                            <m:accPr>
                              <m:chr m:val="̅"/>
                              <m:ctrlPr>
                                <a:rPr lang="fr-FR" sz="2800" i="1">
                                  <a:solidFill>
                                    <a:srgbClr val="FF6161"/>
                                  </a:solidFill>
                                  <a:latin typeface="Cambria Math" panose="02040503050406030204" pitchFamily="18" charset="0"/>
                                </a:rPr>
                              </m:ctrlPr>
                            </m:accPr>
                            <m:e>
                              <m:r>
                                <a:rPr lang="fr-FR" sz="2800" i="1">
                                  <a:solidFill>
                                    <a:srgbClr val="FF6161"/>
                                  </a:solidFill>
                                  <a:latin typeface="Cambria Math" panose="02040503050406030204" pitchFamily="18" charset="0"/>
                                </a:rPr>
                                <m:t>𝑘</m:t>
                              </m:r>
                            </m:e>
                          </m:acc>
                          <m:r>
                            <a:rPr lang="fr-FR" sz="2800" i="1">
                              <a:solidFill>
                                <a:srgbClr val="FF6161"/>
                              </a:solidFill>
                              <a:latin typeface="Cambria Math" panose="02040503050406030204" pitchFamily="18" charset="0"/>
                            </a:rPr>
                            <m:t>−1</m:t>
                          </m:r>
                        </m:sup>
                      </m:sSup>
                      <m:d>
                        <m:dPr>
                          <m:begChr m:val="["/>
                          <m:endChr m:val="]"/>
                          <m:ctrlPr>
                            <a:rPr lang="fr-FR" sz="2800" i="1">
                              <a:solidFill>
                                <a:srgbClr val="FF6161"/>
                              </a:solidFill>
                              <a:latin typeface="Cambria Math" panose="02040503050406030204" pitchFamily="18" charset="0"/>
                            </a:rPr>
                          </m:ctrlPr>
                        </m:dPr>
                        <m:e>
                          <m:r>
                            <a:rPr lang="fr-FR" sz="2800" i="1">
                              <a:solidFill>
                                <a:srgbClr val="FF6161"/>
                              </a:solidFill>
                              <a:latin typeface="Cambria Math" panose="02040503050406030204" pitchFamily="18" charset="0"/>
                            </a:rPr>
                            <m:t>2×</m:t>
                          </m:r>
                          <m:f>
                            <m:fPr>
                              <m:ctrlPr>
                                <a:rPr lang="fr-FR" sz="2800" i="1">
                                  <a:solidFill>
                                    <a:srgbClr val="FF6161"/>
                                  </a:solidFill>
                                  <a:latin typeface="Cambria Math" panose="02040503050406030204" pitchFamily="18" charset="0"/>
                                </a:rPr>
                              </m:ctrlPr>
                            </m:fPr>
                            <m:num>
                              <m:r>
                                <a:rPr lang="fr-FR" sz="2800" i="1">
                                  <a:solidFill>
                                    <a:srgbClr val="FF6161"/>
                                  </a:solidFill>
                                  <a:latin typeface="Cambria Math" panose="02040503050406030204" pitchFamily="18" charset="0"/>
                                </a:rPr>
                                <m:t>0,99</m:t>
                              </m:r>
                            </m:num>
                            <m:den>
                              <m:r>
                                <a:rPr lang="fr-FR" sz="2800" i="1">
                                  <a:solidFill>
                                    <a:srgbClr val="FF6161"/>
                                  </a:solidFill>
                                  <a:latin typeface="Cambria Math" panose="02040503050406030204" pitchFamily="18" charset="0"/>
                                </a:rPr>
                                <m:t>1−0,99</m:t>
                              </m:r>
                            </m:den>
                          </m:f>
                          <m:r>
                            <a:rPr lang="fr-FR" sz="2800" i="1">
                              <a:solidFill>
                                <a:srgbClr val="FF6161"/>
                              </a:solidFill>
                              <a:latin typeface="Cambria Math" panose="02040503050406030204" pitchFamily="18" charset="0"/>
                            </a:rPr>
                            <m:t>−1</m:t>
                          </m:r>
                        </m:e>
                      </m:d>
                      <m:r>
                        <a:rPr lang="fr-FR" sz="2800" i="1">
                          <a:solidFill>
                            <a:srgbClr val="FF6161"/>
                          </a:solidFill>
                          <a:latin typeface="Cambria Math" panose="02040503050406030204" pitchFamily="18" charset="0"/>
                        </a:rPr>
                        <m:t>=</m:t>
                      </m:r>
                      <m:sSup>
                        <m:sSupPr>
                          <m:ctrlPr>
                            <a:rPr lang="fr-FR" sz="2800" i="1">
                              <a:solidFill>
                                <a:srgbClr val="FF6161"/>
                              </a:solidFill>
                              <a:latin typeface="Cambria Math" panose="02040503050406030204" pitchFamily="18" charset="0"/>
                            </a:rPr>
                          </m:ctrlPr>
                        </m:sSupPr>
                        <m:e>
                          <m:d>
                            <m:dPr>
                              <m:ctrlPr>
                                <a:rPr lang="fr-FR" sz="2800" i="1">
                                  <a:solidFill>
                                    <a:srgbClr val="FF6161"/>
                                  </a:solidFill>
                                  <a:latin typeface="Cambria Math" panose="02040503050406030204" pitchFamily="18" charset="0"/>
                                </a:rPr>
                              </m:ctrlPr>
                            </m:dPr>
                            <m:e>
                              <m:r>
                                <a:rPr lang="fr-FR" sz="2800" i="1">
                                  <a:solidFill>
                                    <a:srgbClr val="FF6161"/>
                                  </a:solidFill>
                                  <a:latin typeface="Cambria Math" panose="02040503050406030204" pitchFamily="18" charset="0"/>
                                </a:rPr>
                                <m:t>0,99</m:t>
                              </m:r>
                            </m:e>
                          </m:d>
                        </m:e>
                        <m:sup>
                          <m:acc>
                            <m:accPr>
                              <m:chr m:val="̅"/>
                              <m:ctrlPr>
                                <a:rPr lang="fr-FR" sz="2800" i="1">
                                  <a:solidFill>
                                    <a:srgbClr val="FF6161"/>
                                  </a:solidFill>
                                  <a:latin typeface="Cambria Math" panose="02040503050406030204" pitchFamily="18" charset="0"/>
                                </a:rPr>
                              </m:ctrlPr>
                            </m:accPr>
                            <m:e>
                              <m:r>
                                <a:rPr lang="fr-FR" sz="2800" i="1">
                                  <a:solidFill>
                                    <a:srgbClr val="FF6161"/>
                                  </a:solidFill>
                                  <a:latin typeface="Cambria Math" panose="02040503050406030204" pitchFamily="18" charset="0"/>
                                </a:rPr>
                                <m:t>𝑘</m:t>
                              </m:r>
                            </m:e>
                          </m:acc>
                          <m:r>
                            <a:rPr lang="fr-FR" sz="2800" i="1">
                              <a:solidFill>
                                <a:srgbClr val="FF6161"/>
                              </a:solidFill>
                              <a:latin typeface="Cambria Math" panose="02040503050406030204" pitchFamily="18" charset="0"/>
                            </a:rPr>
                            <m:t>−1</m:t>
                          </m:r>
                        </m:sup>
                      </m:sSup>
                      <m:r>
                        <a:rPr lang="fr-FR" sz="2800" i="1">
                          <a:solidFill>
                            <a:srgbClr val="FF6161"/>
                          </a:solidFill>
                          <a:latin typeface="Cambria Math" panose="02040503050406030204" pitchFamily="18" charset="0"/>
                        </a:rPr>
                        <m:t>×197&gt;0</m:t>
                      </m:r>
                    </m:oMath>
                  </m:oMathPara>
                </a14:m>
                <a:endParaRPr lang="fr-FR" sz="2800" dirty="0">
                  <a:solidFill>
                    <a:srgbClr val="FF6161"/>
                  </a:solidFill>
                  <a:ea typeface="Cambria Math" panose="02040503050406030204" pitchFamily="18" charset="0"/>
                </a:endParaRPr>
              </a:p>
            </p:txBody>
          </p:sp>
        </mc:Choice>
        <mc:Fallback xmlns="">
          <p:sp>
            <p:nvSpPr>
              <p:cNvPr id="9" name="ZoneTexte 8">
                <a:extLst>
                  <a:ext uri="{FF2B5EF4-FFF2-40B4-BE49-F238E27FC236}">
                    <a16:creationId xmlns:a16="http://schemas.microsoft.com/office/drawing/2014/main" id="{EE92C217-CAE7-4805-B8B5-EAF8AAF32DC1}"/>
                  </a:ext>
                </a:extLst>
              </p:cNvPr>
              <p:cNvSpPr txBox="1">
                <a:spLocks noRot="1" noChangeAspect="1" noMove="1" noResize="1" noEditPoints="1" noAdjustHandles="1" noChangeArrowheads="1" noChangeShapeType="1" noTextEdit="1"/>
              </p:cNvSpPr>
              <p:nvPr/>
            </p:nvSpPr>
            <p:spPr>
              <a:xfrm>
                <a:off x="0" y="3550405"/>
                <a:ext cx="12191999" cy="2869247"/>
              </a:xfrm>
              <a:prstGeom prst="rect">
                <a:avLst/>
              </a:prstGeom>
              <a:blipFill>
                <a:blip r:embed="rId4"/>
                <a:stretch>
                  <a:fillRect l="-1000" t="-2123"/>
                </a:stretch>
              </a:blipFill>
            </p:spPr>
            <p:txBody>
              <a:bodyPr/>
              <a:lstStyle/>
              <a:p>
                <a:r>
                  <a:rPr lang="fr-FR">
                    <a:noFill/>
                  </a:rPr>
                  <a:t> </a:t>
                </a:r>
              </a:p>
            </p:txBody>
          </p:sp>
        </mc:Fallback>
      </mc:AlternateContent>
      <p:sp>
        <p:nvSpPr>
          <p:cNvPr id="3" name="Espace réservé du pied de page 2">
            <a:extLst>
              <a:ext uri="{FF2B5EF4-FFF2-40B4-BE49-F238E27FC236}">
                <a16:creationId xmlns:a16="http://schemas.microsoft.com/office/drawing/2014/main" id="{B091273D-62F8-45B6-924C-7EB027A90C85}"/>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2301FADF-7BFD-4D25-B50C-AEF910DF11DE}"/>
              </a:ext>
            </a:extLst>
          </p:cNvPr>
          <p:cNvSpPr>
            <a:spLocks noGrp="1"/>
          </p:cNvSpPr>
          <p:nvPr>
            <p:ph type="sldNum" sz="quarter" idx="12"/>
          </p:nvPr>
        </p:nvSpPr>
        <p:spPr/>
        <p:txBody>
          <a:bodyPr/>
          <a:lstStyle/>
          <a:p>
            <a:fld id="{A88EAB1B-73FB-4977-9B11-E6EDEDEB8490}" type="slidenum">
              <a:rPr lang="fr-FR" smtClean="0"/>
              <a:t>14</a:t>
            </a:fld>
            <a:endParaRPr lang="fr-FR" dirty="0"/>
          </a:p>
        </p:txBody>
      </p:sp>
      <p:pic>
        <p:nvPicPr>
          <p:cNvPr id="8" name="Image 7">
            <a:extLst>
              <a:ext uri="{FF2B5EF4-FFF2-40B4-BE49-F238E27FC236}">
                <a16:creationId xmlns:a16="http://schemas.microsoft.com/office/drawing/2014/main" id="{87B5BC33-4B9E-49B3-BBD7-6AC43D37402A}"/>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652130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rPr>
              <a:t>Introduction</a:t>
            </a:r>
            <a:br>
              <a:rPr lang="fr-FR" dirty="0">
                <a:latin typeface="Arial Black" panose="020B0A04020102020204" pitchFamily="34" charset="0"/>
              </a:rPr>
            </a:br>
            <a:r>
              <a:rPr lang="fr-FR" sz="4000" dirty="0">
                <a:latin typeface="Arial" panose="020B0604020202020204" pitchFamily="34" charset="0"/>
                <a:cs typeface="Arial" panose="020B0604020202020204" pitchFamily="34" charset="0"/>
              </a:rPr>
              <a:t>La résolution du dilemme du prisonnier</a:t>
            </a:r>
          </a:p>
        </p:txBody>
      </p:sp>
      <p:sp>
        <p:nvSpPr>
          <p:cNvPr id="5" name="ZoneTexte 4">
            <a:extLst>
              <a:ext uri="{FF2B5EF4-FFF2-40B4-BE49-F238E27FC236}">
                <a16:creationId xmlns:a16="http://schemas.microsoft.com/office/drawing/2014/main" id="{6F7D0CD5-CB69-4A6C-9BBB-0C029308A225}"/>
              </a:ext>
            </a:extLst>
          </p:cNvPr>
          <p:cNvSpPr txBox="1"/>
          <p:nvPr/>
        </p:nvSpPr>
        <p:spPr>
          <a:xfrm>
            <a:off x="-20794" y="3634157"/>
            <a:ext cx="11954142" cy="1697901"/>
          </a:xfrm>
          <a:prstGeom prst="rect">
            <a:avLst/>
          </a:prstGeom>
          <a:noFill/>
        </p:spPr>
        <p:txBody>
          <a:bodyPr wrap="square" rtlCol="0">
            <a:spAutoFit/>
          </a:bodyPr>
          <a:lstStyle/>
          <a:p>
            <a:pPr marL="342900" indent="-342900" algn="just">
              <a:spcAft>
                <a:spcPts val="1000"/>
              </a:spcAft>
              <a:buFont typeface="Arial" panose="020B0604020202020204" pitchFamily="34" charset="0"/>
              <a:buChar char="•"/>
            </a:pPr>
            <a:r>
              <a:rPr lang="fr-FR" sz="3200" dirty="0">
                <a:ea typeface="Times New Roman" panose="02020603050405020304" pitchFamily="18" charset="0"/>
              </a:rPr>
              <a:t>Il n’y a donc pas de déviation unilatérale profitable lorsque les deux joueurs adoptent la stratégie mentionnée ci-dessus.</a:t>
            </a:r>
          </a:p>
          <a:p>
            <a:pPr marL="342900" indent="-342900" algn="just">
              <a:spcAft>
                <a:spcPts val="1000"/>
              </a:spcAft>
              <a:buFont typeface="Arial" panose="020B0604020202020204" pitchFamily="34" charset="0"/>
              <a:buChar char="•"/>
            </a:pPr>
            <a:endParaRPr lang="fr-FR" sz="3200" dirty="0">
              <a:effectLst/>
              <a:ea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10" name="Tableau 9">
                <a:extLst>
                  <a:ext uri="{FF2B5EF4-FFF2-40B4-BE49-F238E27FC236}">
                    <a16:creationId xmlns:a16="http://schemas.microsoft.com/office/drawing/2014/main" id="{0B608805-EA77-41EE-BE3B-ED3C055A4E11}"/>
                  </a:ext>
                </a:extLst>
              </p:cNvPr>
              <p:cNvGraphicFramePr>
                <a:graphicFrameLocks noGrp="1"/>
              </p:cNvGraphicFramePr>
              <p:nvPr/>
            </p:nvGraphicFramePr>
            <p:xfrm>
              <a:off x="1850452" y="1326683"/>
              <a:ext cx="8088309" cy="2174460"/>
            </p:xfrm>
            <a:graphic>
              <a:graphicData uri="http://schemas.openxmlformats.org/drawingml/2006/table">
                <a:tbl>
                  <a:tblPr firstRow="1" firstCol="1" bandRow="1">
                    <a:tableStyleId>{5C22544A-7EE6-4342-B048-85BDC9FD1C3A}</a:tableStyleId>
                  </a:tblPr>
                  <a:tblGrid>
                    <a:gridCol w="2520918">
                      <a:extLst>
                        <a:ext uri="{9D8B030D-6E8A-4147-A177-3AD203B41FA5}">
                          <a16:colId xmlns:a16="http://schemas.microsoft.com/office/drawing/2014/main" val="1961842663"/>
                        </a:ext>
                      </a:extLst>
                    </a:gridCol>
                    <a:gridCol w="1855797">
                      <a:extLst>
                        <a:ext uri="{9D8B030D-6E8A-4147-A177-3AD203B41FA5}">
                          <a16:colId xmlns:a16="http://schemas.microsoft.com/office/drawing/2014/main" val="44951804"/>
                        </a:ext>
                      </a:extLst>
                    </a:gridCol>
                    <a:gridCol w="1855797">
                      <a:extLst>
                        <a:ext uri="{9D8B030D-6E8A-4147-A177-3AD203B41FA5}">
                          <a16:colId xmlns:a16="http://schemas.microsoft.com/office/drawing/2014/main" val="3453796037"/>
                        </a:ext>
                      </a:extLst>
                    </a:gridCol>
                    <a:gridCol w="1855797">
                      <a:extLst>
                        <a:ext uri="{9D8B030D-6E8A-4147-A177-3AD203B41FA5}">
                          <a16:colId xmlns:a16="http://schemas.microsoft.com/office/drawing/2014/main" val="2367380783"/>
                        </a:ext>
                      </a:extLst>
                    </a:gridCol>
                  </a:tblGrid>
                  <a:tr h="543615">
                    <a:tc rowSpan="2" gridSpan="2">
                      <a:txBody>
                        <a:bodyPr/>
                        <a:lstStyle/>
                        <a:p>
                          <a:pPr algn="just">
                            <a:spcAft>
                              <a:spcPts val="0"/>
                            </a:spcAft>
                          </a:pPr>
                          <a:r>
                            <a:rPr lang="fr-FR" sz="3000" dirty="0">
                              <a:effectLst/>
                            </a:rPr>
                            <a:t> </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rowSpan="2" hMerge="1">
                      <a:txBody>
                        <a:bodyPr/>
                        <a:lstStyle/>
                        <a:p>
                          <a:endParaRPr lang="fr-FR"/>
                        </a:p>
                      </a:txBody>
                      <a:tcPr/>
                    </a:tc>
                    <a:tc gridSpan="2">
                      <a:txBody>
                        <a:bodyPr/>
                        <a:lstStyle/>
                        <a:p>
                          <a:pPr algn="ctr">
                            <a:spcAft>
                              <a:spcPts val="0"/>
                            </a:spcAft>
                          </a:pPr>
                          <a:r>
                            <a:rPr lang="fr-FR" sz="3000">
                              <a:effectLst/>
                            </a:rPr>
                            <a:t>Joueur 2</a:t>
                          </a:r>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hMerge="1">
                      <a:txBody>
                        <a:bodyPr/>
                        <a:lstStyle/>
                        <a:p>
                          <a:endParaRPr lang="fr-FR"/>
                        </a:p>
                      </a:txBody>
                      <a:tcPr/>
                    </a:tc>
                    <a:extLst>
                      <a:ext uri="{0D108BD9-81ED-4DB2-BD59-A6C34878D82A}">
                        <a16:rowId xmlns:a16="http://schemas.microsoft.com/office/drawing/2014/main" val="2713235073"/>
                      </a:ext>
                    </a:extLst>
                  </a:tr>
                  <a:tr h="543615">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𝑡</m:t>
                                    </m:r>
                                  </m:e>
                                  <m:sub>
                                    <m:r>
                                      <a:rPr lang="fr-FR" sz="3000">
                                        <a:effectLst/>
                                        <a:latin typeface="Cambria Math" panose="02040503050406030204" pitchFamily="18" charset="0"/>
                                      </a:rPr>
                                      <m:t>2</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𝑐</m:t>
                                    </m:r>
                                  </m:e>
                                  <m:sub>
                                    <m:r>
                                      <a:rPr lang="fr-FR" sz="3000">
                                        <a:effectLst/>
                                        <a:latin typeface="Cambria Math" panose="02040503050406030204" pitchFamily="18" charset="0"/>
                                      </a:rPr>
                                      <m:t>2</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879392796"/>
                      </a:ext>
                    </a:extLst>
                  </a:tr>
                  <a:tr h="543615">
                    <a:tc rowSpan="2">
                      <a:txBody>
                        <a:bodyPr/>
                        <a:lstStyle/>
                        <a:p>
                          <a:pPr algn="ctr">
                            <a:spcAft>
                              <a:spcPts val="0"/>
                            </a:spcAft>
                          </a:pPr>
                          <a:r>
                            <a:rPr lang="fr-FR" sz="3000" dirty="0">
                              <a:effectLst/>
                            </a:rPr>
                            <a:t>Joueur 1</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𝑡</m:t>
                                    </m:r>
                                  </m:e>
                                  <m:sub>
                                    <m:r>
                                      <a:rPr lang="fr-FR" sz="3000">
                                        <a:effectLst/>
                                        <a:latin typeface="Cambria Math" panose="02040503050406030204" pitchFamily="18" charset="0"/>
                                      </a:rPr>
                                      <m:t>1</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(1,1)</m:t>
                                </m:r>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(4,0)</m:t>
                                </m:r>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517082303"/>
                      </a:ext>
                    </a:extLst>
                  </a:tr>
                  <a:tr h="543615">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000" i="1">
                                        <a:effectLst/>
                                        <a:latin typeface="Cambria Math" panose="02040503050406030204" pitchFamily="18" charset="0"/>
                                      </a:rPr>
                                    </m:ctrlPr>
                                  </m:sSubPr>
                                  <m:e>
                                    <m:r>
                                      <a:rPr lang="fr-FR" sz="3000">
                                        <a:effectLst/>
                                        <a:latin typeface="Cambria Math" panose="02040503050406030204" pitchFamily="18" charset="0"/>
                                      </a:rPr>
                                      <m:t>𝑐</m:t>
                                    </m:r>
                                  </m:e>
                                  <m:sub>
                                    <m:r>
                                      <a:rPr lang="fr-FR" sz="3000">
                                        <a:effectLst/>
                                        <a:latin typeface="Cambria Math" panose="02040503050406030204" pitchFamily="18" charset="0"/>
                                      </a:rPr>
                                      <m:t>1</m:t>
                                    </m:r>
                                  </m:sub>
                                </m:sSub>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(0,4)</m:t>
                                </m:r>
                              </m:oMath>
                            </m:oMathPara>
                          </a14:m>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000">
                                    <a:effectLst/>
                                    <a:latin typeface="Cambria Math" panose="02040503050406030204" pitchFamily="18" charset="0"/>
                                  </a:rPr>
                                  <m:t>(3,3)</m:t>
                                </m:r>
                              </m:oMath>
                            </m:oMathPara>
                          </a14:m>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4364" marR="64364" marT="0" marB="0"/>
                    </a:tc>
                    <a:extLst>
                      <a:ext uri="{0D108BD9-81ED-4DB2-BD59-A6C34878D82A}">
                        <a16:rowId xmlns:a16="http://schemas.microsoft.com/office/drawing/2014/main" val="1526312245"/>
                      </a:ext>
                    </a:extLst>
                  </a:tr>
                </a:tbl>
              </a:graphicData>
            </a:graphic>
          </p:graphicFrame>
        </mc:Choice>
        <mc:Fallback xmlns="">
          <p:graphicFrame>
            <p:nvGraphicFramePr>
              <p:cNvPr id="10" name="Tableau 9">
                <a:extLst>
                  <a:ext uri="{FF2B5EF4-FFF2-40B4-BE49-F238E27FC236}">
                    <a16:creationId xmlns:a16="http://schemas.microsoft.com/office/drawing/2014/main" id="{0B608805-EA77-41EE-BE3B-ED3C055A4E11}"/>
                  </a:ext>
                </a:extLst>
              </p:cNvPr>
              <p:cNvGraphicFramePr>
                <a:graphicFrameLocks noGrp="1"/>
              </p:cNvGraphicFramePr>
              <p:nvPr/>
            </p:nvGraphicFramePr>
            <p:xfrm>
              <a:off x="1850452" y="1326683"/>
              <a:ext cx="8088309" cy="2174460"/>
            </p:xfrm>
            <a:graphic>
              <a:graphicData uri="http://schemas.openxmlformats.org/drawingml/2006/table">
                <a:tbl>
                  <a:tblPr firstRow="1" firstCol="1" bandRow="1">
                    <a:tableStyleId>{5C22544A-7EE6-4342-B048-85BDC9FD1C3A}</a:tableStyleId>
                  </a:tblPr>
                  <a:tblGrid>
                    <a:gridCol w="2520918">
                      <a:extLst>
                        <a:ext uri="{9D8B030D-6E8A-4147-A177-3AD203B41FA5}">
                          <a16:colId xmlns:a16="http://schemas.microsoft.com/office/drawing/2014/main" val="1961842663"/>
                        </a:ext>
                      </a:extLst>
                    </a:gridCol>
                    <a:gridCol w="1855797">
                      <a:extLst>
                        <a:ext uri="{9D8B030D-6E8A-4147-A177-3AD203B41FA5}">
                          <a16:colId xmlns:a16="http://schemas.microsoft.com/office/drawing/2014/main" val="44951804"/>
                        </a:ext>
                      </a:extLst>
                    </a:gridCol>
                    <a:gridCol w="1855797">
                      <a:extLst>
                        <a:ext uri="{9D8B030D-6E8A-4147-A177-3AD203B41FA5}">
                          <a16:colId xmlns:a16="http://schemas.microsoft.com/office/drawing/2014/main" val="3453796037"/>
                        </a:ext>
                      </a:extLst>
                    </a:gridCol>
                    <a:gridCol w="1855797">
                      <a:extLst>
                        <a:ext uri="{9D8B030D-6E8A-4147-A177-3AD203B41FA5}">
                          <a16:colId xmlns:a16="http://schemas.microsoft.com/office/drawing/2014/main" val="2367380783"/>
                        </a:ext>
                      </a:extLst>
                    </a:gridCol>
                  </a:tblGrid>
                  <a:tr h="543615">
                    <a:tc rowSpan="2" gridSpan="2">
                      <a:txBody>
                        <a:bodyPr/>
                        <a:lstStyle/>
                        <a:p>
                          <a:pPr algn="just">
                            <a:spcAft>
                              <a:spcPts val="0"/>
                            </a:spcAft>
                          </a:pPr>
                          <a:r>
                            <a:rPr lang="fr-FR" sz="3000" dirty="0">
                              <a:effectLst/>
                            </a:rPr>
                            <a:t> </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rowSpan="2" hMerge="1">
                      <a:txBody>
                        <a:bodyPr/>
                        <a:lstStyle/>
                        <a:p>
                          <a:endParaRPr lang="fr-FR"/>
                        </a:p>
                      </a:txBody>
                      <a:tcPr/>
                    </a:tc>
                    <a:tc gridSpan="2">
                      <a:txBody>
                        <a:bodyPr/>
                        <a:lstStyle/>
                        <a:p>
                          <a:pPr algn="ctr">
                            <a:spcAft>
                              <a:spcPts val="0"/>
                            </a:spcAft>
                          </a:pPr>
                          <a:r>
                            <a:rPr lang="fr-FR" sz="3000">
                              <a:effectLst/>
                            </a:rPr>
                            <a:t>Joueur 2</a:t>
                          </a:r>
                          <a:endParaRPr lang="fr-FR" sz="300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tc>
                    <a:tc hMerge="1">
                      <a:txBody>
                        <a:bodyPr/>
                        <a:lstStyle/>
                        <a:p>
                          <a:endParaRPr lang="fr-FR"/>
                        </a:p>
                      </a:txBody>
                      <a:tcPr/>
                    </a:tc>
                    <a:extLst>
                      <a:ext uri="{0D108BD9-81ED-4DB2-BD59-A6C34878D82A}">
                        <a16:rowId xmlns:a16="http://schemas.microsoft.com/office/drawing/2014/main" val="2713235073"/>
                      </a:ext>
                    </a:extLst>
                  </a:tr>
                  <a:tr h="543615">
                    <a:tc gridSpan="2" vMerge="1">
                      <a:txBody>
                        <a:bodyPr/>
                        <a:lstStyle/>
                        <a:p>
                          <a:endParaRPr lang="fr-FR"/>
                        </a:p>
                      </a:txBody>
                      <a:tcPr/>
                    </a:tc>
                    <a:tc hMerge="1" vMerge="1">
                      <a:txBody>
                        <a:bodyPr/>
                        <a:lstStyle/>
                        <a:p>
                          <a:endParaRPr lang="fr-FR"/>
                        </a:p>
                      </a:txBody>
                      <a:tcPr/>
                    </a:tc>
                    <a:tc>
                      <a:txBody>
                        <a:bodyPr/>
                        <a:lstStyle/>
                        <a:p>
                          <a:endParaRPr lang="fr-FR"/>
                        </a:p>
                      </a:txBody>
                      <a:tcPr marL="64364" marR="64364" marT="0" marB="0">
                        <a:blipFill>
                          <a:blip r:embed="rId2"/>
                          <a:stretch>
                            <a:fillRect l="-236842" t="-117978" r="-101645" b="-203371"/>
                          </a:stretch>
                        </a:blipFill>
                      </a:tcPr>
                    </a:tc>
                    <a:tc>
                      <a:txBody>
                        <a:bodyPr/>
                        <a:lstStyle/>
                        <a:p>
                          <a:endParaRPr lang="fr-FR"/>
                        </a:p>
                      </a:txBody>
                      <a:tcPr marL="64364" marR="64364" marT="0" marB="0">
                        <a:blipFill>
                          <a:blip r:embed="rId2"/>
                          <a:stretch>
                            <a:fillRect l="-335738" t="-117978" r="-1311" b="-203371"/>
                          </a:stretch>
                        </a:blipFill>
                      </a:tcPr>
                    </a:tc>
                    <a:extLst>
                      <a:ext uri="{0D108BD9-81ED-4DB2-BD59-A6C34878D82A}">
                        <a16:rowId xmlns:a16="http://schemas.microsoft.com/office/drawing/2014/main" val="879392796"/>
                      </a:ext>
                    </a:extLst>
                  </a:tr>
                  <a:tr h="543615">
                    <a:tc rowSpan="2">
                      <a:txBody>
                        <a:bodyPr/>
                        <a:lstStyle/>
                        <a:p>
                          <a:pPr algn="ctr">
                            <a:spcAft>
                              <a:spcPts val="0"/>
                            </a:spcAft>
                          </a:pPr>
                          <a:r>
                            <a:rPr lang="fr-FR" sz="3000" dirty="0">
                              <a:effectLst/>
                            </a:rPr>
                            <a:t>Joueur 1</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85818" marR="85818" marT="42909" marB="42909" anchor="ctr"/>
                    </a:tc>
                    <a:tc>
                      <a:txBody>
                        <a:bodyPr/>
                        <a:lstStyle/>
                        <a:p>
                          <a:endParaRPr lang="fr-FR"/>
                        </a:p>
                      </a:txBody>
                      <a:tcPr marL="64364" marR="64364" marT="0" marB="0">
                        <a:blipFill>
                          <a:blip r:embed="rId2"/>
                          <a:stretch>
                            <a:fillRect l="-136066" t="-215556" r="-200984" b="-101111"/>
                          </a:stretch>
                        </a:blipFill>
                      </a:tcPr>
                    </a:tc>
                    <a:tc>
                      <a:txBody>
                        <a:bodyPr/>
                        <a:lstStyle/>
                        <a:p>
                          <a:endParaRPr lang="fr-FR"/>
                        </a:p>
                      </a:txBody>
                      <a:tcPr marL="64364" marR="64364" marT="0" marB="0">
                        <a:blipFill>
                          <a:blip r:embed="rId2"/>
                          <a:stretch>
                            <a:fillRect l="-236842" t="-215556" r="-101645" b="-101111"/>
                          </a:stretch>
                        </a:blipFill>
                      </a:tcPr>
                    </a:tc>
                    <a:tc>
                      <a:txBody>
                        <a:bodyPr/>
                        <a:lstStyle/>
                        <a:p>
                          <a:endParaRPr lang="fr-FR"/>
                        </a:p>
                      </a:txBody>
                      <a:tcPr marL="64364" marR="64364" marT="0" marB="0">
                        <a:blipFill>
                          <a:blip r:embed="rId2"/>
                          <a:stretch>
                            <a:fillRect l="-335738" t="-215556" r="-1311" b="-101111"/>
                          </a:stretch>
                        </a:blipFill>
                      </a:tcPr>
                    </a:tc>
                    <a:extLst>
                      <a:ext uri="{0D108BD9-81ED-4DB2-BD59-A6C34878D82A}">
                        <a16:rowId xmlns:a16="http://schemas.microsoft.com/office/drawing/2014/main" val="517082303"/>
                      </a:ext>
                    </a:extLst>
                  </a:tr>
                  <a:tr h="543615">
                    <a:tc vMerge="1">
                      <a:txBody>
                        <a:bodyPr/>
                        <a:lstStyle/>
                        <a:p>
                          <a:endParaRPr lang="fr-FR"/>
                        </a:p>
                      </a:txBody>
                      <a:tcPr/>
                    </a:tc>
                    <a:tc>
                      <a:txBody>
                        <a:bodyPr/>
                        <a:lstStyle/>
                        <a:p>
                          <a:endParaRPr lang="fr-FR"/>
                        </a:p>
                      </a:txBody>
                      <a:tcPr marL="64364" marR="64364" marT="0" marB="0">
                        <a:blipFill>
                          <a:blip r:embed="rId2"/>
                          <a:stretch>
                            <a:fillRect l="-136066" t="-319101" r="-200984" b="-2247"/>
                          </a:stretch>
                        </a:blipFill>
                      </a:tcPr>
                    </a:tc>
                    <a:tc>
                      <a:txBody>
                        <a:bodyPr/>
                        <a:lstStyle/>
                        <a:p>
                          <a:endParaRPr lang="fr-FR"/>
                        </a:p>
                      </a:txBody>
                      <a:tcPr marL="64364" marR="64364" marT="0" marB="0">
                        <a:blipFill>
                          <a:blip r:embed="rId2"/>
                          <a:stretch>
                            <a:fillRect l="-236842" t="-319101" r="-101645" b="-2247"/>
                          </a:stretch>
                        </a:blipFill>
                      </a:tcPr>
                    </a:tc>
                    <a:tc>
                      <a:txBody>
                        <a:bodyPr/>
                        <a:lstStyle/>
                        <a:p>
                          <a:endParaRPr lang="fr-FR"/>
                        </a:p>
                      </a:txBody>
                      <a:tcPr marL="64364" marR="64364" marT="0" marB="0">
                        <a:blipFill>
                          <a:blip r:embed="rId2"/>
                          <a:stretch>
                            <a:fillRect l="-335738" t="-319101" r="-1311" b="-2247"/>
                          </a:stretch>
                        </a:blipFill>
                      </a:tcPr>
                    </a:tc>
                    <a:extLst>
                      <a:ext uri="{0D108BD9-81ED-4DB2-BD59-A6C34878D82A}">
                        <a16:rowId xmlns:a16="http://schemas.microsoft.com/office/drawing/2014/main" val="1526312245"/>
                      </a:ext>
                    </a:extLst>
                  </a:tr>
                </a:tbl>
              </a:graphicData>
            </a:graphic>
          </p:graphicFrame>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3F6F556E-1A95-40F9-A84E-7F4A21470E16}"/>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A82408CF-8CC1-4EE4-9A43-99A00C9BFD82}"/>
              </a:ext>
            </a:extLst>
          </p:cNvPr>
          <p:cNvSpPr>
            <a:spLocks noGrp="1"/>
          </p:cNvSpPr>
          <p:nvPr>
            <p:ph type="sldNum" sz="quarter" idx="12"/>
          </p:nvPr>
        </p:nvSpPr>
        <p:spPr/>
        <p:txBody>
          <a:bodyPr/>
          <a:lstStyle/>
          <a:p>
            <a:fld id="{A88EAB1B-73FB-4977-9B11-E6EDEDEB8490}" type="slidenum">
              <a:rPr lang="fr-FR" smtClean="0"/>
              <a:t>15</a:t>
            </a:fld>
            <a:endParaRPr lang="fr-FR" dirty="0"/>
          </a:p>
        </p:txBody>
      </p:sp>
      <p:pic>
        <p:nvPicPr>
          <p:cNvPr id="8" name="Image 7">
            <a:extLst>
              <a:ext uri="{FF2B5EF4-FFF2-40B4-BE49-F238E27FC236}">
                <a16:creationId xmlns:a16="http://schemas.microsoft.com/office/drawing/2014/main" id="{678A1634-855D-4906-9984-F79CC311F1B1}"/>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21958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fontScale="90000"/>
          </a:bodyPr>
          <a:lstStyle/>
          <a:p>
            <a:pPr algn="ctr"/>
            <a:r>
              <a:rPr lang="fr-FR" dirty="0">
                <a:latin typeface="Arial Black" panose="020B0A04020102020204" pitchFamily="34" charset="0"/>
              </a:rPr>
              <a:t>Jeux répétés</a:t>
            </a:r>
            <a:br>
              <a:rPr lang="fr-FR" dirty="0">
                <a:latin typeface="Arial Black" panose="020B0A04020102020204" pitchFamily="34" charset="0"/>
              </a:rPr>
            </a:br>
            <a:r>
              <a:rPr lang="fr-FR" dirty="0">
                <a:latin typeface="Arial Black" panose="020B0A04020102020204" pitchFamily="34" charset="0"/>
              </a:rPr>
              <a:t>Plan</a:t>
            </a:r>
            <a:endParaRPr lang="fr-FR" sz="40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6F7D0CD5-CB69-4A6C-9BBB-0C029308A225}"/>
              </a:ext>
            </a:extLst>
          </p:cNvPr>
          <p:cNvSpPr txBox="1"/>
          <p:nvPr/>
        </p:nvSpPr>
        <p:spPr>
          <a:xfrm>
            <a:off x="1" y="1287917"/>
            <a:ext cx="12039600" cy="5509200"/>
          </a:xfrm>
          <a:prstGeom prst="rect">
            <a:avLst/>
          </a:prstGeom>
          <a:solidFill>
            <a:schemeClr val="tx2">
              <a:lumMod val="20000"/>
              <a:lumOff val="80000"/>
            </a:schemeClr>
          </a:solidFill>
        </p:spPr>
        <p:txBody>
          <a:bodyPr wrap="square" rtlCol="0">
            <a:spAutoFit/>
          </a:bodyPr>
          <a:lstStyle/>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Introduction</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La résolution du dilemme du prisonnier</a:t>
            </a:r>
          </a:p>
          <a:p>
            <a:pPr marL="1371600" lvl="2" indent="-457200">
              <a:buFont typeface="Arial" panose="020B0604020202020204" pitchFamily="34" charset="0"/>
              <a:buChar char="•"/>
            </a:pPr>
            <a:r>
              <a:rPr lang="fr-FR" sz="2200" dirty="0">
                <a:solidFill>
                  <a:srgbClr val="FF0000"/>
                </a:solidFill>
                <a:latin typeface="Arial" panose="020B0604020202020204" pitchFamily="34" charset="0"/>
                <a:cs typeface="Arial" panose="020B0604020202020204" pitchFamily="34" charset="0"/>
              </a:rPr>
              <a:t>Le dilemme du prisonnier répété un nombre fini de fois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Qu’est-ce qu’un jeu répété un nombre infini de fois ?</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Construction du jeu répété </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Répétition du 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Stratégies du jeu répété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Paiement escompté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Concept de solution</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Résultats théoriques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Principe de déviation en un coup</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finis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infinis</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Application à l’économie industrielle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Collusion en prix au sein d’un duopole</a:t>
            </a:r>
            <a:endParaRPr lang="fr-FR" sz="2200" dirty="0">
              <a:latin typeface="Cambria Math" panose="02040503050406030204" pitchFamily="18" charset="0"/>
              <a:ea typeface="Cambria Math" panose="02040503050406030204" pitchFamily="18" charset="0"/>
            </a:endParaRPr>
          </a:p>
        </p:txBody>
      </p:sp>
      <p:pic>
        <p:nvPicPr>
          <p:cNvPr id="6" name="Image 5">
            <a:extLst>
              <a:ext uri="{FF2B5EF4-FFF2-40B4-BE49-F238E27FC236}">
                <a16:creationId xmlns:a16="http://schemas.microsoft.com/office/drawing/2014/main" id="{59262D3F-D64C-4700-B534-459E35995115}"/>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B2665652-E85E-41E3-B220-1C9246D53867}"/>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E4FD6F82-DEEC-4FB8-A9B6-30223EC66317}"/>
              </a:ext>
            </a:extLst>
          </p:cNvPr>
          <p:cNvSpPr>
            <a:spLocks noGrp="1"/>
          </p:cNvSpPr>
          <p:nvPr>
            <p:ph type="sldNum" sz="quarter" idx="12"/>
          </p:nvPr>
        </p:nvSpPr>
        <p:spPr/>
        <p:txBody>
          <a:bodyPr/>
          <a:lstStyle/>
          <a:p>
            <a:fld id="{A88EAB1B-73FB-4977-9B11-E6EDEDEB8490}" type="slidenum">
              <a:rPr lang="fr-FR" smtClean="0"/>
              <a:t>16</a:t>
            </a:fld>
            <a:endParaRPr lang="fr-FR" dirty="0"/>
          </a:p>
        </p:txBody>
      </p:sp>
      <p:pic>
        <p:nvPicPr>
          <p:cNvPr id="7" name="Image 6">
            <a:extLst>
              <a:ext uri="{FF2B5EF4-FFF2-40B4-BE49-F238E27FC236}">
                <a16:creationId xmlns:a16="http://schemas.microsoft.com/office/drawing/2014/main" id="{67D0AB2D-7E3F-46F4-AF0F-8EEF0E88AA82}"/>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323730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rPr>
              <a:t>Introduction</a:t>
            </a:r>
            <a:br>
              <a:rPr lang="fr-FR" dirty="0">
                <a:latin typeface="Arial Black" panose="020B0A04020102020204" pitchFamily="34" charset="0"/>
              </a:rPr>
            </a:br>
            <a:r>
              <a:rPr lang="fr-FR" sz="3200" dirty="0">
                <a:latin typeface="Arial" panose="020B0604020202020204" pitchFamily="34" charset="0"/>
                <a:cs typeface="Arial" panose="020B0604020202020204" pitchFamily="34" charset="0"/>
              </a:rPr>
              <a:t>Le dilemme du prisonnier répété un nombre fini de fois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3303468"/>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Lorsque le dilemme du prisonnier est répété un nombre fini de fois, l’équilibre parfait en sous-jeux peut être caractérisé par la méthode d’induction à rebours. </a:t>
                </a:r>
              </a:p>
              <a:p>
                <a:pPr marL="457200" indent="-457200" algn="just">
                  <a:spcAft>
                    <a:spcPts val="1000"/>
                  </a:spcAft>
                  <a:buFont typeface="Arial" panose="020B0604020202020204" pitchFamily="34" charset="0"/>
                  <a:buChar char="•"/>
                </a:pPr>
                <a:endParaRPr lang="fr-FR" sz="3200" dirty="0">
                  <a:latin typeface="Times New Roman" panose="02020603050405020304" pitchFamily="18" charset="0"/>
                  <a:ea typeface="Calibri" panose="020F0502020204030204" pitchFamily="34" charset="0"/>
                </a:endParaRPr>
              </a:p>
              <a:p>
                <a:pPr marL="457200" indent="-457200" algn="just">
                  <a:spcAft>
                    <a:spcPts val="100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Imaginons qu’il est connaissance commune que le dilemme du prisonnier est répété exactement </a:t>
                </a:r>
                <a14:m>
                  <m:oMath xmlns:m="http://schemas.openxmlformats.org/officeDocument/2006/math">
                    <m:r>
                      <a:rPr lang="fr-FR" sz="3200" i="1">
                        <a:effectLst/>
                        <a:latin typeface="Cambria Math" panose="02040503050406030204" pitchFamily="18" charset="0"/>
                        <a:ea typeface="Calibri" panose="020F0502020204030204" pitchFamily="34" charset="0"/>
                      </a:rPr>
                      <m:t>50</m:t>
                    </m:r>
                  </m:oMath>
                </a14:m>
                <a:r>
                  <a:rPr lang="fr-FR" sz="3200" dirty="0">
                    <a:effectLst/>
                    <a:latin typeface="Times New Roman" panose="02020603050405020304" pitchFamily="18" charset="0"/>
                    <a:ea typeface="Calibri" panose="020F0502020204030204" pitchFamily="34" charset="0"/>
                  </a:rPr>
                  <a:t> fois. </a:t>
                </a:r>
                <a:endParaRPr lang="fr-FR" sz="3200" dirty="0">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3303468"/>
              </a:xfrm>
              <a:prstGeom prst="rect">
                <a:avLst/>
              </a:prstGeom>
              <a:blipFill>
                <a:blip r:embed="rId2"/>
                <a:stretch>
                  <a:fillRect l="-1173" t="-2583" r="-1275" b="-4982"/>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0DD46EBB-D796-4CB7-A2BC-77F39FE5C70F}"/>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21F2C29A-18C4-49AD-B3A1-324539A306EF}"/>
              </a:ext>
            </a:extLst>
          </p:cNvPr>
          <p:cNvSpPr>
            <a:spLocks noGrp="1"/>
          </p:cNvSpPr>
          <p:nvPr>
            <p:ph type="sldNum" sz="quarter" idx="12"/>
          </p:nvPr>
        </p:nvSpPr>
        <p:spPr/>
        <p:txBody>
          <a:bodyPr/>
          <a:lstStyle/>
          <a:p>
            <a:fld id="{A88EAB1B-73FB-4977-9B11-E6EDEDEB8490}" type="slidenum">
              <a:rPr lang="fr-FR" smtClean="0"/>
              <a:t>17</a:t>
            </a:fld>
            <a:endParaRPr lang="fr-FR" dirty="0"/>
          </a:p>
        </p:txBody>
      </p:sp>
      <p:pic>
        <p:nvPicPr>
          <p:cNvPr id="7" name="Image 6">
            <a:extLst>
              <a:ext uri="{FF2B5EF4-FFF2-40B4-BE49-F238E27FC236}">
                <a16:creationId xmlns:a16="http://schemas.microsoft.com/office/drawing/2014/main" id="{69B95BFA-2F99-4A93-B822-532CBB2C2164}"/>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67746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rPr>
              <a:t>Introduction</a:t>
            </a:r>
            <a:br>
              <a:rPr lang="fr-FR" dirty="0">
                <a:latin typeface="Arial Black" panose="020B0A04020102020204" pitchFamily="34" charset="0"/>
              </a:rPr>
            </a:br>
            <a:r>
              <a:rPr lang="fr-FR" sz="3200" dirty="0">
                <a:latin typeface="Arial" panose="020B0604020202020204" pitchFamily="34" charset="0"/>
                <a:cs typeface="Arial" panose="020B0604020202020204" pitchFamily="34" charset="0"/>
              </a:rPr>
              <a:t>Le dilemme du prisonnier répété un nombre fini de fois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165517"/>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r>
              <a:rPr lang="fr-FR" sz="3200" u="sng" dirty="0">
                <a:latin typeface="Times New Roman" panose="02020603050405020304" pitchFamily="18" charset="0"/>
                <a:ea typeface="Calibri" panose="020F0502020204030204" pitchFamily="34" charset="0"/>
              </a:rPr>
              <a:t>À la 50</a:t>
            </a:r>
            <a:r>
              <a:rPr lang="fr-FR" sz="3200" u="sng" baseline="30000" dirty="0">
                <a:latin typeface="Times New Roman" panose="02020603050405020304" pitchFamily="18" charset="0"/>
                <a:ea typeface="Calibri" panose="020F0502020204030204" pitchFamily="34" charset="0"/>
              </a:rPr>
              <a:t>e</a:t>
            </a:r>
            <a:r>
              <a:rPr lang="fr-FR" sz="3200" u="sng" dirty="0">
                <a:latin typeface="Times New Roman" panose="02020603050405020304" pitchFamily="18" charset="0"/>
                <a:ea typeface="Calibri" panose="020F0502020204030204" pitchFamily="34" charset="0"/>
              </a:rPr>
              <a:t> période:</a:t>
            </a:r>
          </a:p>
          <a:p>
            <a:pPr marL="914400" lvl="1" indent="-457200" algn="just">
              <a:spcAft>
                <a:spcPts val="100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Le dilemme est joué pour la dernière fois.</a:t>
            </a:r>
          </a:p>
          <a:p>
            <a:pPr marL="914400" lvl="1" indent="-457200" algn="just">
              <a:spcAft>
                <a:spcPts val="100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Aucun joueur n’a donc intérêt à coopérer.</a:t>
            </a:r>
          </a:p>
          <a:p>
            <a:pPr marL="914400" lvl="1" indent="-457200" algn="just">
              <a:spcAft>
                <a:spcPts val="100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Chacun sait qu’il n’y a pas d’interaction future et que ce qui résulte de l’interaction de cette dernière période n’impacte pas les comportements passés. </a:t>
            </a:r>
          </a:p>
          <a:p>
            <a:pPr marL="914400" lvl="1" indent="-457200" algn="just">
              <a:spcAft>
                <a:spcPts val="100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Les joueurs jouent donc leur stratégie dominante du jeu en un coup : la trahison.</a:t>
            </a:r>
          </a:p>
          <a:p>
            <a:pPr marL="342900" indent="-342900" algn="just">
              <a:spcAft>
                <a:spcPts val="1000"/>
              </a:spcAft>
              <a:buFont typeface="Arial" panose="020B0604020202020204" pitchFamily="34" charset="0"/>
              <a:buChar char="•"/>
            </a:pPr>
            <a:endParaRPr lang="fr-FR" sz="3200" dirty="0">
              <a:effectLst/>
              <a:ea typeface="Calibri" panose="020F0502020204030204" pitchFamily="34"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D8FA830D-CA91-4356-BF0F-4F2CF20F3E67}"/>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2479B59F-3340-4019-BF4B-9D2711745EF3}"/>
              </a:ext>
            </a:extLst>
          </p:cNvPr>
          <p:cNvSpPr>
            <a:spLocks noGrp="1"/>
          </p:cNvSpPr>
          <p:nvPr>
            <p:ph type="sldNum" sz="quarter" idx="12"/>
          </p:nvPr>
        </p:nvSpPr>
        <p:spPr/>
        <p:txBody>
          <a:bodyPr/>
          <a:lstStyle/>
          <a:p>
            <a:fld id="{A88EAB1B-73FB-4977-9B11-E6EDEDEB8490}" type="slidenum">
              <a:rPr lang="fr-FR" smtClean="0"/>
              <a:t>18</a:t>
            </a:fld>
            <a:endParaRPr lang="fr-FR" dirty="0"/>
          </a:p>
        </p:txBody>
      </p:sp>
      <p:pic>
        <p:nvPicPr>
          <p:cNvPr id="7" name="Image 6">
            <a:extLst>
              <a:ext uri="{FF2B5EF4-FFF2-40B4-BE49-F238E27FC236}">
                <a16:creationId xmlns:a16="http://schemas.microsoft.com/office/drawing/2014/main" id="{942EA307-9194-4702-8EDA-C77014B9B0CA}"/>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923925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rPr>
              <a:t>Introduction</a:t>
            </a:r>
            <a:br>
              <a:rPr lang="fr-FR" dirty="0">
                <a:latin typeface="Arial Black" panose="020B0A04020102020204" pitchFamily="34" charset="0"/>
              </a:rPr>
            </a:br>
            <a:r>
              <a:rPr lang="fr-FR" sz="3200" dirty="0">
                <a:latin typeface="Arial" panose="020B0604020202020204" pitchFamily="34" charset="0"/>
                <a:cs typeface="Arial" panose="020B0604020202020204" pitchFamily="34" charset="0"/>
              </a:rPr>
              <a:t>Le dilemme du prisonnier répété un nombre fini de fois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786199"/>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r>
              <a:rPr lang="fr-FR" sz="3200" u="sng" dirty="0">
                <a:latin typeface="Times New Roman" panose="02020603050405020304" pitchFamily="18" charset="0"/>
                <a:ea typeface="Calibri" panose="020F0502020204030204" pitchFamily="34" charset="0"/>
              </a:rPr>
              <a:t>À la 49</a:t>
            </a:r>
            <a:r>
              <a:rPr lang="fr-FR" sz="3200" u="sng" baseline="30000" dirty="0">
                <a:latin typeface="Times New Roman" panose="02020603050405020304" pitchFamily="18" charset="0"/>
                <a:ea typeface="Calibri" panose="020F0502020204030204" pitchFamily="34" charset="0"/>
              </a:rPr>
              <a:t>e</a:t>
            </a:r>
            <a:r>
              <a:rPr lang="fr-FR" sz="3200" u="sng" dirty="0">
                <a:latin typeface="Times New Roman" panose="02020603050405020304" pitchFamily="18" charset="0"/>
                <a:ea typeface="Calibri" panose="020F0502020204030204" pitchFamily="34" charset="0"/>
              </a:rPr>
              <a:t> période:</a:t>
            </a:r>
          </a:p>
          <a:p>
            <a:pPr marL="914400" lvl="1" indent="-457200" algn="just">
              <a:spcAft>
                <a:spcPts val="100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Tout se passe comme s’il s’agissait de la dernière période.</a:t>
            </a:r>
          </a:p>
          <a:p>
            <a:pPr marL="914400" lvl="1" indent="-457200" algn="just">
              <a:spcAft>
                <a:spcPts val="100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Car les paiements futurs (ceux de la 50e période) ne dépendent pas, en vertu du raisonnement qui précède, de l’histoire des coups passés. </a:t>
            </a:r>
          </a:p>
          <a:p>
            <a:pPr marL="914400" lvl="1" indent="-457200" algn="just">
              <a:spcAft>
                <a:spcPts val="100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Le même raisonnement s’applique et chaque joueur opte pour la trahison à cette période. </a:t>
            </a:r>
          </a:p>
          <a:p>
            <a:pPr marL="457200" indent="-457200" algn="just">
              <a:spcAft>
                <a:spcPts val="1000"/>
              </a:spcAft>
              <a:buFont typeface="Arial" panose="020B0604020202020204" pitchFamily="34" charset="0"/>
              <a:buChar char="•"/>
            </a:pPr>
            <a:r>
              <a:rPr lang="fr-FR" sz="3200" u="sng" dirty="0">
                <a:latin typeface="Times New Roman" panose="02020603050405020304" pitchFamily="18" charset="0"/>
                <a:ea typeface="Calibri" panose="020F0502020204030204" pitchFamily="34" charset="0"/>
              </a:rPr>
              <a:t>Etc…</a:t>
            </a:r>
          </a:p>
          <a:p>
            <a:pPr marL="914400" lvl="1" indent="-457200" algn="just">
              <a:spcAft>
                <a:spcPts val="1000"/>
              </a:spcAft>
              <a:buFont typeface="Arial" panose="020B0604020202020204" pitchFamily="34" charset="0"/>
              <a:buChar char="•"/>
            </a:pPr>
            <a:endParaRPr lang="fr-FR" sz="3200" dirty="0">
              <a:latin typeface="Times New Roman" panose="02020603050405020304" pitchFamily="18" charset="0"/>
              <a:ea typeface="Calibri" panose="020F0502020204030204" pitchFamily="34" charset="0"/>
            </a:endParaRPr>
          </a:p>
          <a:p>
            <a:pPr marL="914400" lvl="1" indent="-457200" algn="just">
              <a:spcAft>
                <a:spcPts val="1000"/>
              </a:spcAft>
              <a:buFont typeface="Arial" panose="020B0604020202020204" pitchFamily="34" charset="0"/>
              <a:buChar char="•"/>
            </a:pPr>
            <a:endParaRPr lang="fr-FR" sz="3200" dirty="0">
              <a:effectLst/>
              <a:ea typeface="Calibri" panose="020F0502020204030204" pitchFamily="34"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2D61C6CB-309C-4F10-9F88-2090ECFD43C4}"/>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88475E16-2E67-463D-AB09-988820DB2937}"/>
              </a:ext>
            </a:extLst>
          </p:cNvPr>
          <p:cNvSpPr>
            <a:spLocks noGrp="1"/>
          </p:cNvSpPr>
          <p:nvPr>
            <p:ph type="sldNum" sz="quarter" idx="12"/>
          </p:nvPr>
        </p:nvSpPr>
        <p:spPr/>
        <p:txBody>
          <a:bodyPr/>
          <a:lstStyle/>
          <a:p>
            <a:fld id="{A88EAB1B-73FB-4977-9B11-E6EDEDEB8490}" type="slidenum">
              <a:rPr lang="fr-FR" smtClean="0"/>
              <a:t>19</a:t>
            </a:fld>
            <a:endParaRPr lang="fr-FR" dirty="0"/>
          </a:p>
        </p:txBody>
      </p:sp>
      <p:pic>
        <p:nvPicPr>
          <p:cNvPr id="7" name="Image 6">
            <a:extLst>
              <a:ext uri="{FF2B5EF4-FFF2-40B4-BE49-F238E27FC236}">
                <a16:creationId xmlns:a16="http://schemas.microsoft.com/office/drawing/2014/main" id="{428B1F8F-259E-426E-AB93-0CBAC1BF3CB7}"/>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32784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55F3CA4-76A8-43FA-8B3B-008E954B572C}"/>
              </a:ext>
            </a:extLst>
          </p:cNvPr>
          <p:cNvSpPr>
            <a:spLocks noGrp="1"/>
          </p:cNvSpPr>
          <p:nvPr>
            <p:ph idx="1"/>
          </p:nvPr>
        </p:nvSpPr>
        <p:spPr>
          <a:xfrm>
            <a:off x="5159829" y="206828"/>
            <a:ext cx="6945085" cy="6411685"/>
          </a:xfrm>
          <a:solidFill>
            <a:schemeClr val="bg1">
              <a:lumMod val="95000"/>
            </a:schemeClr>
          </a:solidFill>
        </p:spPr>
        <p:txBody>
          <a:bodyPr>
            <a:normAutofit/>
          </a:bodyPr>
          <a:lstStyle/>
          <a:p>
            <a:pPr marL="0" indent="0" algn="ctr">
              <a:buNone/>
            </a:pPr>
            <a:r>
              <a:rPr lang="fr-FR" sz="3600" dirty="0"/>
              <a:t>Diapositives tirées </a:t>
            </a:r>
            <a:r>
              <a:rPr lang="fr-FR" sz="3600"/>
              <a:t>du livre</a:t>
            </a:r>
          </a:p>
          <a:p>
            <a:pPr marL="0" indent="0" algn="ctr">
              <a:buNone/>
            </a:pPr>
            <a:endParaRPr lang="fr-FR" sz="3600" dirty="0"/>
          </a:p>
          <a:p>
            <a:pPr marL="0" indent="0" algn="ctr">
              <a:buNone/>
            </a:pPr>
            <a:r>
              <a:rPr lang="fr-FR" sz="3600" dirty="0"/>
              <a:t> « </a:t>
            </a:r>
            <a:r>
              <a:rPr lang="fr-FR" sz="3600" b="1" dirty="0"/>
              <a:t> Théorie des jeux et contrats</a:t>
            </a:r>
            <a:r>
              <a:rPr lang="fr-FR" sz="3600" dirty="0"/>
              <a:t> »</a:t>
            </a:r>
          </a:p>
          <a:p>
            <a:pPr marL="0" indent="0" algn="ctr">
              <a:buNone/>
            </a:pPr>
            <a:endParaRPr lang="fr-FR" sz="3600" dirty="0"/>
          </a:p>
          <a:p>
            <a:pPr marL="0" indent="0" algn="ctr">
              <a:buNone/>
            </a:pPr>
            <a:r>
              <a:rPr lang="fr-FR" sz="3600" b="1" u="sng" dirty="0"/>
              <a:t>Auteurs:</a:t>
            </a:r>
          </a:p>
          <a:p>
            <a:pPr marL="0" indent="0" algn="ctr">
              <a:buNone/>
            </a:pPr>
            <a:r>
              <a:rPr lang="fr-FR" sz="3600" dirty="0"/>
              <a:t>Franck Bien, Thomas Lanzi et Jérôme Mathis</a:t>
            </a:r>
          </a:p>
          <a:p>
            <a:pPr marL="0" indent="0" algn="ctr">
              <a:buNone/>
            </a:pPr>
            <a:endParaRPr lang="fr-FR" sz="3600" dirty="0"/>
          </a:p>
          <a:p>
            <a:pPr marL="0" indent="0" algn="ctr">
              <a:buNone/>
            </a:pPr>
            <a:r>
              <a:rPr lang="fr-FR" sz="3600" b="1" u="sng" dirty="0"/>
              <a:t>Édition</a:t>
            </a:r>
            <a:r>
              <a:rPr lang="fr-FR" sz="3600" dirty="0"/>
              <a:t>: Pearson </a:t>
            </a:r>
          </a:p>
        </p:txBody>
      </p:sp>
      <p:sp>
        <p:nvSpPr>
          <p:cNvPr id="2" name="Espace réservé du pied de page 1">
            <a:extLst>
              <a:ext uri="{FF2B5EF4-FFF2-40B4-BE49-F238E27FC236}">
                <a16:creationId xmlns:a16="http://schemas.microsoft.com/office/drawing/2014/main" id="{F2139E82-109C-4082-B3C2-CFF83700D0B2}"/>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5" name="Espace réservé du numéro de diapositive 4">
            <a:extLst>
              <a:ext uri="{FF2B5EF4-FFF2-40B4-BE49-F238E27FC236}">
                <a16:creationId xmlns:a16="http://schemas.microsoft.com/office/drawing/2014/main" id="{17503D64-921B-4BB3-BABB-67ECCB203193}"/>
              </a:ext>
            </a:extLst>
          </p:cNvPr>
          <p:cNvSpPr>
            <a:spLocks noGrp="1"/>
          </p:cNvSpPr>
          <p:nvPr>
            <p:ph type="sldNum" sz="quarter" idx="12"/>
          </p:nvPr>
        </p:nvSpPr>
        <p:spPr/>
        <p:txBody>
          <a:bodyPr/>
          <a:lstStyle/>
          <a:p>
            <a:fld id="{A88EAB1B-73FB-4977-9B11-E6EDEDEB8490}" type="slidenum">
              <a:rPr lang="fr-FR" smtClean="0"/>
              <a:t>2</a:t>
            </a:fld>
            <a:endParaRPr lang="fr-FR" dirty="0"/>
          </a:p>
        </p:txBody>
      </p:sp>
      <p:pic>
        <p:nvPicPr>
          <p:cNvPr id="6" name="Image 5">
            <a:extLst>
              <a:ext uri="{FF2B5EF4-FFF2-40B4-BE49-F238E27FC236}">
                <a16:creationId xmlns:a16="http://schemas.microsoft.com/office/drawing/2014/main" id="{ADA8B304-9144-499B-9C74-DCF212E6EA83}"/>
              </a:ext>
            </a:extLst>
          </p:cNvPr>
          <p:cNvPicPr>
            <a:picLocks noChangeAspect="1"/>
          </p:cNvPicPr>
          <p:nvPr/>
        </p:nvPicPr>
        <p:blipFill>
          <a:blip r:embed="rId2"/>
          <a:stretch>
            <a:fillRect/>
          </a:stretch>
        </p:blipFill>
        <p:spPr>
          <a:xfrm>
            <a:off x="0" y="0"/>
            <a:ext cx="4991074" cy="6858000"/>
          </a:xfrm>
          <a:prstGeom prst="rect">
            <a:avLst/>
          </a:prstGeom>
        </p:spPr>
      </p:pic>
    </p:spTree>
    <p:extLst>
      <p:ext uri="{BB962C8B-B14F-4D97-AF65-F5344CB8AC3E}">
        <p14:creationId xmlns:p14="http://schemas.microsoft.com/office/powerpoint/2010/main" val="1013102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rPr>
              <a:t>Introduction</a:t>
            </a:r>
            <a:br>
              <a:rPr lang="fr-FR" dirty="0">
                <a:latin typeface="Arial Black" panose="020B0A04020102020204" pitchFamily="34" charset="0"/>
              </a:rPr>
            </a:br>
            <a:r>
              <a:rPr lang="fr-FR" sz="3200" dirty="0">
                <a:latin typeface="Arial" panose="020B0604020202020204" pitchFamily="34" charset="0"/>
                <a:cs typeface="Arial" panose="020B0604020202020204" pitchFamily="34" charset="0"/>
              </a:rPr>
              <a:t>Le dilemme du prisonnier répété un nombre fini de fois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3175228"/>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r>
              <a:rPr lang="fr-FR" sz="3200" dirty="0">
                <a:ea typeface="Calibri" panose="020F0502020204030204" pitchFamily="34" charset="0"/>
              </a:rPr>
              <a:t>Ce raisonnement s’étend par induction à rebours à l’ensemble des périodes précédentes : aucune période de coopération n’est soutenable à l’équilibre. </a:t>
            </a:r>
          </a:p>
          <a:p>
            <a:pPr marL="457200" indent="-457200" algn="just">
              <a:spcAft>
                <a:spcPts val="1000"/>
              </a:spcAft>
              <a:buFont typeface="Arial" panose="020B0604020202020204" pitchFamily="34" charset="0"/>
              <a:buChar char="•"/>
            </a:pPr>
            <a:r>
              <a:rPr lang="fr-FR" sz="3200" dirty="0">
                <a:ea typeface="Calibri" panose="020F0502020204030204" pitchFamily="34" charset="0"/>
              </a:rPr>
              <a:t>Nous obtenons donc le résultat que la connaissance commune d’une date de fin d’interaction empêche de soutenir des comportements coopératifs à l’équilibre.</a:t>
            </a:r>
            <a:endParaRPr lang="fr-FR" sz="3200" dirty="0">
              <a:effectLst/>
              <a:ea typeface="Calibri" panose="020F0502020204030204" pitchFamily="34"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0809867E-3475-4059-AF2E-0ACBD5E7A29B}"/>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0761DACF-6C99-4E7B-ABEC-4A1CDCE4F532}"/>
              </a:ext>
            </a:extLst>
          </p:cNvPr>
          <p:cNvSpPr>
            <a:spLocks noGrp="1"/>
          </p:cNvSpPr>
          <p:nvPr>
            <p:ph type="sldNum" sz="quarter" idx="12"/>
          </p:nvPr>
        </p:nvSpPr>
        <p:spPr/>
        <p:txBody>
          <a:bodyPr/>
          <a:lstStyle/>
          <a:p>
            <a:fld id="{A88EAB1B-73FB-4977-9B11-E6EDEDEB8490}" type="slidenum">
              <a:rPr lang="fr-FR" smtClean="0"/>
              <a:t>20</a:t>
            </a:fld>
            <a:endParaRPr lang="fr-FR" dirty="0"/>
          </a:p>
        </p:txBody>
      </p:sp>
      <p:pic>
        <p:nvPicPr>
          <p:cNvPr id="7" name="Image 6">
            <a:extLst>
              <a:ext uri="{FF2B5EF4-FFF2-40B4-BE49-F238E27FC236}">
                <a16:creationId xmlns:a16="http://schemas.microsoft.com/office/drawing/2014/main" id="{BECE0FA9-A2EE-424E-AEED-AE657DDA71FB}"/>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4094781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fontScale="90000"/>
          </a:bodyPr>
          <a:lstStyle/>
          <a:p>
            <a:pPr algn="ctr"/>
            <a:r>
              <a:rPr lang="fr-FR" dirty="0">
                <a:latin typeface="Arial Black" panose="020B0A04020102020204" pitchFamily="34" charset="0"/>
              </a:rPr>
              <a:t>Jeux répétés</a:t>
            </a:r>
            <a:br>
              <a:rPr lang="fr-FR" dirty="0">
                <a:latin typeface="Arial Black" panose="020B0A04020102020204" pitchFamily="34" charset="0"/>
              </a:rPr>
            </a:br>
            <a:r>
              <a:rPr lang="fr-FR" dirty="0">
                <a:latin typeface="Arial Black" panose="020B0A04020102020204" pitchFamily="34" charset="0"/>
              </a:rPr>
              <a:t>Plan</a:t>
            </a:r>
            <a:endParaRPr lang="fr-FR" sz="40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6F7D0CD5-CB69-4A6C-9BBB-0C029308A225}"/>
              </a:ext>
            </a:extLst>
          </p:cNvPr>
          <p:cNvSpPr txBox="1"/>
          <p:nvPr/>
        </p:nvSpPr>
        <p:spPr>
          <a:xfrm>
            <a:off x="1" y="1287917"/>
            <a:ext cx="12039600" cy="5509200"/>
          </a:xfrm>
          <a:prstGeom prst="rect">
            <a:avLst/>
          </a:prstGeom>
          <a:solidFill>
            <a:schemeClr val="tx2">
              <a:lumMod val="20000"/>
              <a:lumOff val="80000"/>
            </a:schemeClr>
          </a:solidFill>
        </p:spPr>
        <p:txBody>
          <a:bodyPr wrap="square" rtlCol="0">
            <a:spAutoFit/>
          </a:bodyPr>
          <a:lstStyle/>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Introduction</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La résolution du dilemme du prisonnier</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Le dilemme du prisonnier répété un nombre fini de fois</a:t>
            </a:r>
            <a:endParaRPr lang="fr-FR" sz="2200" dirty="0">
              <a:solidFill>
                <a:srgbClr val="FF0000"/>
              </a:solidFill>
              <a:latin typeface="Arial" panose="020B0604020202020204" pitchFamily="34" charset="0"/>
              <a:cs typeface="Arial" panose="020B0604020202020204" pitchFamily="34" charset="0"/>
            </a:endParaRPr>
          </a:p>
          <a:p>
            <a:pPr marL="1371600" lvl="2" indent="-457200">
              <a:buFont typeface="Arial" panose="020B0604020202020204" pitchFamily="34" charset="0"/>
              <a:buChar char="•"/>
            </a:pPr>
            <a:r>
              <a:rPr lang="fr-FR" sz="2200" dirty="0">
                <a:solidFill>
                  <a:srgbClr val="FF0000"/>
                </a:solidFill>
                <a:latin typeface="Arial" panose="020B0604020202020204" pitchFamily="34" charset="0"/>
                <a:cs typeface="Arial" panose="020B0604020202020204" pitchFamily="34" charset="0"/>
              </a:rPr>
              <a:t>Qu’est-ce qu’un jeu répété un nombre infini de fois ?</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Construction du jeu répété </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Répétition du 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Stratégies du jeu répété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Paiement escompté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Concept de solution</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Résultats théoriques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Principe de déviation en un coup</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finis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infinis</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Application à l’économie industrielle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Collusion en prix au sein d’un duopole</a:t>
            </a:r>
            <a:endParaRPr lang="fr-FR" sz="2200" dirty="0">
              <a:latin typeface="Cambria Math" panose="02040503050406030204" pitchFamily="18" charset="0"/>
              <a:ea typeface="Cambria Math" panose="02040503050406030204" pitchFamily="18" charset="0"/>
            </a:endParaRPr>
          </a:p>
        </p:txBody>
      </p:sp>
      <p:pic>
        <p:nvPicPr>
          <p:cNvPr id="6" name="Image 5">
            <a:extLst>
              <a:ext uri="{FF2B5EF4-FFF2-40B4-BE49-F238E27FC236}">
                <a16:creationId xmlns:a16="http://schemas.microsoft.com/office/drawing/2014/main" id="{59262D3F-D64C-4700-B534-459E35995115}"/>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5BB8CBCB-35AD-4817-9B53-4459A0ACFC97}"/>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8727F091-A764-44C8-8C47-FC8A6036E977}"/>
              </a:ext>
            </a:extLst>
          </p:cNvPr>
          <p:cNvSpPr>
            <a:spLocks noGrp="1"/>
          </p:cNvSpPr>
          <p:nvPr>
            <p:ph type="sldNum" sz="quarter" idx="12"/>
          </p:nvPr>
        </p:nvSpPr>
        <p:spPr/>
        <p:txBody>
          <a:bodyPr/>
          <a:lstStyle/>
          <a:p>
            <a:fld id="{A88EAB1B-73FB-4977-9B11-E6EDEDEB8490}" type="slidenum">
              <a:rPr lang="fr-FR" smtClean="0"/>
              <a:t>21</a:t>
            </a:fld>
            <a:endParaRPr lang="fr-FR" dirty="0"/>
          </a:p>
        </p:txBody>
      </p:sp>
      <p:pic>
        <p:nvPicPr>
          <p:cNvPr id="7" name="Image 6">
            <a:extLst>
              <a:ext uri="{FF2B5EF4-FFF2-40B4-BE49-F238E27FC236}">
                <a16:creationId xmlns:a16="http://schemas.microsoft.com/office/drawing/2014/main" id="{B164F7B1-1856-4D73-94E5-5E307919EA2F}"/>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761304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rPr>
              <a:t>Introduction</a:t>
            </a:r>
            <a:br>
              <a:rPr lang="fr-FR" dirty="0">
                <a:latin typeface="Arial Black" panose="020B0A04020102020204" pitchFamily="34" charset="0"/>
              </a:rPr>
            </a:br>
            <a:r>
              <a:rPr lang="fr-FR" sz="3200" dirty="0">
                <a:latin typeface="Arial" panose="020B0604020202020204" pitchFamily="34" charset="0"/>
                <a:cs typeface="Arial" panose="020B0604020202020204" pitchFamily="34" charset="0"/>
              </a:rPr>
              <a:t>Qu’est-ce qu’un jeu répété un nombre infini de fois ?</a:t>
            </a:r>
          </a:p>
        </p:txBody>
      </p:sp>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657959"/>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r>
              <a:rPr lang="fr-FR" sz="3200" dirty="0">
                <a:ea typeface="Calibri" panose="020F0502020204030204" pitchFamily="34" charset="0"/>
              </a:rPr>
              <a:t>Jeu répété un nombre </a:t>
            </a:r>
            <a:r>
              <a:rPr lang="fr-FR" sz="3200" b="1" u="sng" dirty="0">
                <a:ea typeface="Calibri" panose="020F0502020204030204" pitchFamily="34" charset="0"/>
              </a:rPr>
              <a:t>fini</a:t>
            </a:r>
            <a:r>
              <a:rPr lang="fr-FR" sz="3200" dirty="0">
                <a:ea typeface="Calibri" panose="020F0502020204030204" pitchFamily="34" charset="0"/>
              </a:rPr>
              <a:t> de fois: </a:t>
            </a:r>
          </a:p>
          <a:p>
            <a:pPr marL="914400" lvl="1" indent="-457200" algn="just">
              <a:spcAft>
                <a:spcPts val="1000"/>
              </a:spcAft>
              <a:buFont typeface="Arial" panose="020B0604020202020204" pitchFamily="34" charset="0"/>
              <a:buChar char="•"/>
            </a:pPr>
            <a:r>
              <a:rPr lang="fr-FR" sz="3200" dirty="0">
                <a:ea typeface="Calibri" panose="020F0502020204030204" pitchFamily="34" charset="0"/>
              </a:rPr>
              <a:t>les agents ont pleine conscience d’une période finale qui sonne le glas de leur interaction. </a:t>
            </a:r>
          </a:p>
          <a:p>
            <a:pPr marL="457200" lvl="0" indent="-457200" algn="just">
              <a:spcAft>
                <a:spcPts val="1000"/>
              </a:spcAft>
              <a:buFont typeface="Arial" panose="020B0604020202020204" pitchFamily="34" charset="0"/>
              <a:buChar char="•"/>
            </a:pPr>
            <a:r>
              <a:rPr lang="fr-FR" sz="3200" dirty="0">
                <a:solidFill>
                  <a:prstClr val="black"/>
                </a:solidFill>
                <a:ea typeface="Calibri" panose="020F0502020204030204" pitchFamily="34" charset="0"/>
              </a:rPr>
              <a:t>Jeu répété un nombre </a:t>
            </a:r>
            <a:r>
              <a:rPr lang="fr-FR" sz="3200" b="1" u="sng" dirty="0">
                <a:solidFill>
                  <a:prstClr val="black"/>
                </a:solidFill>
                <a:ea typeface="Calibri" panose="020F0502020204030204" pitchFamily="34" charset="0"/>
              </a:rPr>
              <a:t>infini</a:t>
            </a:r>
            <a:r>
              <a:rPr lang="fr-FR" sz="3200" dirty="0">
                <a:solidFill>
                  <a:prstClr val="black"/>
                </a:solidFill>
                <a:ea typeface="Calibri" panose="020F0502020204030204" pitchFamily="34" charset="0"/>
              </a:rPr>
              <a:t> de fois: </a:t>
            </a:r>
          </a:p>
          <a:p>
            <a:pPr marL="914400" lvl="1" indent="-457200" algn="just">
              <a:spcAft>
                <a:spcPts val="1000"/>
              </a:spcAft>
              <a:buFont typeface="Arial" panose="020B0604020202020204" pitchFamily="34" charset="0"/>
              <a:buChar char="•"/>
            </a:pPr>
            <a:r>
              <a:rPr lang="fr-FR" sz="3200" dirty="0">
                <a:ea typeface="Calibri" panose="020F0502020204030204" pitchFamily="34" charset="0"/>
              </a:rPr>
              <a:t>A chaque période les joueurs pensent qu’il est possible que l’interaction se poursuive.</a:t>
            </a:r>
          </a:p>
          <a:p>
            <a:pPr marL="914400" lvl="1" indent="-457200" algn="just">
              <a:spcAft>
                <a:spcPts val="1000"/>
              </a:spcAft>
              <a:buFont typeface="Arial" panose="020B0604020202020204" pitchFamily="34" charset="0"/>
              <a:buChar char="•"/>
            </a:pPr>
            <a:endParaRPr lang="fr-FR" sz="3200" dirty="0">
              <a:ea typeface="Calibri" panose="020F0502020204030204" pitchFamily="34" charset="0"/>
            </a:endParaRPr>
          </a:p>
          <a:p>
            <a:pPr marL="457200" indent="-457200" algn="just">
              <a:spcAft>
                <a:spcPts val="1000"/>
              </a:spcAft>
              <a:buFont typeface="Arial" panose="020B0604020202020204" pitchFamily="34" charset="0"/>
              <a:buChar char="•"/>
            </a:pPr>
            <a:r>
              <a:rPr lang="fr-FR" sz="3200" dirty="0">
                <a:ea typeface="Calibri" panose="020F0502020204030204" pitchFamily="34" charset="0"/>
              </a:rPr>
              <a:t>Le fait que les joueurs ont une durée de vie finie n’implique donc pas nécessairement une modélisation de leur interaction à l’aide d’un jeu répété un nombre fini de fois. </a:t>
            </a:r>
            <a:endParaRPr lang="fr-FR" sz="3200" dirty="0">
              <a:effectLst/>
              <a:ea typeface="Calibri" panose="020F0502020204030204" pitchFamily="34"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46CE9766-B437-4601-BB1D-8E1A5493605F}"/>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560883F0-3001-486D-9324-A9580ECDBCDA}"/>
              </a:ext>
            </a:extLst>
          </p:cNvPr>
          <p:cNvSpPr>
            <a:spLocks noGrp="1"/>
          </p:cNvSpPr>
          <p:nvPr>
            <p:ph type="sldNum" sz="quarter" idx="12"/>
          </p:nvPr>
        </p:nvSpPr>
        <p:spPr/>
        <p:txBody>
          <a:bodyPr/>
          <a:lstStyle/>
          <a:p>
            <a:fld id="{A88EAB1B-73FB-4977-9B11-E6EDEDEB8490}" type="slidenum">
              <a:rPr lang="fr-FR" smtClean="0"/>
              <a:t>22</a:t>
            </a:fld>
            <a:endParaRPr lang="fr-FR" dirty="0"/>
          </a:p>
        </p:txBody>
      </p:sp>
      <p:pic>
        <p:nvPicPr>
          <p:cNvPr id="7" name="Image 6">
            <a:extLst>
              <a:ext uri="{FF2B5EF4-FFF2-40B4-BE49-F238E27FC236}">
                <a16:creationId xmlns:a16="http://schemas.microsoft.com/office/drawing/2014/main" id="{35BA8754-DDB7-46D0-9288-0D17F23128AB}"/>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811297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rPr>
              <a:t>Introduction</a:t>
            </a:r>
            <a:br>
              <a:rPr lang="fr-FR" dirty="0">
                <a:latin typeface="Arial Black" panose="020B0A04020102020204" pitchFamily="34" charset="0"/>
              </a:rPr>
            </a:br>
            <a:r>
              <a:rPr lang="fr-FR" sz="3200" dirty="0">
                <a:latin typeface="Arial" panose="020B0604020202020204" pitchFamily="34" charset="0"/>
                <a:cs typeface="Arial" panose="020B0604020202020204" pitchFamily="34" charset="0"/>
              </a:rPr>
              <a:t>Qu’est-ce qu’un jeu répété un nombre infini de fois ?</a:t>
            </a:r>
          </a:p>
        </p:txBody>
      </p:sp>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4544834"/>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r>
              <a:rPr lang="fr-FR" sz="3200" dirty="0">
                <a:ea typeface="Calibri" panose="020F0502020204030204" pitchFamily="34" charset="0"/>
              </a:rPr>
              <a:t>Dans le cas de nombreux jeux (mais pas tous), comme le dilemme du prisonnier, le fait que l’interaction soit répétée un nombre fini ou infini de fois change drastiquement les comportements d’équilibre : </a:t>
            </a:r>
          </a:p>
          <a:p>
            <a:pPr marL="457200" indent="-457200" algn="just">
              <a:spcAft>
                <a:spcPts val="1000"/>
              </a:spcAft>
              <a:buFont typeface="Arial" panose="020B0604020202020204" pitchFamily="34" charset="0"/>
              <a:buChar char="•"/>
            </a:pPr>
            <a:endParaRPr lang="fr-FR" sz="3200" dirty="0">
              <a:ea typeface="Calibri" panose="020F0502020204030204" pitchFamily="34" charset="0"/>
            </a:endParaRPr>
          </a:p>
          <a:p>
            <a:pPr marL="914400" lvl="1" indent="-457200" algn="just">
              <a:spcAft>
                <a:spcPts val="1000"/>
              </a:spcAft>
              <a:buFont typeface="Arial" panose="020B0604020202020204" pitchFamily="34" charset="0"/>
              <a:buChar char="•"/>
            </a:pPr>
            <a:r>
              <a:rPr lang="fr-FR" sz="3200" dirty="0">
                <a:ea typeface="Calibri" panose="020F0502020204030204" pitchFamily="34" charset="0"/>
              </a:rPr>
              <a:t>non-résolution du dilemme dans le cas fini, et</a:t>
            </a:r>
          </a:p>
          <a:p>
            <a:pPr marL="914400" lvl="1" indent="-457200" algn="just">
              <a:spcAft>
                <a:spcPts val="1000"/>
              </a:spcAft>
              <a:buFont typeface="Arial" panose="020B0604020202020204" pitchFamily="34" charset="0"/>
              <a:buChar char="•"/>
            </a:pPr>
            <a:endParaRPr lang="fr-FR" sz="3200" dirty="0">
              <a:ea typeface="Calibri" panose="020F0502020204030204" pitchFamily="34" charset="0"/>
            </a:endParaRPr>
          </a:p>
          <a:p>
            <a:pPr marL="914400" lvl="1" indent="-457200" algn="just">
              <a:spcAft>
                <a:spcPts val="1000"/>
              </a:spcAft>
              <a:buFont typeface="Arial" panose="020B0604020202020204" pitchFamily="34" charset="0"/>
              <a:buChar char="•"/>
            </a:pPr>
            <a:r>
              <a:rPr lang="fr-FR" sz="3200" dirty="0">
                <a:ea typeface="Calibri" panose="020F0502020204030204" pitchFamily="34" charset="0"/>
              </a:rPr>
              <a:t>possible résolution dans le cas infini. </a:t>
            </a:r>
            <a:endParaRPr lang="fr-FR" sz="3200" dirty="0">
              <a:effectLst/>
              <a:ea typeface="Calibri" panose="020F0502020204030204" pitchFamily="34"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574B9AB1-E4B4-4875-A62A-93644077E075}"/>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ECF78287-1D43-47CB-B939-5B6310A5A4DA}"/>
              </a:ext>
            </a:extLst>
          </p:cNvPr>
          <p:cNvSpPr>
            <a:spLocks noGrp="1"/>
          </p:cNvSpPr>
          <p:nvPr>
            <p:ph type="sldNum" sz="quarter" idx="12"/>
          </p:nvPr>
        </p:nvSpPr>
        <p:spPr/>
        <p:txBody>
          <a:bodyPr/>
          <a:lstStyle/>
          <a:p>
            <a:fld id="{A88EAB1B-73FB-4977-9B11-E6EDEDEB8490}" type="slidenum">
              <a:rPr lang="fr-FR" smtClean="0"/>
              <a:t>23</a:t>
            </a:fld>
            <a:endParaRPr lang="fr-FR" dirty="0"/>
          </a:p>
        </p:txBody>
      </p:sp>
      <p:pic>
        <p:nvPicPr>
          <p:cNvPr id="7" name="Image 6">
            <a:extLst>
              <a:ext uri="{FF2B5EF4-FFF2-40B4-BE49-F238E27FC236}">
                <a16:creationId xmlns:a16="http://schemas.microsoft.com/office/drawing/2014/main" id="{56BCC347-40ED-48CB-BACF-CF9961948410}"/>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741123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fontScale="90000"/>
          </a:bodyPr>
          <a:lstStyle/>
          <a:p>
            <a:pPr algn="ctr"/>
            <a:r>
              <a:rPr lang="fr-FR" dirty="0">
                <a:latin typeface="Arial Black" panose="020B0A04020102020204" pitchFamily="34" charset="0"/>
              </a:rPr>
              <a:t>Jeux répétés</a:t>
            </a:r>
            <a:br>
              <a:rPr lang="fr-FR" dirty="0">
                <a:latin typeface="Arial Black" panose="020B0A04020102020204" pitchFamily="34" charset="0"/>
              </a:rPr>
            </a:br>
            <a:r>
              <a:rPr lang="fr-FR" dirty="0">
                <a:latin typeface="Arial Black" panose="020B0A04020102020204" pitchFamily="34" charset="0"/>
              </a:rPr>
              <a:t>Plan</a:t>
            </a:r>
            <a:endParaRPr lang="fr-FR" sz="40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6F7D0CD5-CB69-4A6C-9BBB-0C029308A225}"/>
              </a:ext>
            </a:extLst>
          </p:cNvPr>
          <p:cNvSpPr txBox="1"/>
          <p:nvPr/>
        </p:nvSpPr>
        <p:spPr>
          <a:xfrm>
            <a:off x="1" y="1287917"/>
            <a:ext cx="12039600" cy="5509200"/>
          </a:xfrm>
          <a:prstGeom prst="rect">
            <a:avLst/>
          </a:prstGeom>
          <a:solidFill>
            <a:schemeClr val="tx2">
              <a:lumMod val="20000"/>
              <a:lumOff val="80000"/>
            </a:schemeClr>
          </a:solidFill>
        </p:spPr>
        <p:txBody>
          <a:bodyPr wrap="square" rtlCol="0">
            <a:spAutoFit/>
          </a:bodyPr>
          <a:lstStyle/>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Introduction</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La résolution du dilemme du prisonnier</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Le dilemme du prisonnier répété un nombre fini de fois</a:t>
            </a:r>
            <a:endParaRPr lang="fr-FR" sz="2200" dirty="0">
              <a:solidFill>
                <a:srgbClr val="FF0000"/>
              </a:solidFill>
              <a:latin typeface="Arial" panose="020B0604020202020204" pitchFamily="34" charset="0"/>
              <a:cs typeface="Arial" panose="020B0604020202020204" pitchFamily="34" charset="0"/>
            </a:endParaRP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Qu’est-ce qu’un jeu répété un nombre infini de fois ?</a:t>
            </a:r>
          </a:p>
          <a:p>
            <a:pPr marL="914400" lvl="1" indent="-457200">
              <a:buFont typeface="Arial" panose="020B0604020202020204" pitchFamily="34" charset="0"/>
              <a:buChar char="•"/>
            </a:pPr>
            <a:r>
              <a:rPr lang="fr-FR" sz="2200" b="1" dirty="0">
                <a:solidFill>
                  <a:srgbClr val="FF0000"/>
                </a:solidFill>
                <a:latin typeface="Arial" panose="020B0604020202020204" pitchFamily="34" charset="0"/>
                <a:cs typeface="Arial" panose="020B0604020202020204" pitchFamily="34" charset="0"/>
              </a:rPr>
              <a:t>Construction du jeu répété </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Répétition du 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Stratégies du jeu répété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Paiement escompté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Concept de solution</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Résultats théoriques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Principe de déviation en un coup</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finis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infinis</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Application à l’économie industrielle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Collusion en prix au sein d’un duopole</a:t>
            </a:r>
            <a:endParaRPr lang="fr-FR" sz="2200" dirty="0">
              <a:latin typeface="Cambria Math" panose="02040503050406030204" pitchFamily="18" charset="0"/>
              <a:ea typeface="Cambria Math" panose="02040503050406030204" pitchFamily="18" charset="0"/>
            </a:endParaRPr>
          </a:p>
        </p:txBody>
      </p:sp>
      <p:pic>
        <p:nvPicPr>
          <p:cNvPr id="6" name="Image 5">
            <a:extLst>
              <a:ext uri="{FF2B5EF4-FFF2-40B4-BE49-F238E27FC236}">
                <a16:creationId xmlns:a16="http://schemas.microsoft.com/office/drawing/2014/main" id="{59262D3F-D64C-4700-B534-459E35995115}"/>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EF5D6A55-C0A0-40D5-98BC-B73E61336B42}"/>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18D66D39-748F-47E7-819B-76D1A79D130D}"/>
              </a:ext>
            </a:extLst>
          </p:cNvPr>
          <p:cNvSpPr>
            <a:spLocks noGrp="1"/>
          </p:cNvSpPr>
          <p:nvPr>
            <p:ph type="sldNum" sz="quarter" idx="12"/>
          </p:nvPr>
        </p:nvSpPr>
        <p:spPr/>
        <p:txBody>
          <a:bodyPr/>
          <a:lstStyle/>
          <a:p>
            <a:fld id="{A88EAB1B-73FB-4977-9B11-E6EDEDEB8490}" type="slidenum">
              <a:rPr lang="fr-FR" smtClean="0"/>
              <a:t>24</a:t>
            </a:fld>
            <a:endParaRPr lang="fr-FR" dirty="0"/>
          </a:p>
        </p:txBody>
      </p:sp>
      <p:pic>
        <p:nvPicPr>
          <p:cNvPr id="7" name="Image 6">
            <a:extLst>
              <a:ext uri="{FF2B5EF4-FFF2-40B4-BE49-F238E27FC236}">
                <a16:creationId xmlns:a16="http://schemas.microsoft.com/office/drawing/2014/main" id="{4BCA232F-E359-494F-B2A3-EAB92CE11B4D}"/>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96281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endParaRPr lang="fr-FR" sz="36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3559949"/>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endParaRPr lang="fr-FR" sz="3200" dirty="0">
              <a:ea typeface="Calibri" panose="020F0502020204030204" pitchFamily="34" charset="0"/>
            </a:endParaRPr>
          </a:p>
          <a:p>
            <a:pPr marL="457200" indent="-457200" algn="just">
              <a:spcAft>
                <a:spcPts val="1000"/>
              </a:spcAft>
              <a:buFont typeface="Arial" panose="020B0604020202020204" pitchFamily="34" charset="0"/>
              <a:buChar char="•"/>
            </a:pPr>
            <a:endParaRPr lang="fr-FR" sz="3200" dirty="0">
              <a:ea typeface="Calibri" panose="020F0502020204030204" pitchFamily="34" charset="0"/>
            </a:endParaRPr>
          </a:p>
          <a:p>
            <a:pPr marL="457200" indent="-457200" algn="just">
              <a:spcAft>
                <a:spcPts val="1000"/>
              </a:spcAft>
              <a:buFont typeface="Arial" panose="020B0604020202020204" pitchFamily="34" charset="0"/>
              <a:buChar char="•"/>
            </a:pPr>
            <a:r>
              <a:rPr lang="fr-FR" sz="3200" dirty="0">
                <a:ea typeface="Calibri" panose="020F0502020204030204" pitchFamily="34" charset="0"/>
              </a:rPr>
              <a:t>La construction d’un jeu répété débute avec celle d’un jeu d’étape, répété au cours du temps. </a:t>
            </a:r>
          </a:p>
          <a:p>
            <a:pPr marL="457200" indent="-457200" algn="just">
              <a:spcAft>
                <a:spcPts val="1000"/>
              </a:spcAft>
              <a:buFont typeface="Arial" panose="020B0604020202020204" pitchFamily="34" charset="0"/>
              <a:buChar char="•"/>
            </a:pPr>
            <a:endParaRPr lang="fr-FR" sz="3200" dirty="0">
              <a:ea typeface="Calibri" panose="020F0502020204030204" pitchFamily="34" charset="0"/>
            </a:endParaRPr>
          </a:p>
          <a:p>
            <a:pPr marL="457200" indent="-457200" algn="just">
              <a:spcAft>
                <a:spcPts val="1000"/>
              </a:spcAft>
              <a:buFont typeface="Arial" panose="020B0604020202020204" pitchFamily="34" charset="0"/>
              <a:buChar char="•"/>
            </a:pPr>
            <a:r>
              <a:rPr lang="fr-FR" sz="3200" dirty="0">
                <a:ea typeface="Calibri" panose="020F0502020204030204" pitchFamily="34" charset="0"/>
              </a:rPr>
              <a:t>Nous nous intéressons ici à la répétition d’un jeu simultané.</a:t>
            </a:r>
            <a:endParaRPr lang="fr-FR" sz="3200" dirty="0">
              <a:effectLst/>
              <a:ea typeface="Calibri" panose="020F0502020204030204" pitchFamily="34"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48089FA7-DDF8-4A2A-B96B-B596F2F7CC89}"/>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42FD5EF5-CD7C-476A-A14D-FDB819715AEF}"/>
              </a:ext>
            </a:extLst>
          </p:cNvPr>
          <p:cNvSpPr>
            <a:spLocks noGrp="1"/>
          </p:cNvSpPr>
          <p:nvPr>
            <p:ph type="sldNum" sz="quarter" idx="12"/>
          </p:nvPr>
        </p:nvSpPr>
        <p:spPr/>
        <p:txBody>
          <a:bodyPr/>
          <a:lstStyle/>
          <a:p>
            <a:fld id="{A88EAB1B-73FB-4977-9B11-E6EDEDEB8490}" type="slidenum">
              <a:rPr lang="fr-FR" smtClean="0"/>
              <a:t>25</a:t>
            </a:fld>
            <a:endParaRPr lang="fr-FR" dirty="0"/>
          </a:p>
        </p:txBody>
      </p:sp>
      <p:pic>
        <p:nvPicPr>
          <p:cNvPr id="7" name="Image 6">
            <a:extLst>
              <a:ext uri="{FF2B5EF4-FFF2-40B4-BE49-F238E27FC236}">
                <a16:creationId xmlns:a16="http://schemas.microsoft.com/office/drawing/2014/main" id="{750EEFFC-08CB-4C3B-A29A-332D6ADB874D}"/>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535332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fontScale="90000"/>
          </a:bodyPr>
          <a:lstStyle/>
          <a:p>
            <a:pPr algn="ctr"/>
            <a:r>
              <a:rPr lang="fr-FR" dirty="0">
                <a:latin typeface="Arial Black" panose="020B0A04020102020204" pitchFamily="34" charset="0"/>
              </a:rPr>
              <a:t>Jeux répétés</a:t>
            </a:r>
            <a:br>
              <a:rPr lang="fr-FR" dirty="0">
                <a:latin typeface="Arial Black" panose="020B0A04020102020204" pitchFamily="34" charset="0"/>
              </a:rPr>
            </a:br>
            <a:r>
              <a:rPr lang="fr-FR" dirty="0">
                <a:latin typeface="Arial Black" panose="020B0A04020102020204" pitchFamily="34" charset="0"/>
              </a:rPr>
              <a:t>Plan</a:t>
            </a:r>
            <a:endParaRPr lang="fr-FR" sz="40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6F7D0CD5-CB69-4A6C-9BBB-0C029308A225}"/>
              </a:ext>
            </a:extLst>
          </p:cNvPr>
          <p:cNvSpPr txBox="1"/>
          <p:nvPr/>
        </p:nvSpPr>
        <p:spPr>
          <a:xfrm>
            <a:off x="1" y="1287917"/>
            <a:ext cx="12039600" cy="5509200"/>
          </a:xfrm>
          <a:prstGeom prst="rect">
            <a:avLst/>
          </a:prstGeom>
          <a:solidFill>
            <a:schemeClr val="tx2">
              <a:lumMod val="20000"/>
              <a:lumOff val="80000"/>
            </a:schemeClr>
          </a:solidFill>
        </p:spPr>
        <p:txBody>
          <a:bodyPr wrap="square" rtlCol="0">
            <a:spAutoFit/>
          </a:bodyPr>
          <a:lstStyle/>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Introduction</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La résolution du dilemme du prisonnier</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Le dilemme du prisonnier répété un nombre fini de fois</a:t>
            </a:r>
            <a:endParaRPr lang="fr-FR" sz="2200" dirty="0">
              <a:solidFill>
                <a:srgbClr val="FF0000"/>
              </a:solidFill>
              <a:latin typeface="Arial" panose="020B0604020202020204" pitchFamily="34" charset="0"/>
              <a:cs typeface="Arial" panose="020B0604020202020204" pitchFamily="34" charset="0"/>
            </a:endParaRP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Qu’est-ce qu’un jeu répété un nombre infini de fois ?</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Construction du jeu répété </a:t>
            </a:r>
          </a:p>
          <a:p>
            <a:pPr marL="1371600" lvl="2" indent="-457200">
              <a:buFont typeface="Arial" panose="020B0604020202020204" pitchFamily="34" charset="0"/>
              <a:buChar char="•"/>
            </a:pPr>
            <a:r>
              <a:rPr lang="fr-FR" sz="2200" dirty="0">
                <a:solidFill>
                  <a:srgbClr val="FF0000"/>
                </a:solidFill>
                <a:latin typeface="Arial" panose="020B0604020202020204" pitchFamily="34" charset="0"/>
                <a:cs typeface="Arial" panose="020B0604020202020204" pitchFamily="34" charset="0"/>
              </a:rPr>
              <a:t>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Répétition du 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Stratégies du jeu répété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Paiement escompté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Concept de solution</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Résultats théoriques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Principe de déviation en un coup</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finis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infinis</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Application à l’économie industrielle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Collusion en prix au sein d’un duopole</a:t>
            </a:r>
            <a:endParaRPr lang="fr-FR" sz="2200" dirty="0">
              <a:latin typeface="Cambria Math" panose="02040503050406030204" pitchFamily="18" charset="0"/>
              <a:ea typeface="Cambria Math" panose="02040503050406030204" pitchFamily="18" charset="0"/>
            </a:endParaRPr>
          </a:p>
        </p:txBody>
      </p:sp>
      <p:pic>
        <p:nvPicPr>
          <p:cNvPr id="6" name="Image 5">
            <a:extLst>
              <a:ext uri="{FF2B5EF4-FFF2-40B4-BE49-F238E27FC236}">
                <a16:creationId xmlns:a16="http://schemas.microsoft.com/office/drawing/2014/main" id="{59262D3F-D64C-4700-B534-459E35995115}"/>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36F0F389-179D-4F54-96AD-C18EC20D1B2F}"/>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1EBDE89D-6993-4C75-83A0-1EF36D5E82AA}"/>
              </a:ext>
            </a:extLst>
          </p:cNvPr>
          <p:cNvSpPr>
            <a:spLocks noGrp="1"/>
          </p:cNvSpPr>
          <p:nvPr>
            <p:ph type="sldNum" sz="quarter" idx="12"/>
          </p:nvPr>
        </p:nvSpPr>
        <p:spPr/>
        <p:txBody>
          <a:bodyPr/>
          <a:lstStyle/>
          <a:p>
            <a:fld id="{A88EAB1B-73FB-4977-9B11-E6EDEDEB8490}" type="slidenum">
              <a:rPr lang="fr-FR" smtClean="0"/>
              <a:t>26</a:t>
            </a:fld>
            <a:endParaRPr lang="fr-FR" dirty="0"/>
          </a:p>
        </p:txBody>
      </p:sp>
      <p:pic>
        <p:nvPicPr>
          <p:cNvPr id="7" name="Image 6">
            <a:extLst>
              <a:ext uri="{FF2B5EF4-FFF2-40B4-BE49-F238E27FC236}">
                <a16:creationId xmlns:a16="http://schemas.microsoft.com/office/drawing/2014/main" id="{71C38FA3-6E84-49DB-91BD-CCC28E7BA25C}"/>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915829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 d’étape</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6068713"/>
              </a:xfrm>
              <a:prstGeom prst="rect">
                <a:avLst/>
              </a:prstGeom>
              <a:noFill/>
            </p:spPr>
            <p:txBody>
              <a:bodyPr wrap="square" rtlCol="0">
                <a:spAutoFit/>
              </a:bodyPr>
              <a:lstStyle/>
              <a:p>
                <a:pPr algn="just">
                  <a:spcAft>
                    <a:spcPts val="1000"/>
                  </a:spcAft>
                </a:pPr>
                <a:r>
                  <a:rPr lang="fr-FR" sz="3200" dirty="0">
                    <a:ea typeface="Calibri" panose="020F0502020204030204" pitchFamily="34" charset="0"/>
                  </a:rPr>
                  <a:t>Le </a:t>
                </a:r>
                <a:r>
                  <a:rPr lang="fr-FR" sz="3200" i="1" dirty="0">
                    <a:effectLst/>
                    <a:ea typeface="Calibri" panose="020F0502020204030204" pitchFamily="34" charset="0"/>
                  </a:rPr>
                  <a:t>jeu d’étape</a:t>
                </a:r>
                <a:r>
                  <a:rPr lang="fr-FR" sz="3200" dirty="0">
                    <a:effectLst/>
                    <a:ea typeface="Calibri" panose="020F0502020204030204" pitchFamily="34" charset="0"/>
                  </a:rPr>
                  <a:t> représente une interaction stratégique simultanée entre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𝑁</m:t>
                    </m:r>
                  </m:oMath>
                </a14:m>
                <a:r>
                  <a:rPr lang="fr-FR" sz="3200" dirty="0">
                    <a:effectLst/>
                    <a:ea typeface="Calibri" panose="020F0502020204030204" pitchFamily="34" charset="0"/>
                  </a:rPr>
                  <a:t> joueurs, qui s’écrit</a:t>
                </a:r>
              </a:p>
              <a:p>
                <a:pPr algn="ctr">
                  <a:spcAft>
                    <a:spcPts val="1000"/>
                  </a:spcAft>
                </a:pPr>
                <a:r>
                  <a:rPr lang="fr-FR" sz="3200" dirty="0">
                    <a:effectLst/>
                    <a:ea typeface="Calibri" panose="020F0502020204030204" pitchFamily="34" charset="0"/>
                  </a:rPr>
                  <a:t> </a:t>
                </a:r>
                <a14:m>
                  <m:oMath xmlns:m="http://schemas.openxmlformats.org/officeDocument/2006/math">
                    <m:r>
                      <a:rPr lang="fr-FR" sz="3200" i="1">
                        <a:effectLst/>
                        <a:latin typeface="Cambria Math" panose="02040503050406030204" pitchFamily="18" charset="0"/>
                        <a:ea typeface="Calibri" panose="020F0502020204030204" pitchFamily="34" charset="0"/>
                      </a:rPr>
                      <m:t>𝐺</m:t>
                    </m:r>
                    <m:r>
                      <a:rPr lang="fr-FR" sz="3200" i="1">
                        <a:effectLst/>
                        <a:latin typeface="Cambria Math" panose="02040503050406030204" pitchFamily="18" charset="0"/>
                        <a:ea typeface="Calibri" panose="020F0502020204030204" pitchFamily="34" charset="0"/>
                      </a:rPr>
                      <m:t>=&lt;</m:t>
                    </m:r>
                    <m:r>
                      <a:rPr lang="fr-FR" sz="3200" i="1">
                        <a:effectLst/>
                        <a:latin typeface="Cambria Math" panose="02040503050406030204" pitchFamily="18" charset="0"/>
                        <a:ea typeface="Calibri" panose="020F0502020204030204" pitchFamily="34" charset="0"/>
                      </a:rPr>
                      <m:t>𝒩</m:t>
                    </m:r>
                    <m:r>
                      <a:rPr lang="fr-FR" sz="3200" i="1">
                        <a:effectLst/>
                        <a:latin typeface="Cambria Math" panose="02040503050406030204" pitchFamily="18" charset="0"/>
                        <a:ea typeface="Calibri" panose="020F0502020204030204" pitchFamily="34" charset="0"/>
                      </a:rPr>
                      <m:t>,</m:t>
                    </m:r>
                    <m:r>
                      <a:rPr lang="fr-FR" sz="3200" i="1">
                        <a:effectLst/>
                        <a:latin typeface="Cambria Math" panose="02040503050406030204" pitchFamily="18" charset="0"/>
                        <a:ea typeface="Times New Roman" panose="02020603050405020304" pitchFamily="18" charset="0"/>
                      </a:rPr>
                      <m:t>𝑆</m:t>
                    </m:r>
                    <m:r>
                      <a:rPr lang="fr-FR" sz="3200" i="1">
                        <a:effectLst/>
                        <a:latin typeface="Cambria Math" panose="02040503050406030204" pitchFamily="18" charset="0"/>
                        <a:ea typeface="Times New Roman" panose="02020603050405020304" pitchFamily="18" charset="0"/>
                      </a:rPr>
                      <m:t>,</m:t>
                    </m:r>
                    <m:sSub>
                      <m:sSubPr>
                        <m:ctrlPr>
                          <a:rPr lang="fr-FR" sz="3200" i="1">
                            <a:effectLst/>
                            <a:latin typeface="Cambria Math" panose="02040503050406030204" pitchFamily="18" charset="0"/>
                            <a:ea typeface="Calibri" panose="020F0502020204030204" pitchFamily="34" charset="0"/>
                          </a:rPr>
                        </m:ctrlPr>
                      </m:sSubPr>
                      <m:e>
                        <m:sSub>
                          <m:sSubPr>
                            <m:ctrlPr>
                              <a:rPr lang="fr-FR" sz="3200" i="1">
                                <a:effectLst/>
                                <a:latin typeface="Cambria Math" panose="02040503050406030204" pitchFamily="18" charset="0"/>
                                <a:ea typeface="Calibri" panose="020F0502020204030204" pitchFamily="34" charset="0"/>
                              </a:rPr>
                            </m:ctrlPr>
                          </m:sSubPr>
                          <m:e>
                            <m:r>
                              <a:rPr lang="fr-FR" sz="3200" i="1">
                                <a:effectLst/>
                                <a:latin typeface="Cambria Math" panose="02040503050406030204" pitchFamily="18" charset="0"/>
                                <a:ea typeface="Calibri" panose="020F0502020204030204" pitchFamily="34" charset="0"/>
                              </a:rPr>
                              <m:t>(</m:t>
                            </m:r>
                            <m:r>
                              <a:rPr lang="fr-FR" sz="3200" i="1">
                                <a:effectLst/>
                                <a:latin typeface="Cambria Math" panose="02040503050406030204" pitchFamily="18" charset="0"/>
                                <a:ea typeface="Calibri" panose="020F0502020204030204" pitchFamily="34" charset="0"/>
                              </a:rPr>
                              <m:t>𝑔</m:t>
                            </m:r>
                          </m:e>
                          <m:sub>
                            <m:r>
                              <a:rPr lang="fr-FR" sz="3200" i="1">
                                <a:effectLst/>
                                <a:latin typeface="Cambria Math" panose="02040503050406030204" pitchFamily="18" charset="0"/>
                                <a:ea typeface="Calibri" panose="020F0502020204030204" pitchFamily="34" charset="0"/>
                              </a:rPr>
                              <m:t>𝑖</m:t>
                            </m:r>
                          </m:sub>
                        </m:sSub>
                        <m:r>
                          <a:rPr lang="fr-FR" sz="3200" i="1">
                            <a:effectLst/>
                            <a:latin typeface="Cambria Math" panose="02040503050406030204" pitchFamily="18" charset="0"/>
                            <a:ea typeface="Calibri" panose="020F0502020204030204" pitchFamily="34" charset="0"/>
                          </a:rPr>
                          <m:t>)</m:t>
                        </m:r>
                      </m:e>
                      <m:sub>
                        <m:r>
                          <a:rPr lang="fr-FR" sz="3200" i="1">
                            <a:effectLst/>
                            <a:latin typeface="Cambria Math" panose="02040503050406030204" pitchFamily="18" charset="0"/>
                            <a:ea typeface="Times New Roman" panose="02020603050405020304" pitchFamily="18" charset="0"/>
                          </a:rPr>
                          <m:t>𝑖</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Calibri" panose="020F0502020204030204" pitchFamily="34" charset="0"/>
                          </a:rPr>
                          <m:t>𝒩</m:t>
                        </m:r>
                      </m:sub>
                    </m:sSub>
                    <m:r>
                      <a:rPr lang="fr-FR" sz="3200" i="1">
                        <a:effectLst/>
                        <a:latin typeface="Cambria Math" panose="02040503050406030204" pitchFamily="18" charset="0"/>
                        <a:ea typeface="Calibri" panose="020F0502020204030204" pitchFamily="34" charset="0"/>
                      </a:rPr>
                      <m:t>&gt;</m:t>
                    </m:r>
                  </m:oMath>
                </a14:m>
                <a:endParaRPr lang="fr-FR" sz="3200" dirty="0">
                  <a:effectLst/>
                  <a:ea typeface="Calibri" panose="020F0502020204030204" pitchFamily="34" charset="0"/>
                </a:endParaRPr>
              </a:p>
              <a:p>
                <a:pPr algn="just">
                  <a:spcAft>
                    <a:spcPts val="1000"/>
                  </a:spcAft>
                </a:pPr>
                <a:r>
                  <a:rPr lang="fr-FR" sz="3200" dirty="0">
                    <a:effectLst/>
                    <a:ea typeface="Times New Roman" panose="02020603050405020304" pitchFamily="18" charset="0"/>
                  </a:rPr>
                  <a:t> avec :</a:t>
                </a:r>
              </a:p>
              <a:p>
                <a:pPr marL="342900" lvl="0" indent="-342900" algn="just">
                  <a:spcAft>
                    <a:spcPts val="0"/>
                  </a:spcAft>
                  <a:buFont typeface="Symbol" panose="05050102010706020507" pitchFamily="18" charset="2"/>
                  <a:buChar char=""/>
                </a:pPr>
                <a14:m>
                  <m:oMath xmlns:m="http://schemas.openxmlformats.org/officeDocument/2006/math">
                    <m:r>
                      <a:rPr lang="fr-FR" sz="3200" i="1">
                        <a:effectLst/>
                        <a:latin typeface="Cambria Math" panose="02040503050406030204" pitchFamily="18" charset="0"/>
                        <a:ea typeface="Calibri" panose="020F0502020204030204" pitchFamily="34" charset="0"/>
                        <a:cs typeface="Times New Roman" panose="02020603050405020304" pitchFamily="18" charset="0"/>
                      </a:rPr>
                      <m:t>𝒩</m:t>
                    </m:r>
                    <m:r>
                      <a:rPr lang="fr-FR" sz="3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fr-FR"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200" i="1">
                            <a:effectLst/>
                            <a:latin typeface="Cambria Math" panose="02040503050406030204" pitchFamily="18" charset="0"/>
                            <a:ea typeface="Calibri" panose="020F0502020204030204" pitchFamily="34" charset="0"/>
                            <a:cs typeface="Times New Roman" panose="02020603050405020304" pitchFamily="18" charset="0"/>
                          </a:rPr>
                          <m:t>1,2,…,</m:t>
                        </m:r>
                        <m:r>
                          <a:rPr lang="fr-FR" sz="3200" i="1">
                            <a:effectLst/>
                            <a:latin typeface="Cambria Math" panose="02040503050406030204" pitchFamily="18" charset="0"/>
                            <a:ea typeface="Calibri" panose="020F0502020204030204" pitchFamily="34" charset="0"/>
                            <a:cs typeface="Times New Roman" panose="02020603050405020304" pitchFamily="18" charset="0"/>
                          </a:rPr>
                          <m:t>𝑁</m:t>
                        </m:r>
                      </m:e>
                    </m:d>
                  </m:oMath>
                </a14:m>
                <a:r>
                  <a:rPr lang="fr-FR" sz="3200" dirty="0">
                    <a:effectLst/>
                    <a:ea typeface="Times New Roman" panose="02020603050405020304" pitchFamily="18" charset="0"/>
                    <a:cs typeface="Times New Roman" panose="02020603050405020304" pitchFamily="18" charset="0"/>
                  </a:rPr>
                  <a:t> l’ensemble des </a:t>
                </a:r>
                <a14:m>
                  <m:oMath xmlns:m="http://schemas.openxmlformats.org/officeDocument/2006/math">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𝑁</m:t>
                    </m:r>
                  </m:oMath>
                </a14:m>
                <a:r>
                  <a:rPr lang="fr-FR" sz="3200" dirty="0">
                    <a:effectLst/>
                    <a:ea typeface="Times New Roman" panose="02020603050405020304" pitchFamily="18" charset="0"/>
                    <a:cs typeface="Times New Roman" panose="02020603050405020304" pitchFamily="18" charset="0"/>
                  </a:rPr>
                  <a:t> joueurs </a:t>
                </a:r>
                <a14:m>
                  <m:oMath xmlns:m="http://schemas.openxmlformats.org/officeDocument/2006/math">
                    <m:r>
                      <a:rPr lang="fr-FR" sz="3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fr-FR" sz="3200" dirty="0">
                  <a:effectLst/>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14:m>
                  <m:oMath xmlns:m="http://schemas.openxmlformats.org/officeDocument/2006/math">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fr-FR" sz="32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𝑁</m:t>
                        </m:r>
                      </m:sup>
                      <m:e>
                        <m:sSub>
                          <m:sSubPr>
                            <m:ctrlPr>
                              <a:rPr lang="fr-FR" sz="3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nary>
                  </m:oMath>
                </a14:m>
                <a:r>
                  <a:rPr lang="fr-FR" sz="3200" dirty="0">
                    <a:effectLst/>
                    <a:ea typeface="Times New Roman" panose="02020603050405020304" pitchFamily="18" charset="0"/>
                    <a:cs typeface="Times New Roman" panose="02020603050405020304" pitchFamily="18" charset="0"/>
                  </a:rPr>
                  <a:t>, où </a:t>
                </a:r>
                <a14:m>
                  <m:oMath xmlns:m="http://schemas.openxmlformats.org/officeDocument/2006/math">
                    <m:sSub>
                      <m:sSubPr>
                        <m:ctrlPr>
                          <a:rPr lang="fr-FR" sz="3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32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fr-FR" sz="3200" dirty="0">
                    <a:effectLst/>
                    <a:ea typeface="Times New Roman" panose="02020603050405020304" pitchFamily="18" charset="0"/>
                    <a:cs typeface="Times New Roman" panose="02020603050405020304" pitchFamily="18" charset="0"/>
                  </a:rPr>
                  <a:t> désigne l’ensemble des stratégies pures du jeu d’étape (ou actions possibles) du joueur </a:t>
                </a:r>
                <a14:m>
                  <m:oMath xmlns:m="http://schemas.openxmlformats.org/officeDocument/2006/math">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200" i="1">
                        <a:effectLst/>
                        <a:latin typeface="Cambria Math" panose="02040503050406030204" pitchFamily="18" charset="0"/>
                        <a:ea typeface="Calibri" panose="020F0502020204030204" pitchFamily="34" charset="0"/>
                        <a:cs typeface="Times New Roman" panose="02020603050405020304" pitchFamily="18" charset="0"/>
                      </a:rPr>
                      <m:t>𝒩</m:t>
                    </m:r>
                  </m:oMath>
                </a14:m>
                <a:r>
                  <a:rPr lang="fr-FR" sz="3200" dirty="0">
                    <a:effectLst/>
                    <a:ea typeface="Times New Roman" panose="02020603050405020304" pitchFamily="18" charset="0"/>
                    <a:cs typeface="Times New Roman" panose="02020603050405020304" pitchFamily="18" charset="0"/>
                  </a:rPr>
                  <a:t> ;</a:t>
                </a:r>
              </a:p>
              <a:p>
                <a:pPr marL="342900" lvl="0" indent="-342900" algn="just">
                  <a:lnSpc>
                    <a:spcPct val="115000"/>
                  </a:lnSpc>
                  <a:spcAft>
                    <a:spcPts val="0"/>
                  </a:spcAft>
                  <a:buFont typeface="Symbol" panose="05050102010706020507" pitchFamily="18" charset="2"/>
                  <a:buChar char=""/>
                </a:pPr>
                <a14:m>
                  <m:oMath xmlns:m="http://schemas.openxmlformats.org/officeDocument/2006/math">
                    <m:sSub>
                      <m:sSubPr>
                        <m:ctrlPr>
                          <a:rPr lang="fr-FR" sz="3200" i="1">
                            <a:latin typeface="Cambria Math" panose="02040503050406030204" pitchFamily="18" charset="0"/>
                            <a:ea typeface="Calibri" panose="020F0502020204030204" pitchFamily="34" charset="0"/>
                            <a:cs typeface="Times New Roman" panose="02020603050405020304" pitchFamily="18" charset="0"/>
                          </a:rPr>
                        </m:ctrlPr>
                      </m:sSubPr>
                      <m:e>
                        <m:r>
                          <a:rPr lang="fr-FR" sz="3200" i="1">
                            <a:latin typeface="Cambria Math" panose="02040503050406030204" pitchFamily="18" charset="0"/>
                            <a:ea typeface="Calibri" panose="020F0502020204030204" pitchFamily="34" charset="0"/>
                            <a:cs typeface="Times New Roman" panose="02020603050405020304" pitchFamily="18" charset="0"/>
                          </a:rPr>
                          <m:t>𝑔</m:t>
                        </m:r>
                      </m:e>
                      <m:sub>
                        <m:r>
                          <a:rPr lang="fr-FR" sz="3200" i="1">
                            <a:latin typeface="Cambria Math" panose="02040503050406030204" pitchFamily="18" charset="0"/>
                            <a:ea typeface="Calibri" panose="020F0502020204030204" pitchFamily="34" charset="0"/>
                            <a:cs typeface="Times New Roman" panose="02020603050405020304" pitchFamily="18" charset="0"/>
                          </a:rPr>
                          <m:t>𝑖</m:t>
                        </m:r>
                      </m:sub>
                    </m:sSub>
                    <m:r>
                      <a:rPr lang="fr-FR" sz="3200" i="1">
                        <a:latin typeface="Cambria Math" panose="02040503050406030204" pitchFamily="18" charset="0"/>
                        <a:ea typeface="Calibri" panose="020F0502020204030204" pitchFamily="34" charset="0"/>
                        <a:cs typeface="Times New Roman" panose="02020603050405020304" pitchFamily="18" charset="0"/>
                      </a:rPr>
                      <m:t>(.)</m:t>
                    </m:r>
                  </m:oMath>
                </a14:m>
                <a:r>
                  <a:rPr lang="fr-FR" sz="3200" dirty="0">
                    <a:latin typeface="Times New Roman" panose="02020603050405020304" pitchFamily="18" charset="0"/>
                    <a:ea typeface="Times New Roman" panose="02020603050405020304" pitchFamily="18" charset="0"/>
                    <a:cs typeface="Times New Roman" panose="02020603050405020304" pitchFamily="18" charset="0"/>
                  </a:rPr>
                  <a:t> la fonction de gains (ou d’utilité) du joueur </a:t>
                </a:r>
                <a14:m>
                  <m:oMath xmlns:m="http://schemas.openxmlformats.org/officeDocument/2006/math">
                    <m:r>
                      <a:rPr lang="fr-FR" sz="3200" i="1">
                        <a:latin typeface="Cambria Math" panose="02040503050406030204" pitchFamily="18" charset="0"/>
                        <a:ea typeface="Times New Roman" panose="02020603050405020304" pitchFamily="18" charset="0"/>
                        <a:cs typeface="Times New Roman" panose="02020603050405020304" pitchFamily="18" charset="0"/>
                      </a:rPr>
                      <m:t>𝑖</m:t>
                    </m:r>
                    <m:r>
                      <a:rPr lang="fr-FR" sz="3200" i="1">
                        <a:latin typeface="Cambria Math" panose="02040503050406030204" pitchFamily="18" charset="0"/>
                        <a:ea typeface="Times New Roman" panose="02020603050405020304" pitchFamily="18" charset="0"/>
                        <a:cs typeface="Times New Roman" panose="02020603050405020304" pitchFamily="18" charset="0"/>
                      </a:rPr>
                      <m:t>∈</m:t>
                    </m:r>
                    <m:r>
                      <a:rPr lang="fr-FR" sz="3200" i="1">
                        <a:latin typeface="Cambria Math" panose="02040503050406030204" pitchFamily="18" charset="0"/>
                        <a:ea typeface="Calibri" panose="020F0502020204030204" pitchFamily="34" charset="0"/>
                        <a:cs typeface="Times New Roman" panose="02020603050405020304" pitchFamily="18" charset="0"/>
                      </a:rPr>
                      <m:t>𝒩</m:t>
                    </m:r>
                  </m:oMath>
                </a14:m>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p>
              <a:p>
                <a:pPr lvl="0" algn="ctr">
                  <a:lnSpc>
                    <a:spcPct val="115000"/>
                  </a:lnSpc>
                  <a:spcAft>
                    <a:spcPts val="0"/>
                  </a:spcAft>
                </a:pPr>
                <a14:m>
                  <m:oMath xmlns:m="http://schemas.openxmlformats.org/officeDocument/2006/math">
                    <m:sSub>
                      <m:sSubPr>
                        <m:ctrlPr>
                          <a:rPr lang="fr-FR" sz="3000" i="1">
                            <a:latin typeface="Cambria Math" panose="02040503050406030204" pitchFamily="18" charset="0"/>
                            <a:ea typeface="Calibri" panose="020F0502020204030204" pitchFamily="34" charset="0"/>
                            <a:cs typeface="Times New Roman" panose="02020603050405020304" pitchFamily="18" charset="0"/>
                          </a:rPr>
                        </m:ctrlPr>
                      </m:sSubPr>
                      <m:e>
                        <m:r>
                          <a:rPr lang="fr-FR" sz="3000" i="1">
                            <a:latin typeface="Cambria Math" panose="02040503050406030204" pitchFamily="18" charset="0"/>
                            <a:ea typeface="Calibri" panose="020F0502020204030204" pitchFamily="34" charset="0"/>
                            <a:cs typeface="Times New Roman" panose="02020603050405020304" pitchFamily="18" charset="0"/>
                          </a:rPr>
                          <m:t>𝑔</m:t>
                        </m:r>
                      </m:e>
                      <m:sub>
                        <m:r>
                          <a:rPr lang="fr-FR" sz="3000" i="1">
                            <a:latin typeface="Cambria Math" panose="02040503050406030204" pitchFamily="18" charset="0"/>
                            <a:ea typeface="Calibri" panose="020F0502020204030204" pitchFamily="34" charset="0"/>
                            <a:cs typeface="Times New Roman" panose="02020603050405020304" pitchFamily="18" charset="0"/>
                          </a:rPr>
                          <m:t>𝑖</m:t>
                        </m:r>
                      </m:sub>
                    </m:sSub>
                  </m:oMath>
                </a14:m>
                <a:r>
                  <a:rPr lang="fr-FR" sz="3000" dirty="0"/>
                  <a:t>: </a:t>
                </a:r>
                <a14:m>
                  <m:oMath xmlns:m="http://schemas.openxmlformats.org/officeDocument/2006/math">
                    <m:r>
                      <a:rPr lang="fr-FR" sz="3000" i="1">
                        <a:latin typeface="Cambria Math" panose="02040503050406030204" pitchFamily="18" charset="0"/>
                        <a:ea typeface="Times New Roman" panose="02020603050405020304" pitchFamily="18" charset="0"/>
                        <a:cs typeface="Times New Roman" panose="02020603050405020304" pitchFamily="18" charset="0"/>
                      </a:rPr>
                      <m:t>𝑆</m:t>
                    </m:r>
                    <m:r>
                      <a:rPr lang="fr-FR" sz="3000" i="1">
                        <a:latin typeface="Cambria Math" panose="02040503050406030204" pitchFamily="18" charset="0"/>
                        <a:ea typeface="Times New Roman" panose="02020603050405020304" pitchFamily="18" charset="0"/>
                        <a:cs typeface="Times New Roman" panose="02020603050405020304" pitchFamily="18" charset="0"/>
                      </a:rPr>
                      <m:t>→</m:t>
                    </m:r>
                    <m:r>
                      <a:rPr lang="fr-FR" sz="3000" i="1">
                        <a:latin typeface="Cambria Math" panose="02040503050406030204" pitchFamily="18" charset="0"/>
                        <a:ea typeface="Times New Roman" panose="02020603050405020304" pitchFamily="18" charset="0"/>
                        <a:cs typeface="Times New Roman" panose="02020603050405020304" pitchFamily="18" charset="0"/>
                      </a:rPr>
                      <m:t>ℝ</m:t>
                    </m:r>
                  </m:oMath>
                </a14:m>
                <a:endParaRPr lang="fr-FR" sz="3000" dirty="0"/>
              </a:p>
              <a:p>
                <a:pPr lvl="1" algn="ctr"/>
                <a:r>
                  <a:rPr lang="fr-FR" sz="3000" dirty="0"/>
                  <a:t>	</a:t>
                </a:r>
                <a14:m>
                  <m:oMath xmlns:m="http://schemas.openxmlformats.org/officeDocument/2006/math">
                    <m:r>
                      <a:rPr lang="fr-FR" sz="3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000" i="1">
                            <a:latin typeface="Cambria Math" panose="02040503050406030204" pitchFamily="18" charset="0"/>
                            <a:ea typeface="Times New Roman" panose="02020603050405020304" pitchFamily="18" charset="0"/>
                          </a:rPr>
                        </m:ctrlPr>
                      </m:sSubPr>
                      <m:e>
                        <m:r>
                          <a:rPr lang="fr-FR" sz="3000" i="1">
                            <a:latin typeface="Cambria Math" panose="02040503050406030204" pitchFamily="18" charset="0"/>
                            <a:ea typeface="Times New Roman" panose="02020603050405020304" pitchFamily="18" charset="0"/>
                            <a:cs typeface="Times New Roman" panose="02020603050405020304" pitchFamily="18" charset="0"/>
                          </a:rPr>
                          <m:t>𝑠</m:t>
                        </m:r>
                      </m:e>
                      <m:sub>
                        <m:r>
                          <a:rPr lang="fr-FR" sz="3000" i="1">
                            <a:latin typeface="Cambria Math" panose="02040503050406030204" pitchFamily="18" charset="0"/>
                            <a:ea typeface="Times New Roman" panose="02020603050405020304" pitchFamily="18" charset="0"/>
                            <a:cs typeface="Times New Roman" panose="02020603050405020304" pitchFamily="18" charset="0"/>
                          </a:rPr>
                          <m:t>1</m:t>
                        </m:r>
                      </m:sub>
                    </m:sSub>
                    <m:r>
                      <a:rPr lang="fr-FR" sz="3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000" i="1">
                            <a:latin typeface="Cambria Math" panose="02040503050406030204" pitchFamily="18" charset="0"/>
                            <a:ea typeface="Times New Roman" panose="02020603050405020304" pitchFamily="18" charset="0"/>
                          </a:rPr>
                        </m:ctrlPr>
                      </m:sSubPr>
                      <m:e>
                        <m:r>
                          <a:rPr lang="fr-FR" sz="3000" i="1">
                            <a:latin typeface="Cambria Math" panose="02040503050406030204" pitchFamily="18" charset="0"/>
                            <a:ea typeface="Times New Roman" panose="02020603050405020304" pitchFamily="18" charset="0"/>
                            <a:cs typeface="Times New Roman" panose="02020603050405020304" pitchFamily="18" charset="0"/>
                          </a:rPr>
                          <m:t>𝑠</m:t>
                        </m:r>
                      </m:e>
                      <m:sub>
                        <m:r>
                          <a:rPr lang="fr-FR" sz="3000" i="1">
                            <a:latin typeface="Cambria Math" panose="02040503050406030204" pitchFamily="18" charset="0"/>
                            <a:ea typeface="Times New Roman" panose="02020603050405020304" pitchFamily="18" charset="0"/>
                            <a:cs typeface="Times New Roman" panose="02020603050405020304" pitchFamily="18" charset="0"/>
                          </a:rPr>
                          <m:t>2</m:t>
                        </m:r>
                      </m:sub>
                    </m:sSub>
                    <m:r>
                      <a:rPr lang="fr-FR" sz="3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000" i="1">
                            <a:latin typeface="Cambria Math" panose="02040503050406030204" pitchFamily="18" charset="0"/>
                            <a:ea typeface="Times New Roman" panose="02020603050405020304" pitchFamily="18" charset="0"/>
                          </a:rPr>
                        </m:ctrlPr>
                      </m:sSubPr>
                      <m:e>
                        <m:r>
                          <a:rPr lang="fr-FR" sz="3000" i="1">
                            <a:latin typeface="Cambria Math" panose="02040503050406030204" pitchFamily="18" charset="0"/>
                            <a:ea typeface="Times New Roman" panose="02020603050405020304" pitchFamily="18" charset="0"/>
                            <a:cs typeface="Times New Roman" panose="02020603050405020304" pitchFamily="18" charset="0"/>
                          </a:rPr>
                          <m:t>𝑠</m:t>
                        </m:r>
                      </m:e>
                      <m:sub>
                        <m:r>
                          <a:rPr lang="fr-FR" sz="3000" i="1">
                            <a:latin typeface="Cambria Math" panose="02040503050406030204" pitchFamily="18" charset="0"/>
                            <a:ea typeface="Times New Roman" panose="02020603050405020304" pitchFamily="18" charset="0"/>
                            <a:cs typeface="Times New Roman" panose="02020603050405020304" pitchFamily="18" charset="0"/>
                          </a:rPr>
                          <m:t>𝑁</m:t>
                        </m:r>
                      </m:sub>
                    </m:sSub>
                    <m:r>
                      <a:rPr lang="fr-FR" sz="3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000" i="1">
                            <a:latin typeface="Cambria Math" panose="02040503050406030204" pitchFamily="18" charset="0"/>
                            <a:ea typeface="Times New Roman" panose="02020603050405020304" pitchFamily="18" charset="0"/>
                          </a:rPr>
                        </m:ctrlPr>
                      </m:sSubPr>
                      <m:e>
                        <m:r>
                          <a:rPr lang="fr-FR" sz="3000" i="1">
                            <a:latin typeface="Cambria Math" panose="02040503050406030204" pitchFamily="18" charset="0"/>
                            <a:ea typeface="Times New Roman" panose="02020603050405020304" pitchFamily="18" charset="0"/>
                            <a:cs typeface="Times New Roman" panose="02020603050405020304" pitchFamily="18" charset="0"/>
                          </a:rPr>
                          <m:t>𝑔</m:t>
                        </m:r>
                      </m:e>
                      <m:sub>
                        <m:r>
                          <a:rPr lang="fr-FR" sz="30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fr-FR" sz="3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000" i="1">
                            <a:latin typeface="Cambria Math" panose="02040503050406030204" pitchFamily="18" charset="0"/>
                            <a:ea typeface="Times New Roman" panose="02020603050405020304" pitchFamily="18" charset="0"/>
                          </a:rPr>
                        </m:ctrlPr>
                      </m:sSubPr>
                      <m:e>
                        <m:r>
                          <a:rPr lang="fr-FR" sz="3000" i="1">
                            <a:latin typeface="Cambria Math" panose="02040503050406030204" pitchFamily="18" charset="0"/>
                            <a:ea typeface="Times New Roman" panose="02020603050405020304" pitchFamily="18" charset="0"/>
                            <a:cs typeface="Times New Roman" panose="02020603050405020304" pitchFamily="18" charset="0"/>
                          </a:rPr>
                          <m:t>𝑠</m:t>
                        </m:r>
                      </m:e>
                      <m:sub>
                        <m:r>
                          <a:rPr lang="fr-FR" sz="3000" i="1">
                            <a:latin typeface="Cambria Math" panose="02040503050406030204" pitchFamily="18" charset="0"/>
                            <a:ea typeface="Times New Roman" panose="02020603050405020304" pitchFamily="18" charset="0"/>
                            <a:cs typeface="Times New Roman" panose="02020603050405020304" pitchFamily="18" charset="0"/>
                          </a:rPr>
                          <m:t>1</m:t>
                        </m:r>
                      </m:sub>
                    </m:sSub>
                    <m:r>
                      <a:rPr lang="fr-FR" sz="3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000" i="1">
                            <a:latin typeface="Cambria Math" panose="02040503050406030204" pitchFamily="18" charset="0"/>
                            <a:ea typeface="Times New Roman" panose="02020603050405020304" pitchFamily="18" charset="0"/>
                          </a:rPr>
                        </m:ctrlPr>
                      </m:sSubPr>
                      <m:e>
                        <m:r>
                          <a:rPr lang="fr-FR" sz="3000" i="1">
                            <a:latin typeface="Cambria Math" panose="02040503050406030204" pitchFamily="18" charset="0"/>
                            <a:ea typeface="Times New Roman" panose="02020603050405020304" pitchFamily="18" charset="0"/>
                            <a:cs typeface="Times New Roman" panose="02020603050405020304" pitchFamily="18" charset="0"/>
                          </a:rPr>
                          <m:t>𝑠</m:t>
                        </m:r>
                      </m:e>
                      <m:sub>
                        <m:r>
                          <a:rPr lang="fr-FR" sz="3000" i="1">
                            <a:latin typeface="Cambria Math" panose="02040503050406030204" pitchFamily="18" charset="0"/>
                            <a:ea typeface="Times New Roman" panose="02020603050405020304" pitchFamily="18" charset="0"/>
                            <a:cs typeface="Times New Roman" panose="02020603050405020304" pitchFamily="18" charset="0"/>
                          </a:rPr>
                          <m:t>2</m:t>
                        </m:r>
                      </m:sub>
                    </m:sSub>
                    <m:r>
                      <a:rPr lang="fr-FR" sz="3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000" i="1">
                            <a:latin typeface="Cambria Math" panose="02040503050406030204" pitchFamily="18" charset="0"/>
                            <a:ea typeface="Times New Roman" panose="02020603050405020304" pitchFamily="18" charset="0"/>
                          </a:rPr>
                        </m:ctrlPr>
                      </m:sSubPr>
                      <m:e>
                        <m:r>
                          <a:rPr lang="fr-FR" sz="3000" i="1">
                            <a:latin typeface="Cambria Math" panose="02040503050406030204" pitchFamily="18" charset="0"/>
                            <a:ea typeface="Times New Roman" panose="02020603050405020304" pitchFamily="18" charset="0"/>
                            <a:cs typeface="Times New Roman" panose="02020603050405020304" pitchFamily="18" charset="0"/>
                          </a:rPr>
                          <m:t>𝑠</m:t>
                        </m:r>
                      </m:e>
                      <m:sub>
                        <m:r>
                          <a:rPr lang="fr-FR" sz="3000" i="1">
                            <a:latin typeface="Cambria Math" panose="02040503050406030204" pitchFamily="18" charset="0"/>
                            <a:ea typeface="Times New Roman" panose="02020603050405020304" pitchFamily="18" charset="0"/>
                            <a:cs typeface="Times New Roman" panose="02020603050405020304" pitchFamily="18" charset="0"/>
                          </a:rPr>
                          <m:t>𝑁</m:t>
                        </m:r>
                      </m:sub>
                    </m:sSub>
                    <m:r>
                      <a:rPr lang="fr-FR" sz="3000" i="1">
                        <a:latin typeface="Cambria Math" panose="02040503050406030204" pitchFamily="18" charset="0"/>
                        <a:ea typeface="Times New Roman" panose="02020603050405020304" pitchFamily="18" charset="0"/>
                        <a:cs typeface="Times New Roman" panose="02020603050405020304" pitchFamily="18" charset="0"/>
                      </a:rPr>
                      <m:t>)</m:t>
                    </m:r>
                    <m:r>
                      <m:rPr>
                        <m:nor/>
                      </m:rPr>
                      <a:rPr lang="fr-FR" sz="3000" dirty="0">
                        <a:ea typeface="Times New Roman" panose="02020603050405020304" pitchFamily="18" charset="0"/>
                      </a:rPr>
                      <m:t> </m:t>
                    </m:r>
                  </m:oMath>
                </a14:m>
                <a:endParaRPr lang="fr-FR" sz="3000" dirty="0">
                  <a:ea typeface="Times New Roman" panose="02020603050405020304" pitchFamily="18" charset="0"/>
                </a:endParaRPr>
              </a:p>
              <a:p>
                <a:pPr marL="342900" lvl="0" indent="-342900" algn="just">
                  <a:spcAft>
                    <a:spcPts val="0"/>
                  </a:spcAft>
                  <a:buFont typeface="Symbol" panose="05050102010706020507" pitchFamily="18" charset="2"/>
                  <a:buChar char=""/>
                </a:pPr>
                <a:endParaRPr lang="fr-FR" sz="3200" dirty="0">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6068713"/>
              </a:xfrm>
              <a:prstGeom prst="rect">
                <a:avLst/>
              </a:prstGeom>
              <a:blipFill>
                <a:blip r:embed="rId2"/>
                <a:stretch>
                  <a:fillRect l="-1326" t="-1305" r="-1275"/>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4B38CD30-99A5-4553-A3FF-5D5E425B3FDA}"/>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984D98EE-6363-4DF8-AC89-7239F1C609E3}"/>
              </a:ext>
            </a:extLst>
          </p:cNvPr>
          <p:cNvSpPr>
            <a:spLocks noGrp="1"/>
          </p:cNvSpPr>
          <p:nvPr>
            <p:ph type="sldNum" sz="quarter" idx="12"/>
          </p:nvPr>
        </p:nvSpPr>
        <p:spPr/>
        <p:txBody>
          <a:bodyPr/>
          <a:lstStyle/>
          <a:p>
            <a:fld id="{A88EAB1B-73FB-4977-9B11-E6EDEDEB8490}" type="slidenum">
              <a:rPr lang="fr-FR" smtClean="0"/>
              <a:t>27</a:t>
            </a:fld>
            <a:endParaRPr lang="fr-FR" dirty="0"/>
          </a:p>
        </p:txBody>
      </p:sp>
      <p:pic>
        <p:nvPicPr>
          <p:cNvPr id="7" name="Image 6">
            <a:extLst>
              <a:ext uri="{FF2B5EF4-FFF2-40B4-BE49-F238E27FC236}">
                <a16:creationId xmlns:a16="http://schemas.microsoft.com/office/drawing/2014/main" id="{3DB5E8DD-C3A9-48D3-8CA2-1E580CFEB1A3}"/>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481324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fontScale="90000"/>
          </a:bodyPr>
          <a:lstStyle/>
          <a:p>
            <a:pPr algn="ctr"/>
            <a:r>
              <a:rPr lang="fr-FR" dirty="0">
                <a:latin typeface="Arial Black" panose="020B0A04020102020204" pitchFamily="34" charset="0"/>
              </a:rPr>
              <a:t>Jeux répétés</a:t>
            </a:r>
            <a:br>
              <a:rPr lang="fr-FR" dirty="0">
                <a:latin typeface="Arial Black" panose="020B0A04020102020204" pitchFamily="34" charset="0"/>
              </a:rPr>
            </a:br>
            <a:r>
              <a:rPr lang="fr-FR" dirty="0">
                <a:latin typeface="Arial Black" panose="020B0A04020102020204" pitchFamily="34" charset="0"/>
              </a:rPr>
              <a:t>Plan</a:t>
            </a:r>
            <a:endParaRPr lang="fr-FR" sz="40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6F7D0CD5-CB69-4A6C-9BBB-0C029308A225}"/>
              </a:ext>
            </a:extLst>
          </p:cNvPr>
          <p:cNvSpPr txBox="1"/>
          <p:nvPr/>
        </p:nvSpPr>
        <p:spPr>
          <a:xfrm>
            <a:off x="1" y="1287917"/>
            <a:ext cx="12039600" cy="5509200"/>
          </a:xfrm>
          <a:prstGeom prst="rect">
            <a:avLst/>
          </a:prstGeom>
          <a:solidFill>
            <a:schemeClr val="tx2">
              <a:lumMod val="20000"/>
              <a:lumOff val="80000"/>
            </a:schemeClr>
          </a:solidFill>
        </p:spPr>
        <p:txBody>
          <a:bodyPr wrap="square" rtlCol="0">
            <a:spAutoFit/>
          </a:bodyPr>
          <a:lstStyle/>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Introduction</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La résolution du dilemme du prisonnier</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Le dilemme du prisonnier répété un nombre fini de fois</a:t>
            </a:r>
            <a:endParaRPr lang="fr-FR" sz="2200" dirty="0">
              <a:solidFill>
                <a:srgbClr val="FF0000"/>
              </a:solidFill>
              <a:latin typeface="Arial" panose="020B0604020202020204" pitchFamily="34" charset="0"/>
              <a:cs typeface="Arial" panose="020B0604020202020204" pitchFamily="34" charset="0"/>
            </a:endParaRP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Qu’est-ce qu’un jeu répété un nombre infini de fois ?</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Construction du jeu répété </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 d’étape</a:t>
            </a:r>
          </a:p>
          <a:p>
            <a:pPr marL="1371600" lvl="2" indent="-457200">
              <a:buFont typeface="Arial" panose="020B0604020202020204" pitchFamily="34" charset="0"/>
              <a:buChar char="•"/>
            </a:pPr>
            <a:r>
              <a:rPr lang="fr-FR" sz="2200" dirty="0">
                <a:solidFill>
                  <a:srgbClr val="FF0000"/>
                </a:solidFill>
                <a:latin typeface="Arial" panose="020B0604020202020204" pitchFamily="34" charset="0"/>
                <a:cs typeface="Arial" panose="020B0604020202020204" pitchFamily="34" charset="0"/>
              </a:rPr>
              <a:t>Répétition du 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Stratégies du jeu répété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Paiement escompté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Concept de solution</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Résultats théoriques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Principe de déviation en un coup</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finis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infinis</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Application à l’économie industrielle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Collusion en prix au sein d’un duopole</a:t>
            </a:r>
            <a:endParaRPr lang="fr-FR" sz="2200" dirty="0">
              <a:latin typeface="Cambria Math" panose="02040503050406030204" pitchFamily="18" charset="0"/>
              <a:ea typeface="Cambria Math" panose="02040503050406030204" pitchFamily="18" charset="0"/>
            </a:endParaRPr>
          </a:p>
        </p:txBody>
      </p:sp>
      <p:pic>
        <p:nvPicPr>
          <p:cNvPr id="6" name="Image 5">
            <a:extLst>
              <a:ext uri="{FF2B5EF4-FFF2-40B4-BE49-F238E27FC236}">
                <a16:creationId xmlns:a16="http://schemas.microsoft.com/office/drawing/2014/main" id="{59262D3F-D64C-4700-B534-459E35995115}"/>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AC97531F-5B56-4BB4-8F0A-11A5819A0D2C}"/>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513286C8-8444-4C70-9503-33A3656E373E}"/>
              </a:ext>
            </a:extLst>
          </p:cNvPr>
          <p:cNvSpPr>
            <a:spLocks noGrp="1"/>
          </p:cNvSpPr>
          <p:nvPr>
            <p:ph type="sldNum" sz="quarter" idx="12"/>
          </p:nvPr>
        </p:nvSpPr>
        <p:spPr/>
        <p:txBody>
          <a:bodyPr/>
          <a:lstStyle/>
          <a:p>
            <a:fld id="{A88EAB1B-73FB-4977-9B11-E6EDEDEB8490}" type="slidenum">
              <a:rPr lang="fr-FR" smtClean="0"/>
              <a:t>28</a:t>
            </a:fld>
            <a:endParaRPr lang="fr-FR" dirty="0"/>
          </a:p>
        </p:txBody>
      </p:sp>
      <p:pic>
        <p:nvPicPr>
          <p:cNvPr id="7" name="Image 6">
            <a:extLst>
              <a:ext uri="{FF2B5EF4-FFF2-40B4-BE49-F238E27FC236}">
                <a16:creationId xmlns:a16="http://schemas.microsoft.com/office/drawing/2014/main" id="{55CA325F-5379-465B-85FB-44C1EF1158F1}"/>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858719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Répétition du jeu d’étape</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3559949"/>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endParaRPr lang="fr-FR" sz="3200" dirty="0">
                  <a:latin typeface="Times New Roman" panose="02020603050405020304" pitchFamily="18" charset="0"/>
                  <a:ea typeface="Calibri" panose="020F0502020204030204" pitchFamily="34" charset="0"/>
                </a:endParaRPr>
              </a:p>
              <a:p>
                <a:pPr marL="457200" indent="-457200" algn="just">
                  <a:spcAft>
                    <a:spcPts val="1000"/>
                  </a:spcAft>
                  <a:buFont typeface="Arial" panose="020B0604020202020204" pitchFamily="34" charset="0"/>
                  <a:buChar char="•"/>
                </a:pPr>
                <a:endParaRPr lang="fr-FR" sz="3200" dirty="0">
                  <a:latin typeface="Times New Roman" panose="02020603050405020304" pitchFamily="18" charset="0"/>
                  <a:ea typeface="Calibri" panose="020F0502020204030204" pitchFamily="34" charset="0"/>
                </a:endParaRPr>
              </a:p>
              <a:p>
                <a:pPr marL="457200" indent="-457200" algn="just">
                  <a:spcAft>
                    <a:spcPts val="100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Le jeu répété consiste à jouer, à chaque période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𝑡</m:t>
                    </m:r>
                    <m:r>
                      <a:rPr lang="fr-FR" sz="3200" i="1">
                        <a:effectLst/>
                        <a:latin typeface="Cambria Math" panose="02040503050406030204" pitchFamily="18" charset="0"/>
                        <a:ea typeface="Times New Roman" panose="02020603050405020304" pitchFamily="18" charset="0"/>
                      </a:rPr>
                      <m:t>∈{1,2,…,</m:t>
                    </m:r>
                    <m:r>
                      <a:rPr lang="fr-FR" sz="3200" i="1">
                        <a:effectLst/>
                        <a:latin typeface="Cambria Math" panose="02040503050406030204" pitchFamily="18" charset="0"/>
                        <a:ea typeface="Times New Roman" panose="02020603050405020304" pitchFamily="18" charset="0"/>
                      </a:rPr>
                      <m:t>𝑇</m:t>
                    </m:r>
                    <m:r>
                      <a:rPr lang="fr-FR" sz="3200" i="1">
                        <a:effectLst/>
                        <a:latin typeface="Cambria Math" panose="02040503050406030204" pitchFamily="18" charset="0"/>
                        <a:ea typeface="Times New Roman" panose="02020603050405020304" pitchFamily="18" charset="0"/>
                      </a:rPr>
                      <m:t>}</m:t>
                    </m:r>
                  </m:oMath>
                </a14:m>
                <a:r>
                  <a:rPr lang="fr-FR" sz="3200" dirty="0">
                    <a:effectLst/>
                    <a:latin typeface="Times New Roman" panose="02020603050405020304" pitchFamily="18" charset="0"/>
                    <a:ea typeface="Times New Roman" panose="02020603050405020304" pitchFamily="18" charset="0"/>
                  </a:rPr>
                  <a:t>, le </a:t>
                </a:r>
                <a:r>
                  <a:rPr lang="fr-FR" sz="3200" dirty="0">
                    <a:effectLst/>
                    <a:latin typeface="Times New Roman" panose="02020603050405020304" pitchFamily="18" charset="0"/>
                    <a:ea typeface="Calibri" panose="020F0502020204030204" pitchFamily="34" charset="0"/>
                  </a:rPr>
                  <a:t>jeu d’étape </a:t>
                </a:r>
                <a14:m>
                  <m:oMath xmlns:m="http://schemas.openxmlformats.org/officeDocument/2006/math">
                    <m:r>
                      <a:rPr lang="fr-FR" sz="3200" i="1">
                        <a:effectLst/>
                        <a:latin typeface="Cambria Math" panose="02040503050406030204" pitchFamily="18" charset="0"/>
                        <a:ea typeface="Calibri" panose="020F0502020204030204" pitchFamily="34" charset="0"/>
                      </a:rPr>
                      <m:t>𝐺</m:t>
                    </m:r>
                  </m:oMath>
                </a14:m>
                <a:r>
                  <a:rPr lang="fr-FR" sz="3200" dirty="0">
                    <a:effectLst/>
                    <a:latin typeface="Times New Roman" panose="02020603050405020304" pitchFamily="18" charset="0"/>
                    <a:ea typeface="Times New Roman" panose="02020603050405020304" pitchFamily="18" charset="0"/>
                  </a:rPr>
                  <a:t>.</a:t>
                </a:r>
              </a:p>
              <a:p>
                <a:pPr marL="457200" indent="-457200" algn="just">
                  <a:spcAft>
                    <a:spcPts val="1000"/>
                  </a:spcAft>
                  <a:buFont typeface="Arial" panose="020B0604020202020204" pitchFamily="34" charset="0"/>
                  <a:buChar char="•"/>
                </a:pPr>
                <a:endParaRPr lang="fr-FR" sz="3200" dirty="0">
                  <a:latin typeface="Times New Roman" panose="02020603050405020304" pitchFamily="18" charset="0"/>
                  <a:ea typeface="Times New Roman" panose="02020603050405020304" pitchFamily="18" charset="0"/>
                </a:endParaRPr>
              </a:p>
              <a:p>
                <a:pPr marL="457200" indent="-457200" algn="just">
                  <a:spcAft>
                    <a:spcPts val="1000"/>
                  </a:spcAft>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Le jeu d’étape est donc répété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𝑇</m:t>
                    </m:r>
                  </m:oMath>
                </a14:m>
                <a:r>
                  <a:rPr lang="fr-FR" sz="3200" dirty="0">
                    <a:effectLst/>
                    <a:latin typeface="Times New Roman" panose="02020603050405020304" pitchFamily="18" charset="0"/>
                    <a:ea typeface="Times New Roman" panose="02020603050405020304" pitchFamily="18" charset="0"/>
                  </a:rPr>
                  <a:t> fois (ce nombre peut être infini). </a:t>
                </a:r>
                <a:endParaRPr lang="fr-FR" sz="3200" dirty="0">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3559949"/>
              </a:xfrm>
              <a:prstGeom prst="rect">
                <a:avLst/>
              </a:prstGeom>
              <a:blipFill>
                <a:blip r:embed="rId2"/>
                <a:stretch>
                  <a:fillRect l="-1173" r="-1275" b="-4623"/>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5CF3A7CA-D491-4A9E-BA5A-A65947F541AC}"/>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8B482BA4-1852-48E4-9D99-05D6EFC04D8F}"/>
              </a:ext>
            </a:extLst>
          </p:cNvPr>
          <p:cNvSpPr>
            <a:spLocks noGrp="1"/>
          </p:cNvSpPr>
          <p:nvPr>
            <p:ph type="sldNum" sz="quarter" idx="12"/>
          </p:nvPr>
        </p:nvSpPr>
        <p:spPr/>
        <p:txBody>
          <a:bodyPr/>
          <a:lstStyle/>
          <a:p>
            <a:fld id="{A88EAB1B-73FB-4977-9B11-E6EDEDEB8490}" type="slidenum">
              <a:rPr lang="fr-FR" smtClean="0"/>
              <a:t>29</a:t>
            </a:fld>
            <a:endParaRPr lang="fr-FR" dirty="0"/>
          </a:p>
        </p:txBody>
      </p:sp>
      <p:pic>
        <p:nvPicPr>
          <p:cNvPr id="7" name="Image 6">
            <a:extLst>
              <a:ext uri="{FF2B5EF4-FFF2-40B4-BE49-F238E27FC236}">
                <a16:creationId xmlns:a16="http://schemas.microsoft.com/office/drawing/2014/main" id="{273B165A-3F7A-417B-BD57-18E1A52B1D6F}"/>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454796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fontScale="90000"/>
          </a:bodyPr>
          <a:lstStyle/>
          <a:p>
            <a:pPr algn="ctr"/>
            <a:r>
              <a:rPr lang="fr-FR" dirty="0">
                <a:latin typeface="Arial Black" panose="020B0A04020102020204" pitchFamily="34" charset="0"/>
              </a:rPr>
              <a:t>Jeux répétés</a:t>
            </a:r>
            <a:br>
              <a:rPr lang="fr-FR" dirty="0">
                <a:latin typeface="Arial Black" panose="020B0A04020102020204" pitchFamily="34" charset="0"/>
              </a:rPr>
            </a:br>
            <a:r>
              <a:rPr lang="fr-FR" dirty="0">
                <a:latin typeface="Arial Black" panose="020B0A04020102020204" pitchFamily="34" charset="0"/>
              </a:rPr>
              <a:t>Plan</a:t>
            </a:r>
            <a:endParaRPr lang="fr-FR" sz="40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6F7D0CD5-CB69-4A6C-9BBB-0C029308A225}"/>
              </a:ext>
            </a:extLst>
          </p:cNvPr>
          <p:cNvSpPr txBox="1"/>
          <p:nvPr/>
        </p:nvSpPr>
        <p:spPr>
          <a:xfrm>
            <a:off x="1" y="1287917"/>
            <a:ext cx="12039600" cy="5509200"/>
          </a:xfrm>
          <a:prstGeom prst="rect">
            <a:avLst/>
          </a:prstGeom>
          <a:solidFill>
            <a:schemeClr val="tx2">
              <a:lumMod val="20000"/>
              <a:lumOff val="80000"/>
            </a:schemeClr>
          </a:solidFill>
        </p:spPr>
        <p:txBody>
          <a:bodyPr wrap="square" rtlCol="0">
            <a:spAutoFit/>
          </a:bodyPr>
          <a:lstStyle/>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Introduction</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La résolution du dilemme du prisonnier</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Le dilemme du prisonnier répété un nombre fini de fois</a:t>
            </a:r>
            <a:endParaRPr lang="fr-FR" sz="2200" dirty="0">
              <a:solidFill>
                <a:srgbClr val="FF0000"/>
              </a:solidFill>
              <a:latin typeface="Arial" panose="020B0604020202020204" pitchFamily="34" charset="0"/>
              <a:cs typeface="Arial" panose="020B0604020202020204" pitchFamily="34" charset="0"/>
            </a:endParaRP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Qu’est-ce qu’un jeu répété un nombre infini de fois ?</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Construction du jeu répété </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Répétition du 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Stratégies du jeu répété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Paiement escompté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Concept de solution</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Résultats théoriques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Principe de déviation en un coup</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finis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infinis</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Application à l’économie industrielle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Collusion en prix au sein d’un duopole</a:t>
            </a:r>
            <a:endParaRPr lang="fr-FR" sz="2200" dirty="0">
              <a:latin typeface="Cambria Math" panose="02040503050406030204" pitchFamily="18" charset="0"/>
              <a:ea typeface="Cambria Math" panose="02040503050406030204" pitchFamily="18" charset="0"/>
            </a:endParaRPr>
          </a:p>
        </p:txBody>
      </p:sp>
      <p:sp>
        <p:nvSpPr>
          <p:cNvPr id="3" name="Espace réservé du pied de page 2">
            <a:extLst>
              <a:ext uri="{FF2B5EF4-FFF2-40B4-BE49-F238E27FC236}">
                <a16:creationId xmlns:a16="http://schemas.microsoft.com/office/drawing/2014/main" id="{B7640F5C-0AD2-4A53-8F7E-E92ED6F7717B}"/>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DC4AC941-7846-4344-B015-564B5A2ED733}"/>
              </a:ext>
            </a:extLst>
          </p:cNvPr>
          <p:cNvSpPr>
            <a:spLocks noGrp="1"/>
          </p:cNvSpPr>
          <p:nvPr>
            <p:ph type="sldNum" sz="quarter" idx="12"/>
          </p:nvPr>
        </p:nvSpPr>
        <p:spPr/>
        <p:txBody>
          <a:bodyPr/>
          <a:lstStyle/>
          <a:p>
            <a:fld id="{A88EAB1B-73FB-4977-9B11-E6EDEDEB8490}" type="slidenum">
              <a:rPr lang="fr-FR" smtClean="0"/>
              <a:t>3</a:t>
            </a:fld>
            <a:endParaRPr lang="fr-FR" dirty="0"/>
          </a:p>
        </p:txBody>
      </p:sp>
      <p:pic>
        <p:nvPicPr>
          <p:cNvPr id="7" name="Image 6">
            <a:extLst>
              <a:ext uri="{FF2B5EF4-FFF2-40B4-BE49-F238E27FC236}">
                <a16:creationId xmlns:a16="http://schemas.microsoft.com/office/drawing/2014/main" id="{6565B8F7-4C81-4E3F-B7A4-EE9D8F093504}"/>
              </a:ext>
            </a:extLst>
          </p:cNvPr>
          <p:cNvPicPr>
            <a:picLocks noChangeAspect="1"/>
          </p:cNvPicPr>
          <p:nvPr/>
        </p:nvPicPr>
        <p:blipFill>
          <a:blip r:embed="rId2"/>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49718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Répétition du jeu d’étape</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6158994"/>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r>
                  <a:rPr lang="fr-FR" sz="3200" dirty="0">
                    <a:effectLst/>
                    <a:ea typeface="Times New Roman" panose="02020603050405020304" pitchFamily="18" charset="0"/>
                  </a:rPr>
                  <a:t>La répétition du jeu d’étape jusqu’au début de la période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𝑡</m:t>
                    </m:r>
                    <m:r>
                      <a:rPr lang="fr-FR" sz="3200" i="1">
                        <a:effectLst/>
                        <a:latin typeface="Cambria Math" panose="02040503050406030204" pitchFamily="18" charset="0"/>
                        <a:ea typeface="Times New Roman" panose="02020603050405020304" pitchFamily="18" charset="0"/>
                      </a:rPr>
                      <m:t>∈{1,2,…,</m:t>
                    </m:r>
                    <m:r>
                      <a:rPr lang="fr-FR" sz="3200" i="1">
                        <a:effectLst/>
                        <a:latin typeface="Cambria Math" panose="02040503050406030204" pitchFamily="18" charset="0"/>
                        <a:ea typeface="Times New Roman" panose="02020603050405020304" pitchFamily="18" charset="0"/>
                      </a:rPr>
                      <m:t>𝑇</m:t>
                    </m:r>
                    <m:r>
                      <a:rPr lang="fr-FR" sz="3200" i="1">
                        <a:effectLst/>
                        <a:latin typeface="Cambria Math" panose="02040503050406030204" pitchFamily="18" charset="0"/>
                        <a:ea typeface="Times New Roman" panose="02020603050405020304" pitchFamily="18" charset="0"/>
                      </a:rPr>
                      <m:t>}</m:t>
                    </m:r>
                  </m:oMath>
                </a14:m>
                <a:r>
                  <a:rPr lang="fr-FR" sz="3200" dirty="0">
                    <a:effectLst/>
                    <a:ea typeface="Times New Roman" panose="02020603050405020304" pitchFamily="18" charset="0"/>
                  </a:rPr>
                  <a:t> produit une histoire d’actions passées, notée </a:t>
                </a:r>
                <a14:m>
                  <m:oMath xmlns:m="http://schemas.openxmlformats.org/officeDocument/2006/math">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rPr>
                          <m:t>𝐻</m:t>
                        </m:r>
                      </m:e>
                      <m:sub>
                        <m:r>
                          <a:rPr lang="fr-FR" sz="3200" i="1">
                            <a:effectLst/>
                            <a:latin typeface="Cambria Math" panose="02040503050406030204" pitchFamily="18" charset="0"/>
                            <a:ea typeface="Times New Roman" panose="02020603050405020304" pitchFamily="18" charset="0"/>
                          </a:rPr>
                          <m:t>𝑡</m:t>
                        </m:r>
                      </m:sub>
                    </m:sSub>
                    <m:r>
                      <a:rPr lang="fr-FR" sz="3200" i="1">
                        <a:effectLst/>
                        <a:latin typeface="Cambria Math" panose="02040503050406030204" pitchFamily="18" charset="0"/>
                        <a:ea typeface="Times New Roman" panose="02020603050405020304" pitchFamily="18" charset="0"/>
                      </a:rPr>
                      <m:t>∈</m:t>
                    </m:r>
                    <m:sSup>
                      <m:sSupPr>
                        <m:ctrlPr>
                          <a:rPr lang="fr-FR" sz="3200" i="1">
                            <a:effectLst/>
                            <a:latin typeface="Cambria Math" panose="02040503050406030204" pitchFamily="18" charset="0"/>
                            <a:ea typeface="Times New Roman" panose="02020603050405020304" pitchFamily="18" charset="0"/>
                          </a:rPr>
                        </m:ctrlPr>
                      </m:sSupPr>
                      <m:e>
                        <m:r>
                          <a:rPr lang="fr-FR" sz="3200" i="1">
                            <a:effectLst/>
                            <a:latin typeface="Cambria Math" panose="02040503050406030204" pitchFamily="18" charset="0"/>
                            <a:ea typeface="Times New Roman" panose="02020603050405020304" pitchFamily="18" charset="0"/>
                          </a:rPr>
                          <m:t>𝑆</m:t>
                        </m:r>
                      </m:e>
                      <m:sup>
                        <m:r>
                          <a:rPr lang="fr-FR" sz="3200" i="1">
                            <a:effectLst/>
                            <a:latin typeface="Cambria Math" panose="02040503050406030204" pitchFamily="18" charset="0"/>
                            <a:ea typeface="Times New Roman" panose="02020603050405020304" pitchFamily="18" charset="0"/>
                          </a:rPr>
                          <m:t>𝑡</m:t>
                        </m:r>
                        <m:r>
                          <a:rPr lang="fr-FR" sz="3200" i="1">
                            <a:effectLst/>
                            <a:latin typeface="Cambria Math" panose="02040503050406030204" pitchFamily="18" charset="0"/>
                            <a:ea typeface="Times New Roman" panose="02020603050405020304" pitchFamily="18" charset="0"/>
                          </a:rPr>
                          <m:t>−1</m:t>
                        </m:r>
                      </m:sup>
                    </m:sSup>
                  </m:oMath>
                </a14:m>
                <a:r>
                  <a:rPr lang="fr-FR" sz="3200" dirty="0">
                    <a:effectLst/>
                    <a:ea typeface="Times New Roman" panose="02020603050405020304" pitchFamily="18" charset="0"/>
                  </a:rPr>
                  <a:t>.</a:t>
                </a:r>
              </a:p>
              <a:p>
                <a:pPr marL="914400" lvl="1" indent="-457200" algn="just">
                  <a:spcAft>
                    <a:spcPts val="1000"/>
                  </a:spcAft>
                  <a:buFont typeface="Arial" panose="020B0604020202020204" pitchFamily="34" charset="0"/>
                  <a:buChar char="•"/>
                </a:pPr>
                <a:r>
                  <a:rPr lang="fr-FR" sz="3200" dirty="0">
                    <a:effectLst/>
                    <a:ea typeface="Times New Roman" panose="02020603050405020304" pitchFamily="18" charset="0"/>
                  </a:rPr>
                  <a:t>On démarre en </a:t>
                </a:r>
                <a14:m>
                  <m:oMath xmlns:m="http://schemas.openxmlformats.org/officeDocument/2006/math">
                    <m:sSup>
                      <m:sSupPr>
                        <m:ctrlPr>
                          <a:rPr lang="fr-FR" sz="3200" i="1">
                            <a:effectLst/>
                            <a:latin typeface="Cambria Math" panose="02040503050406030204" pitchFamily="18" charset="0"/>
                            <a:ea typeface="Times New Roman" panose="02020603050405020304" pitchFamily="18" charset="0"/>
                          </a:rPr>
                        </m:ctrlPr>
                      </m:sSupPr>
                      <m:e>
                        <m:r>
                          <a:rPr lang="fr-FR" sz="3200" i="1">
                            <a:effectLst/>
                            <a:latin typeface="Cambria Math" panose="02040503050406030204" pitchFamily="18" charset="0"/>
                            <a:ea typeface="Times New Roman" panose="02020603050405020304" pitchFamily="18" charset="0"/>
                          </a:rPr>
                          <m:t>𝑆</m:t>
                        </m:r>
                      </m:e>
                      <m:sup>
                        <m:r>
                          <a:rPr lang="fr-FR" sz="3200" i="1">
                            <a:effectLst/>
                            <a:latin typeface="Cambria Math" panose="02040503050406030204" pitchFamily="18" charset="0"/>
                            <a:ea typeface="Times New Roman" panose="02020603050405020304" pitchFamily="18" charset="0"/>
                          </a:rPr>
                          <m:t>0</m:t>
                        </m:r>
                      </m:sup>
                    </m:sSup>
                    <m:r>
                      <a:rPr lang="fr-FR" sz="3200" i="1">
                        <a:effectLst/>
                        <a:latin typeface="Cambria Math" panose="02040503050406030204" pitchFamily="18" charset="0"/>
                        <a:ea typeface="Times New Roman" panose="02020603050405020304" pitchFamily="18" charset="0"/>
                      </a:rPr>
                      <m:t>:={∅</m:t>
                    </m:r>
                  </m:oMath>
                </a14:m>
                <a:r>
                  <a:rPr lang="fr-FR" sz="3200" dirty="0">
                    <a:effectLst/>
                    <a:ea typeface="Times New Roman" panose="02020603050405020304" pitchFamily="18" charset="0"/>
                  </a:rPr>
                  <a:t>}.</a:t>
                </a:r>
              </a:p>
              <a:p>
                <a:pPr marL="914400" lvl="1" indent="-457200" algn="just">
                  <a:spcAft>
                    <a:spcPts val="1000"/>
                  </a:spcAft>
                  <a:buFont typeface="Arial" panose="020B0604020202020204" pitchFamily="34" charset="0"/>
                  <a:buChar char="•"/>
                </a:pPr>
                <a:r>
                  <a:rPr lang="fr-FR" sz="3200" dirty="0">
                    <a:effectLst/>
                    <a:ea typeface="Times New Roman" panose="02020603050405020304" pitchFamily="18" charset="0"/>
                  </a:rPr>
                  <a:t>Celle-ci correspond à une suite d’actions retenue par chaque joueur au cours des </a:t>
                </a:r>
                <a14:m>
                  <m:oMath xmlns:m="http://schemas.openxmlformats.org/officeDocument/2006/math">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𝑡</m:t>
                    </m:r>
                    <m:r>
                      <a:rPr lang="fr-FR" sz="3200" i="1">
                        <a:effectLst/>
                        <a:latin typeface="Cambria Math" panose="02040503050406030204" pitchFamily="18" charset="0"/>
                        <a:ea typeface="Times New Roman" panose="02020603050405020304" pitchFamily="18" charset="0"/>
                      </a:rPr>
                      <m:t>−1)</m:t>
                    </m:r>
                  </m:oMath>
                </a14:m>
                <a:r>
                  <a:rPr lang="fr-FR" sz="3200" dirty="0">
                    <a:effectLst/>
                    <a:ea typeface="Times New Roman" panose="02020603050405020304" pitchFamily="18" charset="0"/>
                  </a:rPr>
                  <a:t> périodes précédentes. </a:t>
                </a:r>
              </a:p>
              <a:p>
                <a:pPr marL="914400" lvl="1" indent="-457200" algn="just">
                  <a:spcAft>
                    <a:spcPts val="1000"/>
                  </a:spcAft>
                  <a:buFont typeface="Arial" panose="020B0604020202020204" pitchFamily="34" charset="0"/>
                  <a:buChar char="•"/>
                </a:pPr>
                <a:r>
                  <a:rPr lang="fr-FR" sz="3200" dirty="0">
                    <a:effectLst/>
                    <a:ea typeface="Times New Roman" panose="02020603050405020304" pitchFamily="18" charset="0"/>
                  </a:rPr>
                  <a:t>L’histoire </a:t>
                </a:r>
                <a14:m>
                  <m:oMath xmlns:m="http://schemas.openxmlformats.org/officeDocument/2006/math">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rPr>
                          <m:t>𝐻</m:t>
                        </m:r>
                      </m:e>
                      <m:sub>
                        <m:r>
                          <a:rPr lang="fr-FR" sz="3200" i="1">
                            <a:effectLst/>
                            <a:latin typeface="Cambria Math" panose="02040503050406030204" pitchFamily="18" charset="0"/>
                            <a:ea typeface="Times New Roman" panose="02020603050405020304" pitchFamily="18" charset="0"/>
                          </a:rPr>
                          <m:t>𝑡</m:t>
                        </m:r>
                      </m:sub>
                    </m:sSub>
                  </m:oMath>
                </a14:m>
                <a:r>
                  <a:rPr lang="fr-FR" sz="3200" dirty="0">
                    <a:effectLst/>
                    <a:ea typeface="Times New Roman" panose="02020603050405020304" pitchFamily="18" charset="0"/>
                  </a:rPr>
                  <a:t> est donc composée de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𝑁</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𝑡</m:t>
                    </m:r>
                    <m:r>
                      <a:rPr lang="fr-FR" sz="3200" i="1">
                        <a:effectLst/>
                        <a:latin typeface="Cambria Math" panose="02040503050406030204" pitchFamily="18" charset="0"/>
                        <a:ea typeface="Times New Roman" panose="02020603050405020304" pitchFamily="18" charset="0"/>
                      </a:rPr>
                      <m:t>−1)</m:t>
                    </m:r>
                  </m:oMath>
                </a14:m>
                <a:r>
                  <a:rPr lang="fr-FR" sz="3200" dirty="0">
                    <a:effectLst/>
                    <a:ea typeface="Times New Roman" panose="02020603050405020304" pitchFamily="18" charset="0"/>
                  </a:rPr>
                  <a:t> actions qui correspondent à </a:t>
                </a:r>
                <a14:m>
                  <m:oMath xmlns:m="http://schemas.openxmlformats.org/officeDocument/2006/math">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𝑡</m:t>
                    </m:r>
                    <m:r>
                      <a:rPr lang="fr-FR" sz="3200" i="1">
                        <a:effectLst/>
                        <a:latin typeface="Cambria Math" panose="02040503050406030204" pitchFamily="18" charset="0"/>
                        <a:ea typeface="Times New Roman" panose="02020603050405020304" pitchFamily="18" charset="0"/>
                      </a:rPr>
                      <m:t>−1)</m:t>
                    </m:r>
                  </m:oMath>
                </a14:m>
                <a:r>
                  <a:rPr lang="fr-FR" sz="3200" dirty="0">
                    <a:effectLst/>
                    <a:ea typeface="Times New Roman" panose="02020603050405020304" pitchFamily="18" charset="0"/>
                  </a:rPr>
                  <a:t> parties de </a:t>
                </a:r>
                <a14:m>
                  <m:oMath xmlns:m="http://schemas.openxmlformats.org/officeDocument/2006/math">
                    <m:r>
                      <a:rPr lang="fr-FR" sz="3200" i="1">
                        <a:effectLst/>
                        <a:latin typeface="Cambria Math" panose="02040503050406030204" pitchFamily="18" charset="0"/>
                        <a:ea typeface="Calibri" panose="020F0502020204030204" pitchFamily="34" charset="0"/>
                      </a:rPr>
                      <m:t>𝐺</m:t>
                    </m:r>
                  </m:oMath>
                </a14:m>
                <a:r>
                  <a:rPr lang="fr-FR" sz="3200" dirty="0">
                    <a:effectLst/>
                    <a:ea typeface="Times New Roman" panose="02020603050405020304" pitchFamily="18" charset="0"/>
                  </a:rPr>
                  <a:t>, </a:t>
                </a:r>
                <a:r>
                  <a:rPr lang="fr-FR" sz="3200" dirty="0">
                    <a:effectLst/>
                    <a:ea typeface="Calibri" panose="020F0502020204030204" pitchFamily="34" charset="0"/>
                  </a:rPr>
                  <a:t>jouées successivement.</a:t>
                </a:r>
                <a:r>
                  <a:rPr lang="fr-FR" sz="3200" dirty="0">
                    <a:effectLst/>
                    <a:ea typeface="Times New Roman" panose="02020603050405020304" pitchFamily="18" charset="0"/>
                  </a:rPr>
                  <a:t> </a:t>
                </a:r>
              </a:p>
              <a:p>
                <a:pPr marL="457200" indent="-457200" algn="just">
                  <a:spcAft>
                    <a:spcPts val="1000"/>
                  </a:spcAft>
                  <a:buFont typeface="Arial" panose="020B0604020202020204" pitchFamily="34" charset="0"/>
                  <a:buChar char="•"/>
                </a:pPr>
                <a:r>
                  <a:rPr lang="fr-FR" sz="3200" dirty="0">
                    <a:ea typeface="Times New Roman" panose="02020603050405020304" pitchFamily="18" charset="0"/>
                  </a:rPr>
                  <a:t>L’ensemble de toutes les histoires possibles est noté </a:t>
                </a:r>
                <a14:m>
                  <m:oMath xmlns:m="http://schemas.openxmlformats.org/officeDocument/2006/math">
                    <m:r>
                      <a:rPr lang="fr-FR" sz="3200" i="1">
                        <a:latin typeface="Cambria Math" panose="02040503050406030204" pitchFamily="18" charset="0"/>
                        <a:ea typeface="Calibri" panose="020F0502020204030204" pitchFamily="34" charset="0"/>
                      </a:rPr>
                      <m:t>ℋ</m:t>
                    </m:r>
                    <m:r>
                      <a:rPr lang="fr-FR" sz="3200" i="1">
                        <a:latin typeface="Cambria Math" panose="02040503050406030204" pitchFamily="18" charset="0"/>
                        <a:ea typeface="Calibri" panose="020F0502020204030204" pitchFamily="34" charset="0"/>
                      </a:rPr>
                      <m:t>=</m:t>
                    </m:r>
                    <m:nary>
                      <m:naryPr>
                        <m:chr m:val="⋃"/>
                        <m:limLoc m:val="undOvr"/>
                        <m:ctrlPr>
                          <a:rPr lang="fr-FR" sz="3200" i="1">
                            <a:latin typeface="Cambria Math" panose="02040503050406030204" pitchFamily="18" charset="0"/>
                            <a:ea typeface="Times New Roman" panose="02020603050405020304" pitchFamily="18" charset="0"/>
                          </a:rPr>
                        </m:ctrlPr>
                      </m:naryPr>
                      <m:sub>
                        <m:r>
                          <a:rPr lang="fr-FR" sz="3200" i="1">
                            <a:latin typeface="Cambria Math" panose="02040503050406030204" pitchFamily="18" charset="0"/>
                            <a:ea typeface="Times New Roman" panose="02020603050405020304" pitchFamily="18" charset="0"/>
                          </a:rPr>
                          <m:t>𝑡</m:t>
                        </m:r>
                        <m:r>
                          <a:rPr lang="fr-FR" sz="3200" i="1">
                            <a:latin typeface="Cambria Math" panose="02040503050406030204" pitchFamily="18" charset="0"/>
                            <a:ea typeface="Times New Roman" panose="02020603050405020304" pitchFamily="18" charset="0"/>
                          </a:rPr>
                          <m:t>=1</m:t>
                        </m:r>
                      </m:sub>
                      <m:sup>
                        <m:r>
                          <a:rPr lang="fr-FR" sz="3200" i="1">
                            <a:latin typeface="Cambria Math" panose="02040503050406030204" pitchFamily="18" charset="0"/>
                            <a:ea typeface="Times New Roman" panose="02020603050405020304" pitchFamily="18" charset="0"/>
                          </a:rPr>
                          <m:t>𝑇</m:t>
                        </m:r>
                      </m:sup>
                      <m:e>
                        <m:sSup>
                          <m:sSupPr>
                            <m:ctrlPr>
                              <a:rPr lang="fr-FR" sz="3200" i="1">
                                <a:latin typeface="Cambria Math" panose="02040503050406030204" pitchFamily="18" charset="0"/>
                                <a:ea typeface="Times New Roman" panose="02020603050405020304" pitchFamily="18" charset="0"/>
                              </a:rPr>
                            </m:ctrlPr>
                          </m:sSupPr>
                          <m:e>
                            <m:r>
                              <a:rPr lang="fr-FR" sz="3200" i="1">
                                <a:latin typeface="Cambria Math" panose="02040503050406030204" pitchFamily="18" charset="0"/>
                                <a:ea typeface="Times New Roman" panose="02020603050405020304" pitchFamily="18" charset="0"/>
                              </a:rPr>
                              <m:t>𝑆</m:t>
                            </m:r>
                          </m:e>
                          <m:sup>
                            <m:r>
                              <a:rPr lang="fr-FR" sz="3200" i="1">
                                <a:latin typeface="Cambria Math" panose="02040503050406030204" pitchFamily="18" charset="0"/>
                                <a:ea typeface="Times New Roman" panose="02020603050405020304" pitchFamily="18" charset="0"/>
                              </a:rPr>
                              <m:t>𝑡</m:t>
                            </m:r>
                            <m:r>
                              <a:rPr lang="fr-FR" sz="3200" i="1">
                                <a:latin typeface="Cambria Math" panose="02040503050406030204" pitchFamily="18" charset="0"/>
                                <a:ea typeface="Times New Roman" panose="02020603050405020304" pitchFamily="18" charset="0"/>
                              </a:rPr>
                              <m:t>−1</m:t>
                            </m:r>
                          </m:sup>
                        </m:sSup>
                      </m:e>
                    </m:nary>
                  </m:oMath>
                </a14:m>
                <a:r>
                  <a:rPr lang="fr-FR" sz="3200" dirty="0">
                    <a:ea typeface="Times New Roman" panose="02020603050405020304" pitchFamily="18" charset="0"/>
                  </a:rPr>
                  <a:t>.</a:t>
                </a:r>
                <a:endParaRPr lang="fr-FR" sz="3200" dirty="0">
                  <a:ea typeface="Calibri" panose="020F0502020204030204" pitchFamily="34" charset="0"/>
                </a:endParaRPr>
              </a:p>
              <a:p>
                <a:pPr marL="914400" lvl="1" indent="-457200" algn="just">
                  <a:spcAft>
                    <a:spcPts val="1000"/>
                  </a:spcAft>
                  <a:buFont typeface="Arial" panose="020B0604020202020204" pitchFamily="34" charset="0"/>
                  <a:buChar char="•"/>
                </a:pPr>
                <a:endParaRPr lang="fr-FR" sz="3200" dirty="0">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6158994"/>
              </a:xfrm>
              <a:prstGeom prst="rect">
                <a:avLst/>
              </a:prstGeom>
              <a:blipFill>
                <a:blip r:embed="rId2"/>
                <a:stretch>
                  <a:fillRect l="-1173" t="-1286" r="-1275"/>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8B9F8B7B-E90C-4591-A98C-07FD2BA0904D}"/>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DEE86EF1-5CA5-4E94-8181-2C596A726BAB}"/>
              </a:ext>
            </a:extLst>
          </p:cNvPr>
          <p:cNvSpPr>
            <a:spLocks noGrp="1"/>
          </p:cNvSpPr>
          <p:nvPr>
            <p:ph type="sldNum" sz="quarter" idx="12"/>
          </p:nvPr>
        </p:nvSpPr>
        <p:spPr/>
        <p:txBody>
          <a:bodyPr/>
          <a:lstStyle/>
          <a:p>
            <a:fld id="{A88EAB1B-73FB-4977-9B11-E6EDEDEB8490}" type="slidenum">
              <a:rPr lang="fr-FR" smtClean="0"/>
              <a:t>30</a:t>
            </a:fld>
            <a:endParaRPr lang="fr-FR" dirty="0"/>
          </a:p>
        </p:txBody>
      </p:sp>
      <p:pic>
        <p:nvPicPr>
          <p:cNvPr id="7" name="Image 6">
            <a:extLst>
              <a:ext uri="{FF2B5EF4-FFF2-40B4-BE49-F238E27FC236}">
                <a16:creationId xmlns:a16="http://schemas.microsoft.com/office/drawing/2014/main" id="{13045FA8-D5F0-420E-AD59-31C9D1792C5A}"/>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447268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Répétition du jeu d’étape</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293757"/>
              </a:xfrm>
              <a:prstGeom prst="rect">
                <a:avLst/>
              </a:prstGeom>
              <a:noFill/>
            </p:spPr>
            <p:txBody>
              <a:bodyPr wrap="square" rtlCol="0">
                <a:spAutoFit/>
              </a:bodyPr>
              <a:lstStyle/>
              <a:p>
                <a:pPr marL="914400" lvl="1" indent="-457200" algn="just">
                  <a:spcAft>
                    <a:spcPts val="1000"/>
                  </a:spcAft>
                  <a:buFont typeface="Arial" panose="020B0604020202020204" pitchFamily="34" charset="0"/>
                  <a:buChar char="•"/>
                </a:pPr>
                <a:endParaRPr lang="fr-FR" sz="3200" dirty="0">
                  <a:effectLst/>
                  <a:ea typeface="Times New Roman" panose="02020603050405020304" pitchFamily="18" charset="0"/>
                </a:endParaRPr>
              </a:p>
              <a:p>
                <a:pPr marL="914400" lvl="1" indent="-457200" algn="just">
                  <a:spcAft>
                    <a:spcPts val="1000"/>
                  </a:spcAft>
                  <a:buFont typeface="Arial" panose="020B0604020202020204" pitchFamily="34" charset="0"/>
                  <a:buChar char="•"/>
                </a:pPr>
                <a:endParaRPr lang="fr-FR" sz="3200" dirty="0">
                  <a:ea typeface="Times New Roman" panose="02020603050405020304" pitchFamily="18" charset="0"/>
                </a:endParaRPr>
              </a:p>
              <a:p>
                <a:pPr marL="914400" lvl="1" indent="-457200" algn="just">
                  <a:spcAft>
                    <a:spcPts val="1000"/>
                  </a:spcAft>
                  <a:buFont typeface="Arial" panose="020B0604020202020204" pitchFamily="34" charset="0"/>
                  <a:buChar char="•"/>
                </a:pPr>
                <a:endParaRPr lang="fr-FR" sz="3200" dirty="0">
                  <a:effectLst/>
                  <a:ea typeface="Times New Roman" panose="02020603050405020304" pitchFamily="18" charset="0"/>
                </a:endParaRPr>
              </a:p>
              <a:p>
                <a:pPr marL="914400" lvl="1" indent="-457200" algn="just">
                  <a:spcAft>
                    <a:spcPts val="1000"/>
                  </a:spcAft>
                  <a:buFont typeface="Arial" panose="020B0604020202020204" pitchFamily="34" charset="0"/>
                  <a:buChar char="•"/>
                </a:pPr>
                <a:r>
                  <a:rPr lang="fr-FR" sz="3200" dirty="0">
                    <a:effectLst/>
                    <a:ea typeface="Times New Roman" panose="02020603050405020304" pitchFamily="18" charset="0"/>
                  </a:rPr>
                  <a:t>E.g., dans notre dilemme du prisonnier à 2 joueurs, l’histoire des coups passés de la 4</a:t>
                </a:r>
                <a:r>
                  <a:rPr lang="fr-FR" sz="3200" baseline="30000" dirty="0">
                    <a:effectLst/>
                    <a:ea typeface="Times New Roman" panose="02020603050405020304" pitchFamily="18" charset="0"/>
                  </a:rPr>
                  <a:t>e</a:t>
                </a:r>
                <a:r>
                  <a:rPr lang="fr-FR" sz="3200" dirty="0">
                    <a:effectLst/>
                    <a:ea typeface="Times New Roman" panose="02020603050405020304" pitchFamily="18" charset="0"/>
                  </a:rPr>
                  <a:t> période qui correspond à:</a:t>
                </a:r>
              </a:p>
              <a:p>
                <a:pPr marL="1371600" lvl="2" indent="-457200" algn="just">
                  <a:spcAft>
                    <a:spcPts val="1000"/>
                  </a:spcAft>
                  <a:buFont typeface="Arial" panose="020B0604020202020204" pitchFamily="34" charset="0"/>
                  <a:buChar char="•"/>
                </a:pPr>
                <a:r>
                  <a:rPr lang="fr-FR" sz="3200" dirty="0">
                    <a:effectLst/>
                    <a:ea typeface="Times New Roman" panose="02020603050405020304" pitchFamily="18" charset="0"/>
                  </a:rPr>
                  <a:t> une coopération mutuelle durant les deux premières périodes; et</a:t>
                </a:r>
              </a:p>
              <a:p>
                <a:pPr marL="1371600" lvl="2" indent="-457200" algn="just">
                  <a:spcAft>
                    <a:spcPts val="1000"/>
                  </a:spcAft>
                  <a:buFont typeface="Arial" panose="020B0604020202020204" pitchFamily="34" charset="0"/>
                  <a:buChar char="•"/>
                </a:pPr>
                <a:r>
                  <a:rPr lang="fr-FR" sz="3200" dirty="0">
                    <a:effectLst/>
                    <a:ea typeface="Times New Roman" panose="02020603050405020304" pitchFamily="18" charset="0"/>
                  </a:rPr>
                  <a:t> à une trahison du joueur 1 à la troisième période</a:t>
                </a:r>
              </a:p>
              <a:p>
                <a:pPr lvl="1" algn="just">
                  <a:spcAft>
                    <a:spcPts val="1000"/>
                  </a:spcAft>
                </a:pPr>
                <a:r>
                  <a:rPr lang="fr-FR" sz="3200" dirty="0">
                    <a:ea typeface="Times New Roman" panose="02020603050405020304" pitchFamily="18" charset="0"/>
                  </a:rPr>
                  <a:t>	</a:t>
                </a:r>
                <a:r>
                  <a:rPr lang="fr-FR" sz="3200" dirty="0">
                    <a:effectLst/>
                    <a:ea typeface="Times New Roman" panose="02020603050405020304" pitchFamily="18" charset="0"/>
                  </a:rPr>
                  <a:t> s’écrit  </a:t>
                </a:r>
                <a14:m>
                  <m:oMath xmlns:m="http://schemas.openxmlformats.org/officeDocument/2006/math">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rPr>
                          <m:t>𝐻</m:t>
                        </m:r>
                      </m:e>
                      <m:sub>
                        <m:r>
                          <a:rPr lang="fr-FR" sz="3200" i="1">
                            <a:effectLst/>
                            <a:latin typeface="Cambria Math" panose="02040503050406030204" pitchFamily="18" charset="0"/>
                            <a:ea typeface="Times New Roman" panose="02020603050405020304" pitchFamily="18" charset="0"/>
                          </a:rPr>
                          <m:t>4</m:t>
                        </m:r>
                      </m:sub>
                    </m:sSub>
                    <m:r>
                      <a:rPr lang="fr-FR" sz="3200" i="1">
                        <a:effectLst/>
                        <a:latin typeface="Cambria Math" panose="02040503050406030204" pitchFamily="18" charset="0"/>
                        <a:ea typeface="Times New Roman" panose="02020603050405020304" pitchFamily="18" charset="0"/>
                      </a:rPr>
                      <m:t>=(</m:t>
                    </m:r>
                    <m:d>
                      <m:dPr>
                        <m:ctrlPr>
                          <a:rPr lang="fr-FR" sz="3200" i="1">
                            <a:effectLst/>
                            <a:latin typeface="Cambria Math" panose="02040503050406030204" pitchFamily="18" charset="0"/>
                            <a:ea typeface="Times New Roman" panose="02020603050405020304" pitchFamily="18" charset="0"/>
                          </a:rPr>
                        </m:ctrlPr>
                      </m:dPr>
                      <m:e>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rPr>
                              <m:t>𝑐</m:t>
                            </m:r>
                          </m:e>
                          <m:sub>
                            <m:r>
                              <a:rPr lang="fr-FR" sz="3200" i="1">
                                <a:effectLst/>
                                <a:latin typeface="Cambria Math" panose="02040503050406030204" pitchFamily="18" charset="0"/>
                                <a:ea typeface="Times New Roman" panose="02020603050405020304" pitchFamily="18" charset="0"/>
                              </a:rPr>
                              <m:t>1</m:t>
                            </m:r>
                          </m:sub>
                        </m:sSub>
                        <m:r>
                          <a:rPr lang="fr-FR" sz="3200" i="1">
                            <a:effectLst/>
                            <a:latin typeface="Cambria Math" panose="02040503050406030204" pitchFamily="18" charset="0"/>
                            <a:ea typeface="Times New Roman" panose="02020603050405020304" pitchFamily="18" charset="0"/>
                          </a:rPr>
                          <m:t>,</m:t>
                        </m:r>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rPr>
                              <m:t>𝑐</m:t>
                            </m:r>
                          </m:e>
                          <m:sub>
                            <m:r>
                              <a:rPr lang="fr-FR" sz="3200" i="1">
                                <a:effectLst/>
                                <a:latin typeface="Cambria Math" panose="02040503050406030204" pitchFamily="18" charset="0"/>
                                <a:ea typeface="Times New Roman" panose="02020603050405020304" pitchFamily="18" charset="0"/>
                              </a:rPr>
                              <m:t>2</m:t>
                            </m:r>
                          </m:sub>
                        </m:sSub>
                      </m:e>
                    </m:d>
                    <m:r>
                      <a:rPr lang="fr-FR" sz="3200" i="1">
                        <a:effectLst/>
                        <a:latin typeface="Cambria Math" panose="02040503050406030204" pitchFamily="18" charset="0"/>
                        <a:ea typeface="Times New Roman" panose="02020603050405020304" pitchFamily="18" charset="0"/>
                      </a:rPr>
                      <m:t>,</m:t>
                    </m:r>
                    <m:d>
                      <m:dPr>
                        <m:ctrlPr>
                          <a:rPr lang="fr-FR" sz="3200" i="1">
                            <a:effectLst/>
                            <a:latin typeface="Cambria Math" panose="02040503050406030204" pitchFamily="18" charset="0"/>
                            <a:ea typeface="Times New Roman" panose="02020603050405020304" pitchFamily="18" charset="0"/>
                          </a:rPr>
                        </m:ctrlPr>
                      </m:dPr>
                      <m:e>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rPr>
                              <m:t>𝑐</m:t>
                            </m:r>
                          </m:e>
                          <m:sub>
                            <m:r>
                              <a:rPr lang="fr-FR" sz="3200" i="1">
                                <a:effectLst/>
                                <a:latin typeface="Cambria Math" panose="02040503050406030204" pitchFamily="18" charset="0"/>
                                <a:ea typeface="Times New Roman" panose="02020603050405020304" pitchFamily="18" charset="0"/>
                              </a:rPr>
                              <m:t>1</m:t>
                            </m:r>
                          </m:sub>
                        </m:sSub>
                        <m:r>
                          <a:rPr lang="fr-FR" sz="3200" i="1">
                            <a:effectLst/>
                            <a:latin typeface="Cambria Math" panose="02040503050406030204" pitchFamily="18" charset="0"/>
                            <a:ea typeface="Times New Roman" panose="02020603050405020304" pitchFamily="18" charset="0"/>
                          </a:rPr>
                          <m:t>,</m:t>
                        </m:r>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rPr>
                              <m:t>𝑐</m:t>
                            </m:r>
                          </m:e>
                          <m:sub>
                            <m:r>
                              <a:rPr lang="fr-FR" sz="3200" i="1">
                                <a:effectLst/>
                                <a:latin typeface="Cambria Math" panose="02040503050406030204" pitchFamily="18" charset="0"/>
                                <a:ea typeface="Times New Roman" panose="02020603050405020304" pitchFamily="18" charset="0"/>
                              </a:rPr>
                              <m:t>2</m:t>
                            </m:r>
                          </m:sub>
                        </m:sSub>
                      </m:e>
                    </m:d>
                    <m:r>
                      <a:rPr lang="fr-FR" sz="3200" i="1">
                        <a:effectLst/>
                        <a:latin typeface="Cambria Math" panose="02040503050406030204" pitchFamily="18" charset="0"/>
                        <a:ea typeface="Times New Roman" panose="02020603050405020304" pitchFamily="18" charset="0"/>
                      </a:rPr>
                      <m:t>,</m:t>
                    </m:r>
                    <m:d>
                      <m:dPr>
                        <m:ctrlPr>
                          <a:rPr lang="fr-FR" sz="3200" i="1">
                            <a:effectLst/>
                            <a:latin typeface="Cambria Math" panose="02040503050406030204" pitchFamily="18" charset="0"/>
                            <a:ea typeface="Times New Roman" panose="02020603050405020304" pitchFamily="18" charset="0"/>
                          </a:rPr>
                        </m:ctrlPr>
                      </m:dPr>
                      <m:e>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rPr>
                              <m:t>𝑡</m:t>
                            </m:r>
                          </m:e>
                          <m:sub>
                            <m:r>
                              <a:rPr lang="fr-FR" sz="3200" i="1">
                                <a:effectLst/>
                                <a:latin typeface="Cambria Math" panose="02040503050406030204" pitchFamily="18" charset="0"/>
                                <a:ea typeface="Times New Roman" panose="02020603050405020304" pitchFamily="18" charset="0"/>
                              </a:rPr>
                              <m:t>1</m:t>
                            </m:r>
                          </m:sub>
                        </m:sSub>
                        <m:r>
                          <a:rPr lang="fr-FR" sz="3200" i="1">
                            <a:effectLst/>
                            <a:latin typeface="Cambria Math" panose="02040503050406030204" pitchFamily="18" charset="0"/>
                            <a:ea typeface="Times New Roman" panose="02020603050405020304" pitchFamily="18" charset="0"/>
                          </a:rPr>
                          <m:t>,</m:t>
                        </m:r>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rPr>
                              <m:t>𝑐</m:t>
                            </m:r>
                          </m:e>
                          <m:sub>
                            <m:r>
                              <a:rPr lang="fr-FR" sz="3200" i="1">
                                <a:effectLst/>
                                <a:latin typeface="Cambria Math" panose="02040503050406030204" pitchFamily="18" charset="0"/>
                                <a:ea typeface="Times New Roman" panose="02020603050405020304" pitchFamily="18" charset="0"/>
                              </a:rPr>
                              <m:t>2</m:t>
                            </m:r>
                          </m:sub>
                        </m:sSub>
                      </m:e>
                    </m:d>
                    <m:r>
                      <a:rPr lang="fr-FR" sz="3200" i="1">
                        <a:effectLst/>
                        <a:latin typeface="Cambria Math" panose="02040503050406030204" pitchFamily="18" charset="0"/>
                        <a:ea typeface="Times New Roman" panose="02020603050405020304" pitchFamily="18" charset="0"/>
                      </a:rPr>
                      <m:t>)</m:t>
                    </m:r>
                  </m:oMath>
                </a14:m>
                <a:r>
                  <a:rPr lang="fr-FR" sz="3200" dirty="0">
                    <a:effectLst/>
                    <a:ea typeface="Times New Roman" panose="02020603050405020304" pitchFamily="18" charset="0"/>
                  </a:rPr>
                  <a:t>. </a:t>
                </a:r>
                <a:endParaRPr lang="fr-FR" sz="3200" dirty="0">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5293757"/>
              </a:xfrm>
              <a:prstGeom prst="rect">
                <a:avLst/>
              </a:prstGeom>
              <a:blipFill>
                <a:blip r:embed="rId2"/>
                <a:stretch>
                  <a:fillRect r="-1275" b="-2762"/>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pic>
        <p:nvPicPr>
          <p:cNvPr id="4" name="Image 3">
            <a:extLst>
              <a:ext uri="{FF2B5EF4-FFF2-40B4-BE49-F238E27FC236}">
                <a16:creationId xmlns:a16="http://schemas.microsoft.com/office/drawing/2014/main" id="{E5BCB25C-6EBB-40B5-A201-66CBD47053DD}"/>
              </a:ext>
            </a:extLst>
          </p:cNvPr>
          <p:cNvPicPr>
            <a:picLocks noChangeAspect="1"/>
          </p:cNvPicPr>
          <p:nvPr/>
        </p:nvPicPr>
        <p:blipFill>
          <a:blip r:embed="rId4"/>
          <a:stretch>
            <a:fillRect/>
          </a:stretch>
        </p:blipFill>
        <p:spPr>
          <a:xfrm>
            <a:off x="2015293" y="1160412"/>
            <a:ext cx="8657070" cy="1847708"/>
          </a:xfrm>
          <a:prstGeom prst="rect">
            <a:avLst/>
          </a:prstGeom>
        </p:spPr>
      </p:pic>
      <p:sp>
        <p:nvSpPr>
          <p:cNvPr id="3" name="Espace réservé du pied de page 2">
            <a:extLst>
              <a:ext uri="{FF2B5EF4-FFF2-40B4-BE49-F238E27FC236}">
                <a16:creationId xmlns:a16="http://schemas.microsoft.com/office/drawing/2014/main" id="{B74D8397-DA3B-4962-9E6F-E71D5A70EACF}"/>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6" name="Espace réservé du numéro de diapositive 5">
            <a:extLst>
              <a:ext uri="{FF2B5EF4-FFF2-40B4-BE49-F238E27FC236}">
                <a16:creationId xmlns:a16="http://schemas.microsoft.com/office/drawing/2014/main" id="{3990CFFA-5215-4A0E-A4B3-DD600399F292}"/>
              </a:ext>
            </a:extLst>
          </p:cNvPr>
          <p:cNvSpPr>
            <a:spLocks noGrp="1"/>
          </p:cNvSpPr>
          <p:nvPr>
            <p:ph type="sldNum" sz="quarter" idx="12"/>
          </p:nvPr>
        </p:nvSpPr>
        <p:spPr/>
        <p:txBody>
          <a:bodyPr/>
          <a:lstStyle/>
          <a:p>
            <a:fld id="{A88EAB1B-73FB-4977-9B11-E6EDEDEB8490}" type="slidenum">
              <a:rPr lang="fr-FR" smtClean="0"/>
              <a:t>31</a:t>
            </a:fld>
            <a:endParaRPr lang="fr-FR" dirty="0"/>
          </a:p>
        </p:txBody>
      </p:sp>
      <p:pic>
        <p:nvPicPr>
          <p:cNvPr id="8" name="Image 7">
            <a:extLst>
              <a:ext uri="{FF2B5EF4-FFF2-40B4-BE49-F238E27FC236}">
                <a16:creationId xmlns:a16="http://schemas.microsoft.com/office/drawing/2014/main" id="{4F4B886B-92EC-4E3F-B082-A8A49D7408CF}"/>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233125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fontScale="90000"/>
          </a:bodyPr>
          <a:lstStyle/>
          <a:p>
            <a:pPr algn="ctr"/>
            <a:r>
              <a:rPr lang="fr-FR" dirty="0">
                <a:latin typeface="Arial Black" panose="020B0A04020102020204" pitchFamily="34" charset="0"/>
              </a:rPr>
              <a:t>Jeux répétés</a:t>
            </a:r>
            <a:br>
              <a:rPr lang="fr-FR" dirty="0">
                <a:latin typeface="Arial Black" panose="020B0A04020102020204" pitchFamily="34" charset="0"/>
              </a:rPr>
            </a:br>
            <a:r>
              <a:rPr lang="fr-FR" dirty="0">
                <a:latin typeface="Arial Black" panose="020B0A04020102020204" pitchFamily="34" charset="0"/>
              </a:rPr>
              <a:t>Plan</a:t>
            </a:r>
            <a:endParaRPr lang="fr-FR" sz="40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6F7D0CD5-CB69-4A6C-9BBB-0C029308A225}"/>
              </a:ext>
            </a:extLst>
          </p:cNvPr>
          <p:cNvSpPr txBox="1"/>
          <p:nvPr/>
        </p:nvSpPr>
        <p:spPr>
          <a:xfrm>
            <a:off x="1" y="1287917"/>
            <a:ext cx="12039600" cy="5509200"/>
          </a:xfrm>
          <a:prstGeom prst="rect">
            <a:avLst/>
          </a:prstGeom>
          <a:solidFill>
            <a:schemeClr val="tx2">
              <a:lumMod val="20000"/>
              <a:lumOff val="80000"/>
            </a:schemeClr>
          </a:solidFill>
        </p:spPr>
        <p:txBody>
          <a:bodyPr wrap="square" rtlCol="0">
            <a:spAutoFit/>
          </a:bodyPr>
          <a:lstStyle/>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Introduction</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La résolution du dilemme du prisonnier</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Le dilemme du prisonnier répété un nombre fini de fois</a:t>
            </a:r>
            <a:endParaRPr lang="fr-FR" sz="2200" dirty="0">
              <a:solidFill>
                <a:srgbClr val="FF0000"/>
              </a:solidFill>
              <a:latin typeface="Arial" panose="020B0604020202020204" pitchFamily="34" charset="0"/>
              <a:cs typeface="Arial" panose="020B0604020202020204" pitchFamily="34" charset="0"/>
            </a:endParaRP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Qu’est-ce qu’un jeu répété un nombre infini de fois ?</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Construction du jeu répété </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Répétition du jeu d’étape</a:t>
            </a:r>
          </a:p>
          <a:p>
            <a:pPr marL="1371600" lvl="2" indent="-457200">
              <a:buFont typeface="Arial" panose="020B0604020202020204" pitchFamily="34" charset="0"/>
              <a:buChar char="•"/>
            </a:pPr>
            <a:r>
              <a:rPr lang="fr-FR" sz="2200" dirty="0">
                <a:solidFill>
                  <a:srgbClr val="FF0000"/>
                </a:solidFill>
                <a:latin typeface="Arial" panose="020B0604020202020204" pitchFamily="34" charset="0"/>
                <a:cs typeface="Arial" panose="020B0604020202020204" pitchFamily="34" charset="0"/>
              </a:rPr>
              <a:t>Stratégies du jeu répété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Paiement escompté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Concept de solution</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Résultats théoriques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Principe de déviation en un coup</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finis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infinis</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Application à l’économie industrielle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Collusion en prix au sein d’un duopole</a:t>
            </a:r>
            <a:endParaRPr lang="fr-FR" sz="2200" dirty="0">
              <a:latin typeface="Cambria Math" panose="02040503050406030204" pitchFamily="18" charset="0"/>
              <a:ea typeface="Cambria Math" panose="02040503050406030204" pitchFamily="18" charset="0"/>
            </a:endParaRPr>
          </a:p>
        </p:txBody>
      </p:sp>
      <p:pic>
        <p:nvPicPr>
          <p:cNvPr id="6" name="Image 5">
            <a:extLst>
              <a:ext uri="{FF2B5EF4-FFF2-40B4-BE49-F238E27FC236}">
                <a16:creationId xmlns:a16="http://schemas.microsoft.com/office/drawing/2014/main" id="{59262D3F-D64C-4700-B534-459E35995115}"/>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FFA38FE9-F2EE-42D9-8A6F-C6FD14660C0F}"/>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D0A97E4E-0C67-4B7E-BE9F-C2B7C5E81EE0}"/>
              </a:ext>
            </a:extLst>
          </p:cNvPr>
          <p:cNvSpPr>
            <a:spLocks noGrp="1"/>
          </p:cNvSpPr>
          <p:nvPr>
            <p:ph type="sldNum" sz="quarter" idx="12"/>
          </p:nvPr>
        </p:nvSpPr>
        <p:spPr/>
        <p:txBody>
          <a:bodyPr/>
          <a:lstStyle/>
          <a:p>
            <a:fld id="{A88EAB1B-73FB-4977-9B11-E6EDEDEB8490}" type="slidenum">
              <a:rPr lang="fr-FR" smtClean="0"/>
              <a:t>32</a:t>
            </a:fld>
            <a:endParaRPr lang="fr-FR" dirty="0"/>
          </a:p>
        </p:txBody>
      </p:sp>
      <p:pic>
        <p:nvPicPr>
          <p:cNvPr id="7" name="Image 6">
            <a:extLst>
              <a:ext uri="{FF2B5EF4-FFF2-40B4-BE49-F238E27FC236}">
                <a16:creationId xmlns:a16="http://schemas.microsoft.com/office/drawing/2014/main" id="{56184DD8-F5B8-4C17-8D35-12421C2A18C1}"/>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438789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Stratégies du jeu répété</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4692823"/>
              </a:xfrm>
              <a:prstGeom prst="rect">
                <a:avLst/>
              </a:prstGeom>
              <a:noFill/>
            </p:spPr>
            <p:txBody>
              <a:bodyPr wrap="square" rtlCol="0">
                <a:spAutoFit/>
              </a:bodyPr>
              <a:lstStyle/>
              <a:p>
                <a:pPr marL="457200" indent="-457200" algn="just">
                  <a:spcAft>
                    <a:spcPts val="0"/>
                  </a:spcAft>
                  <a:buFont typeface="Arial" panose="020B0604020202020204" pitchFamily="34" charset="0"/>
                  <a:buChar char="•"/>
                </a:pPr>
                <a:r>
                  <a:rPr lang="fr-FR" sz="3200" dirty="0">
                    <a:ea typeface="Times New Roman" panose="02020603050405020304" pitchFamily="18" charset="0"/>
                  </a:rPr>
                  <a:t>Chaque histoire </a:t>
                </a:r>
                <a14:m>
                  <m:oMath xmlns:m="http://schemas.openxmlformats.org/officeDocument/2006/math">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rPr>
                          <m:t>𝐻</m:t>
                        </m:r>
                      </m:e>
                      <m:sub>
                        <m:r>
                          <a:rPr lang="fr-FR" sz="3200" i="1">
                            <a:latin typeface="Cambria Math" panose="02040503050406030204" pitchFamily="18" charset="0"/>
                            <a:ea typeface="Times New Roman" panose="02020603050405020304" pitchFamily="18" charset="0"/>
                          </a:rPr>
                          <m:t>𝑡</m:t>
                        </m:r>
                      </m:sub>
                    </m:sSub>
                  </m:oMath>
                </a14:m>
                <a:r>
                  <a:rPr lang="fr-FR" sz="3200" dirty="0">
                    <a:ea typeface="Times New Roman" panose="02020603050405020304" pitchFamily="18" charset="0"/>
                  </a:rPr>
                  <a:t> définit un nouveau jeu </a:t>
                </a:r>
                <a14:m>
                  <m:oMath xmlns:m="http://schemas.openxmlformats.org/officeDocument/2006/math">
                    <m:r>
                      <a:rPr lang="fr-FR" sz="3200" i="1">
                        <a:latin typeface="Cambria Math" panose="02040503050406030204" pitchFamily="18" charset="0"/>
                        <a:ea typeface="Times New Roman" panose="02020603050405020304" pitchFamily="18" charset="0"/>
                      </a:rPr>
                      <m:t>𝐺</m:t>
                    </m:r>
                    <m:r>
                      <a:rPr lang="fr-FR" sz="3200" i="1">
                        <a:latin typeface="Cambria Math" panose="02040503050406030204" pitchFamily="18" charset="0"/>
                        <a:ea typeface="Times New Roman" panose="02020603050405020304" pitchFamily="18" charset="0"/>
                      </a:rPr>
                      <m:t>(</m:t>
                    </m:r>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rPr>
                          <m:t>𝐻</m:t>
                        </m:r>
                      </m:e>
                      <m:sub>
                        <m:r>
                          <a:rPr lang="fr-FR" sz="3200" i="1">
                            <a:latin typeface="Cambria Math" panose="02040503050406030204" pitchFamily="18" charset="0"/>
                            <a:ea typeface="Times New Roman" panose="02020603050405020304" pitchFamily="18" charset="0"/>
                          </a:rPr>
                          <m:t>𝑡</m:t>
                        </m:r>
                      </m:sub>
                    </m:sSub>
                    <m:r>
                      <a:rPr lang="fr-FR" sz="3200" i="1">
                        <a:latin typeface="Cambria Math" panose="02040503050406030204" pitchFamily="18" charset="0"/>
                        <a:ea typeface="Times New Roman" panose="02020603050405020304" pitchFamily="18" charset="0"/>
                      </a:rPr>
                      <m:t>)</m:t>
                    </m:r>
                  </m:oMath>
                </a14:m>
                <a:r>
                  <a:rPr lang="fr-FR" sz="3200" dirty="0">
                    <a:ea typeface="Times New Roman" panose="02020603050405020304" pitchFamily="18" charset="0"/>
                  </a:rPr>
                  <a:t> qui débute en </a:t>
                </a:r>
                <a14:m>
                  <m:oMath xmlns:m="http://schemas.openxmlformats.org/officeDocument/2006/math">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rPr>
                          <m:t>𝐻</m:t>
                        </m:r>
                      </m:e>
                      <m:sub>
                        <m:r>
                          <a:rPr lang="fr-FR" sz="3200" i="1">
                            <a:latin typeface="Cambria Math" panose="02040503050406030204" pitchFamily="18" charset="0"/>
                            <a:ea typeface="Times New Roman" panose="02020603050405020304" pitchFamily="18" charset="0"/>
                          </a:rPr>
                          <m:t>𝑡</m:t>
                        </m:r>
                      </m:sub>
                    </m:sSub>
                  </m:oMath>
                </a14:m>
                <a:r>
                  <a:rPr lang="fr-FR" sz="3200" dirty="0">
                    <a:ea typeface="Times New Roman" panose="02020603050405020304" pitchFamily="18" charset="0"/>
                  </a:rPr>
                  <a:t>. </a:t>
                </a:r>
              </a:p>
              <a:p>
                <a:pPr marL="457200" indent="-457200" algn="just">
                  <a:spcAft>
                    <a:spcPts val="0"/>
                  </a:spcAft>
                  <a:buFont typeface="Arial" panose="020B0604020202020204" pitchFamily="34" charset="0"/>
                  <a:buChar char="•"/>
                </a:pPr>
                <a:endParaRPr lang="fr-FR" sz="3200" dirty="0">
                  <a:ea typeface="Times New Roman" panose="02020603050405020304" pitchFamily="18" charset="0"/>
                </a:endParaRPr>
              </a:p>
              <a:p>
                <a:pPr marL="457200" indent="-457200" algn="just">
                  <a:spcAft>
                    <a:spcPts val="0"/>
                  </a:spcAft>
                  <a:buFont typeface="Arial" panose="020B0604020202020204" pitchFamily="34" charset="0"/>
                  <a:buChar char="•"/>
                </a:pPr>
                <a:r>
                  <a:rPr lang="fr-FR" sz="3200" dirty="0">
                    <a:ea typeface="Times New Roman" panose="02020603050405020304" pitchFamily="18" charset="0"/>
                  </a:rPr>
                  <a:t>Une </a:t>
                </a:r>
                <a:r>
                  <a:rPr lang="fr-FR" sz="3200" b="1" i="1" u="sng" dirty="0">
                    <a:ea typeface="Times New Roman" panose="02020603050405020304" pitchFamily="18" charset="0"/>
                  </a:rPr>
                  <a:t>stratégie pure du jeu répété</a:t>
                </a:r>
                <a:r>
                  <a:rPr lang="fr-FR" sz="3200" dirty="0">
                    <a:ea typeface="Times New Roman" panose="02020603050405020304" pitchFamily="18" charset="0"/>
                  </a:rPr>
                  <a:t> pour le joueur </a:t>
                </a:r>
                <a14:m>
                  <m:oMath xmlns:m="http://schemas.openxmlformats.org/officeDocument/2006/math">
                    <m:r>
                      <a:rPr lang="fr-FR" sz="3200" i="1">
                        <a:latin typeface="Cambria Math" panose="02040503050406030204" pitchFamily="18" charset="0"/>
                        <a:ea typeface="Times New Roman" panose="02020603050405020304" pitchFamily="18" charset="0"/>
                      </a:rPr>
                      <m:t>𝑖</m:t>
                    </m:r>
                    <m:r>
                      <a:rPr lang="fr-FR" sz="3200" i="1">
                        <a:latin typeface="Cambria Math" panose="02040503050406030204" pitchFamily="18" charset="0"/>
                        <a:ea typeface="Times New Roman" panose="02020603050405020304" pitchFamily="18" charset="0"/>
                      </a:rPr>
                      <m:t>∈</m:t>
                    </m:r>
                    <m:r>
                      <a:rPr lang="fr-FR" sz="3200" i="1">
                        <a:latin typeface="Cambria Math" panose="02040503050406030204" pitchFamily="18" charset="0"/>
                        <a:ea typeface="Calibri" panose="020F0502020204030204" pitchFamily="34" charset="0"/>
                      </a:rPr>
                      <m:t>𝒩</m:t>
                    </m:r>
                  </m:oMath>
                </a14:m>
                <a:r>
                  <a:rPr lang="fr-FR" sz="3200" dirty="0">
                    <a:ea typeface="Times New Roman" panose="02020603050405020304" pitchFamily="18" charset="0"/>
                  </a:rPr>
                  <a:t>, se définit comme une famille d’applications </a:t>
                </a:r>
                <a14:m>
                  <m:oMath xmlns:m="http://schemas.openxmlformats.org/officeDocument/2006/math">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rPr>
                          <m:t>𝑠</m:t>
                        </m:r>
                      </m:e>
                      <m:sub>
                        <m:r>
                          <a:rPr lang="fr-FR" sz="3200" i="1">
                            <a:latin typeface="Cambria Math" panose="02040503050406030204" pitchFamily="18" charset="0"/>
                            <a:ea typeface="Times New Roman" panose="02020603050405020304" pitchFamily="18" charset="0"/>
                          </a:rPr>
                          <m:t>𝑖</m:t>
                        </m:r>
                      </m:sub>
                    </m:sSub>
                    <m:r>
                      <a:rPr lang="fr-FR" sz="3200" i="1">
                        <a:latin typeface="Cambria Math" panose="02040503050406030204" pitchFamily="18" charset="0"/>
                        <a:ea typeface="Times New Roman" panose="02020603050405020304" pitchFamily="18" charset="0"/>
                      </a:rPr>
                      <m:t>=</m:t>
                    </m:r>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rPr>
                          <m:t>(</m:t>
                        </m:r>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rPr>
                              <m:t>𝑠</m:t>
                            </m:r>
                          </m:e>
                          <m:sub>
                            <m:r>
                              <a:rPr lang="fr-FR" sz="3200" i="1">
                                <a:latin typeface="Cambria Math" panose="02040503050406030204" pitchFamily="18" charset="0"/>
                                <a:ea typeface="Times New Roman" panose="02020603050405020304" pitchFamily="18" charset="0"/>
                              </a:rPr>
                              <m:t>𝑖</m:t>
                            </m:r>
                            <m:r>
                              <a:rPr lang="fr-FR" sz="3200" i="1">
                                <a:latin typeface="Cambria Math" panose="02040503050406030204" pitchFamily="18" charset="0"/>
                                <a:ea typeface="Times New Roman" panose="02020603050405020304" pitchFamily="18" charset="0"/>
                              </a:rPr>
                              <m:t>,</m:t>
                            </m:r>
                            <m:r>
                              <a:rPr lang="fr-FR" sz="3200" i="1">
                                <a:latin typeface="Cambria Math" panose="02040503050406030204" pitchFamily="18" charset="0"/>
                                <a:ea typeface="Times New Roman" panose="02020603050405020304" pitchFamily="18" charset="0"/>
                              </a:rPr>
                              <m:t>𝑡</m:t>
                            </m:r>
                          </m:sub>
                        </m:sSub>
                        <m:r>
                          <a:rPr lang="fr-FR" sz="3200" i="1">
                            <a:latin typeface="Cambria Math" panose="02040503050406030204" pitchFamily="18" charset="0"/>
                            <a:ea typeface="Times New Roman" panose="02020603050405020304" pitchFamily="18" charset="0"/>
                          </a:rPr>
                          <m:t>)</m:t>
                        </m:r>
                      </m:e>
                      <m:sub>
                        <m:r>
                          <a:rPr lang="fr-FR" sz="3200" i="1">
                            <a:latin typeface="Cambria Math" panose="02040503050406030204" pitchFamily="18" charset="0"/>
                            <a:ea typeface="Times New Roman" panose="02020603050405020304" pitchFamily="18" charset="0"/>
                          </a:rPr>
                          <m:t>𝑡</m:t>
                        </m:r>
                        <m:r>
                          <a:rPr lang="fr-FR" sz="3200" i="1">
                            <a:latin typeface="Cambria Math" panose="02040503050406030204" pitchFamily="18" charset="0"/>
                            <a:ea typeface="Times New Roman" panose="02020603050405020304" pitchFamily="18" charset="0"/>
                          </a:rPr>
                          <m:t>∈{1,2,…,</m:t>
                        </m:r>
                        <m:r>
                          <a:rPr lang="fr-FR" sz="3200" i="1">
                            <a:latin typeface="Cambria Math" panose="02040503050406030204" pitchFamily="18" charset="0"/>
                            <a:ea typeface="Times New Roman" panose="02020603050405020304" pitchFamily="18" charset="0"/>
                          </a:rPr>
                          <m:t>𝑇</m:t>
                        </m:r>
                        <m:r>
                          <a:rPr lang="fr-FR" sz="3200" i="1">
                            <a:latin typeface="Cambria Math" panose="02040503050406030204" pitchFamily="18" charset="0"/>
                            <a:ea typeface="Times New Roman" panose="02020603050405020304" pitchFamily="18" charset="0"/>
                          </a:rPr>
                          <m:t>}</m:t>
                        </m:r>
                      </m:sub>
                    </m:sSub>
                  </m:oMath>
                </a14:m>
                <a:r>
                  <a:rPr lang="fr-FR" sz="3200" dirty="0">
                    <a:ea typeface="Times New Roman" panose="02020603050405020304" pitchFamily="18" charset="0"/>
                  </a:rPr>
                  <a:t>, qui pour chaque période </a:t>
                </a:r>
                <a14:m>
                  <m:oMath xmlns:m="http://schemas.openxmlformats.org/officeDocument/2006/math">
                    <m:r>
                      <a:rPr lang="fr-FR" sz="3200" i="1">
                        <a:latin typeface="Cambria Math" panose="02040503050406030204" pitchFamily="18" charset="0"/>
                        <a:ea typeface="Times New Roman" panose="02020603050405020304" pitchFamily="18" charset="0"/>
                      </a:rPr>
                      <m:t>𝑡</m:t>
                    </m:r>
                    <m:r>
                      <a:rPr lang="fr-FR" sz="3200" i="1">
                        <a:latin typeface="Cambria Math" panose="02040503050406030204" pitchFamily="18" charset="0"/>
                        <a:ea typeface="Times New Roman" panose="02020603050405020304" pitchFamily="18" charset="0"/>
                      </a:rPr>
                      <m:t>∈{1,2,…,</m:t>
                    </m:r>
                    <m:r>
                      <a:rPr lang="fr-FR" sz="3200" i="1">
                        <a:latin typeface="Cambria Math" panose="02040503050406030204" pitchFamily="18" charset="0"/>
                        <a:ea typeface="Times New Roman" panose="02020603050405020304" pitchFamily="18" charset="0"/>
                      </a:rPr>
                      <m:t>𝑇</m:t>
                    </m:r>
                    <m:r>
                      <a:rPr lang="fr-FR" sz="3200" i="1">
                        <a:latin typeface="Cambria Math" panose="02040503050406030204" pitchFamily="18" charset="0"/>
                        <a:ea typeface="Times New Roman" panose="02020603050405020304" pitchFamily="18" charset="0"/>
                      </a:rPr>
                      <m:t>}</m:t>
                    </m:r>
                  </m:oMath>
                </a14:m>
                <a:r>
                  <a:rPr lang="fr-FR" sz="3200" dirty="0">
                    <a:ea typeface="Times New Roman" panose="02020603050405020304" pitchFamily="18" charset="0"/>
                  </a:rPr>
                  <a:t> prend la forme:</a:t>
                </a:r>
              </a:p>
              <a:p>
                <a:pPr marL="457200" indent="-457200" algn="just">
                  <a:spcAft>
                    <a:spcPts val="0"/>
                  </a:spcAft>
                  <a:buFont typeface="Arial" panose="020B0604020202020204" pitchFamily="34" charset="0"/>
                  <a:buChar char="•"/>
                </a:pPr>
                <a:endParaRPr lang="fr-FR" sz="3200" dirty="0">
                  <a:ea typeface="Times New Roman" panose="02020603050405020304" pitchFamily="18" charset="0"/>
                </a:endParaRPr>
              </a:p>
              <a:p>
                <a:pPr lvl="0" algn="ctr">
                  <a:lnSpc>
                    <a:spcPct val="115000"/>
                  </a:lnSpc>
                  <a:spcAft>
                    <a:spcPts val="0"/>
                  </a:spcAft>
                </a:pPr>
                <a14:m>
                  <m:oMath xmlns:m="http://schemas.openxmlformats.org/officeDocument/2006/math">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rPr>
                          <m:t>𝑠</m:t>
                        </m:r>
                      </m:e>
                      <m:sub>
                        <m:r>
                          <a:rPr lang="fr-FR" sz="3200" i="1">
                            <a:latin typeface="Cambria Math" panose="02040503050406030204" pitchFamily="18" charset="0"/>
                            <a:ea typeface="Times New Roman" panose="02020603050405020304" pitchFamily="18" charset="0"/>
                          </a:rPr>
                          <m:t>𝑖</m:t>
                        </m:r>
                        <m:r>
                          <a:rPr lang="fr-FR" sz="3200" i="1">
                            <a:latin typeface="Cambria Math" panose="02040503050406030204" pitchFamily="18" charset="0"/>
                            <a:ea typeface="Times New Roman" panose="02020603050405020304" pitchFamily="18" charset="0"/>
                          </a:rPr>
                          <m:t>,</m:t>
                        </m:r>
                        <m:r>
                          <a:rPr lang="fr-FR" sz="3200" i="1">
                            <a:latin typeface="Cambria Math" panose="02040503050406030204" pitchFamily="18" charset="0"/>
                            <a:ea typeface="Times New Roman" panose="02020603050405020304" pitchFamily="18" charset="0"/>
                          </a:rPr>
                          <m:t>𝑡</m:t>
                        </m:r>
                      </m:sub>
                    </m:sSub>
                  </m:oMath>
                </a14:m>
                <a:r>
                  <a:rPr lang="fr-FR" sz="3200" dirty="0"/>
                  <a:t>: </a:t>
                </a:r>
                <a14:m>
                  <m:oMath xmlns:m="http://schemas.openxmlformats.org/officeDocument/2006/math">
                    <m:sSup>
                      <m:sSupPr>
                        <m:ctrlPr>
                          <a:rPr lang="fr-FR" sz="3200" i="1">
                            <a:latin typeface="Cambria Math" panose="02040503050406030204" pitchFamily="18" charset="0"/>
                            <a:ea typeface="Times New Roman" panose="02020603050405020304" pitchFamily="18" charset="0"/>
                          </a:rPr>
                        </m:ctrlPr>
                      </m:sSupPr>
                      <m:e>
                        <m:r>
                          <a:rPr lang="fr-FR" sz="3200" i="1">
                            <a:latin typeface="Cambria Math" panose="02040503050406030204" pitchFamily="18" charset="0"/>
                            <a:ea typeface="Times New Roman" panose="02020603050405020304" pitchFamily="18" charset="0"/>
                          </a:rPr>
                          <m:t>𝑆</m:t>
                        </m:r>
                      </m:e>
                      <m:sup>
                        <m:r>
                          <a:rPr lang="fr-FR" sz="3200" i="1">
                            <a:latin typeface="Cambria Math" panose="02040503050406030204" pitchFamily="18" charset="0"/>
                            <a:ea typeface="Times New Roman" panose="02020603050405020304" pitchFamily="18" charset="0"/>
                          </a:rPr>
                          <m:t>𝑡</m:t>
                        </m:r>
                        <m:r>
                          <a:rPr lang="fr-FR" sz="3200" i="1">
                            <a:latin typeface="Cambria Math" panose="02040503050406030204" pitchFamily="18" charset="0"/>
                            <a:ea typeface="Times New Roman" panose="02020603050405020304" pitchFamily="18" charset="0"/>
                          </a:rPr>
                          <m:t>−1</m:t>
                        </m:r>
                      </m:sup>
                    </m:sSup>
                    <m:r>
                      <a:rPr lang="fr-FR" sz="3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rPr>
                          <m:t>𝑆</m:t>
                        </m:r>
                      </m:e>
                      <m:sub>
                        <m:r>
                          <a:rPr lang="fr-FR" sz="3200" i="1">
                            <a:latin typeface="Cambria Math" panose="02040503050406030204" pitchFamily="18" charset="0"/>
                            <a:ea typeface="Times New Roman" panose="02020603050405020304" pitchFamily="18" charset="0"/>
                          </a:rPr>
                          <m:t>𝑖</m:t>
                        </m:r>
                      </m:sub>
                    </m:sSub>
                  </m:oMath>
                </a14:m>
                <a:endParaRPr lang="fr-FR" sz="3200" dirty="0"/>
              </a:p>
              <a:p>
                <a:pPr lvl="1" algn="ctr"/>
                <a:r>
                  <a:rPr lang="fr-FR" sz="3200" dirty="0"/>
                  <a:t>	  	</a:t>
                </a:r>
                <a14:m>
                  <m:oMath xmlns:m="http://schemas.openxmlformats.org/officeDocument/2006/math">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rPr>
                          <m:t>𝐻</m:t>
                        </m:r>
                      </m:e>
                      <m:sub>
                        <m:r>
                          <a:rPr lang="fr-FR" sz="3200" i="1">
                            <a:latin typeface="Cambria Math" panose="02040503050406030204" pitchFamily="18" charset="0"/>
                            <a:ea typeface="Times New Roman" panose="02020603050405020304" pitchFamily="18" charset="0"/>
                          </a:rPr>
                          <m:t>𝑡</m:t>
                        </m:r>
                      </m:sub>
                    </m:sSub>
                    <m:r>
                      <a:rPr lang="fr-FR" sz="3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rPr>
                          <m:t>𝑠</m:t>
                        </m:r>
                      </m:e>
                      <m:sub>
                        <m:r>
                          <a:rPr lang="fr-FR" sz="3200" i="1">
                            <a:latin typeface="Cambria Math" panose="02040503050406030204" pitchFamily="18" charset="0"/>
                            <a:ea typeface="Times New Roman" panose="02020603050405020304" pitchFamily="18" charset="0"/>
                          </a:rPr>
                          <m:t>𝑖</m:t>
                        </m:r>
                        <m:r>
                          <a:rPr lang="fr-FR" sz="3200" i="1">
                            <a:latin typeface="Cambria Math" panose="02040503050406030204" pitchFamily="18" charset="0"/>
                            <a:ea typeface="Times New Roman" panose="02020603050405020304" pitchFamily="18" charset="0"/>
                          </a:rPr>
                          <m:t>,</m:t>
                        </m:r>
                        <m:r>
                          <a:rPr lang="fr-FR" sz="3200" i="1">
                            <a:latin typeface="Cambria Math" panose="02040503050406030204" pitchFamily="18" charset="0"/>
                            <a:ea typeface="Times New Roman" panose="02020603050405020304" pitchFamily="18" charset="0"/>
                          </a:rPr>
                          <m:t>𝑡</m:t>
                        </m:r>
                      </m:sub>
                    </m:sSub>
                    <m:r>
                      <a:rPr lang="fr-FR" sz="3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rPr>
                          <m:t>𝐻</m:t>
                        </m:r>
                      </m:e>
                      <m:sub>
                        <m:r>
                          <a:rPr lang="fr-FR" sz="3200" i="1">
                            <a:latin typeface="Cambria Math" panose="02040503050406030204" pitchFamily="18" charset="0"/>
                            <a:ea typeface="Times New Roman" panose="02020603050405020304" pitchFamily="18" charset="0"/>
                          </a:rPr>
                          <m:t>𝑡</m:t>
                        </m:r>
                      </m:sub>
                    </m:sSub>
                    <m:r>
                      <a:rPr lang="fr-FR" sz="3200" i="1">
                        <a:latin typeface="Cambria Math" panose="02040503050406030204" pitchFamily="18" charset="0"/>
                        <a:ea typeface="Times New Roman" panose="02020603050405020304" pitchFamily="18" charset="0"/>
                        <a:cs typeface="Times New Roman" panose="02020603050405020304" pitchFamily="18" charset="0"/>
                      </a:rPr>
                      <m:t>)</m:t>
                    </m:r>
                  </m:oMath>
                </a14:m>
                <a:endParaRPr lang="fr-FR" sz="3200" dirty="0">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4692823"/>
              </a:xfrm>
              <a:prstGeom prst="rect">
                <a:avLst/>
              </a:prstGeom>
              <a:blipFill>
                <a:blip r:embed="rId2"/>
                <a:stretch>
                  <a:fillRect l="-1173" t="-1688" r="-1275"/>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ADE726BA-D72A-4E7B-8477-B46195297835}"/>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F96DD71C-9644-454B-A136-AD1E77D41FB9}"/>
              </a:ext>
            </a:extLst>
          </p:cNvPr>
          <p:cNvSpPr>
            <a:spLocks noGrp="1"/>
          </p:cNvSpPr>
          <p:nvPr>
            <p:ph type="sldNum" sz="quarter" idx="12"/>
          </p:nvPr>
        </p:nvSpPr>
        <p:spPr/>
        <p:txBody>
          <a:bodyPr/>
          <a:lstStyle/>
          <a:p>
            <a:fld id="{A88EAB1B-73FB-4977-9B11-E6EDEDEB8490}" type="slidenum">
              <a:rPr lang="fr-FR" smtClean="0"/>
              <a:t>33</a:t>
            </a:fld>
            <a:endParaRPr lang="fr-FR" dirty="0"/>
          </a:p>
        </p:txBody>
      </p:sp>
      <p:pic>
        <p:nvPicPr>
          <p:cNvPr id="7" name="Image 6">
            <a:extLst>
              <a:ext uri="{FF2B5EF4-FFF2-40B4-BE49-F238E27FC236}">
                <a16:creationId xmlns:a16="http://schemas.microsoft.com/office/drawing/2014/main" id="{5E747B08-867E-4776-A8E8-560434F4B6AF}"/>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416097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Stratégies du jeu répété</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0" y="3085920"/>
                <a:ext cx="11954142" cy="3613810"/>
              </a:xfrm>
              <a:prstGeom prst="rect">
                <a:avLst/>
              </a:prstGeom>
              <a:noFill/>
            </p:spPr>
            <p:txBody>
              <a:bodyPr wrap="square" rtlCol="0">
                <a:spAutoFit/>
              </a:bodyPr>
              <a:lstStyle/>
              <a:p>
                <a:pPr marL="457200" indent="-457200" algn="just">
                  <a:spcAft>
                    <a:spcPts val="0"/>
                  </a:spcAft>
                  <a:buFont typeface="Arial" panose="020B0604020202020204" pitchFamily="34" charset="0"/>
                  <a:buChar char="•"/>
                </a:pPr>
                <a:r>
                  <a:rPr lang="fr-FR" sz="2800" dirty="0">
                    <a:ea typeface="Times New Roman" panose="02020603050405020304" pitchFamily="18" charset="0"/>
                  </a:rPr>
                  <a:t>E.g., dans le dilemme du prisonnier, une stratégie pure du jeu répété pour le joueur 2 peut consister à:</a:t>
                </a:r>
              </a:p>
              <a:p>
                <a:pPr marL="914400" lvl="1" indent="-457200" algn="just">
                  <a:buFont typeface="Arial" panose="020B0604020202020204" pitchFamily="34" charset="0"/>
                  <a:buChar char="•"/>
                </a:pPr>
                <a:r>
                  <a:rPr lang="fr-FR" sz="2800" dirty="0">
                    <a:ea typeface="Times New Roman" panose="02020603050405020304" pitchFamily="18" charset="0"/>
                  </a:rPr>
                  <a:t>coopérer à la 4</a:t>
                </a:r>
                <a:r>
                  <a:rPr lang="fr-FR" sz="2800" baseline="30000" dirty="0">
                    <a:ea typeface="Times New Roman" panose="02020603050405020304" pitchFamily="18" charset="0"/>
                  </a:rPr>
                  <a:t>e</a:t>
                </a:r>
                <a:r>
                  <a:rPr lang="fr-FR" sz="2800" dirty="0">
                    <a:ea typeface="Times New Roman" panose="02020603050405020304" pitchFamily="18" charset="0"/>
                  </a:rPr>
                  <a:t> période si et seulement si le joueur 1 a coopéré à la 1</a:t>
                </a:r>
                <a:r>
                  <a:rPr lang="fr-FR" sz="2800" baseline="30000" dirty="0">
                    <a:ea typeface="Times New Roman" panose="02020603050405020304" pitchFamily="18" charset="0"/>
                  </a:rPr>
                  <a:t>ère</a:t>
                </a:r>
                <a:r>
                  <a:rPr lang="fr-FR" sz="2800" dirty="0">
                    <a:ea typeface="Times New Roman" panose="02020603050405020304" pitchFamily="18" charset="0"/>
                  </a:rPr>
                  <a:t> et à la 3</a:t>
                </a:r>
                <a:r>
                  <a:rPr lang="fr-FR" sz="2800" baseline="30000" dirty="0">
                    <a:ea typeface="Times New Roman" panose="02020603050405020304" pitchFamily="18" charset="0"/>
                  </a:rPr>
                  <a:t>e</a:t>
                </a:r>
                <a:r>
                  <a:rPr lang="fr-FR" sz="2800" dirty="0">
                    <a:ea typeface="Times New Roman" panose="02020603050405020304" pitchFamily="18" charset="0"/>
                  </a:rPr>
                  <a:t> période</a:t>
                </a:r>
              </a:p>
              <a:p>
                <a:pPr marL="914400" lvl="1" indent="-457200" algn="just">
                  <a:buFont typeface="Arial" panose="020B0604020202020204" pitchFamily="34" charset="0"/>
                  <a:buChar char="•"/>
                </a:pPr>
                <a:r>
                  <a:rPr lang="fr-FR" sz="2800" dirty="0">
                    <a:ea typeface="Times New Roman" panose="02020603050405020304" pitchFamily="18" charset="0"/>
                  </a:rPr>
                  <a:t>ce qui s’écrit  </a:t>
                </a:r>
                <a14:m>
                  <m:oMath xmlns:m="http://schemas.openxmlformats.org/officeDocument/2006/math">
                    <m:sSub>
                      <m:sSubPr>
                        <m:ctrlPr>
                          <a:rPr lang="fr-FR" sz="2800" i="1">
                            <a:latin typeface="Cambria Math" panose="02040503050406030204" pitchFamily="18" charset="0"/>
                            <a:ea typeface="Times New Roman" panose="02020603050405020304" pitchFamily="18" charset="0"/>
                          </a:rPr>
                        </m:ctrlPr>
                      </m:sSubPr>
                      <m:e>
                        <m:r>
                          <a:rPr lang="fr-FR" sz="2800" i="1">
                            <a:latin typeface="Cambria Math" panose="02040503050406030204" pitchFamily="18" charset="0"/>
                            <a:ea typeface="Times New Roman" panose="02020603050405020304" pitchFamily="18" charset="0"/>
                          </a:rPr>
                          <m:t>𝑠</m:t>
                        </m:r>
                      </m:e>
                      <m:sub>
                        <m:r>
                          <a:rPr lang="fr-FR" sz="2800" i="1">
                            <a:latin typeface="Cambria Math" panose="02040503050406030204" pitchFamily="18" charset="0"/>
                            <a:ea typeface="Times New Roman" panose="02020603050405020304" pitchFamily="18" charset="0"/>
                          </a:rPr>
                          <m:t>2,4</m:t>
                        </m:r>
                      </m:sub>
                    </m:sSub>
                    <m:r>
                      <a:rPr lang="fr-FR" sz="2800" i="1">
                        <a:latin typeface="Cambria Math" panose="02040503050406030204" pitchFamily="18" charset="0"/>
                        <a:ea typeface="Times New Roman" panose="02020603050405020304" pitchFamily="18" charset="0"/>
                      </a:rPr>
                      <m:t>=</m:t>
                    </m:r>
                    <m:sSub>
                      <m:sSubPr>
                        <m:ctrlPr>
                          <a:rPr lang="fr-FR" sz="2800" i="1">
                            <a:latin typeface="Cambria Math" panose="02040503050406030204" pitchFamily="18" charset="0"/>
                            <a:ea typeface="Times New Roman" panose="02020603050405020304" pitchFamily="18" charset="0"/>
                          </a:rPr>
                        </m:ctrlPr>
                      </m:sSubPr>
                      <m:e>
                        <m:r>
                          <a:rPr lang="fr-FR" sz="2800" i="1">
                            <a:latin typeface="Cambria Math" panose="02040503050406030204" pitchFamily="18" charset="0"/>
                            <a:ea typeface="Times New Roman" panose="02020603050405020304" pitchFamily="18" charset="0"/>
                          </a:rPr>
                          <m:t>𝑐</m:t>
                        </m:r>
                      </m:e>
                      <m:sub>
                        <m:r>
                          <a:rPr lang="fr-FR" sz="2800" i="1">
                            <a:latin typeface="Cambria Math" panose="02040503050406030204" pitchFamily="18" charset="0"/>
                            <a:ea typeface="Times New Roman" panose="02020603050405020304" pitchFamily="18" charset="0"/>
                          </a:rPr>
                          <m:t>2</m:t>
                        </m:r>
                      </m:sub>
                    </m:sSub>
                  </m:oMath>
                </a14:m>
                <a:r>
                  <a:rPr lang="fr-FR" sz="2800" dirty="0">
                    <a:ea typeface="Times New Roman" panose="02020603050405020304" pitchFamily="18" charset="0"/>
                  </a:rPr>
                  <a:t> si et seulement si </a:t>
                </a:r>
                <a14:m>
                  <m:oMath xmlns:m="http://schemas.openxmlformats.org/officeDocument/2006/math">
                    <m:sSub>
                      <m:sSubPr>
                        <m:ctrlPr>
                          <a:rPr lang="fr-FR" sz="2800" i="1">
                            <a:latin typeface="Cambria Math" panose="02040503050406030204" pitchFamily="18" charset="0"/>
                            <a:ea typeface="Times New Roman" panose="02020603050405020304" pitchFamily="18" charset="0"/>
                          </a:rPr>
                        </m:ctrlPr>
                      </m:sSubPr>
                      <m:e>
                        <m:r>
                          <a:rPr lang="fr-FR" sz="2800" i="1">
                            <a:latin typeface="Cambria Math" panose="02040503050406030204" pitchFamily="18" charset="0"/>
                            <a:ea typeface="Times New Roman" panose="02020603050405020304" pitchFamily="18" charset="0"/>
                          </a:rPr>
                          <m:t>𝐻</m:t>
                        </m:r>
                      </m:e>
                      <m:sub>
                        <m:r>
                          <a:rPr lang="fr-FR" sz="2800" i="1">
                            <a:latin typeface="Cambria Math" panose="02040503050406030204" pitchFamily="18" charset="0"/>
                            <a:ea typeface="Times New Roman" panose="02020603050405020304" pitchFamily="18" charset="0"/>
                          </a:rPr>
                          <m:t>4</m:t>
                        </m:r>
                      </m:sub>
                    </m:sSub>
                  </m:oMath>
                </a14:m>
                <a:r>
                  <a:rPr lang="fr-FR" sz="2800" dirty="0">
                    <a:ea typeface="Times New Roman" panose="02020603050405020304" pitchFamily="18" charset="0"/>
                  </a:rPr>
                  <a:t> est du type</a:t>
                </a:r>
                <a14:m>
                  <m:oMath xmlns:m="http://schemas.openxmlformats.org/officeDocument/2006/math">
                    <m:r>
                      <a:rPr lang="fr-FR" sz="2800">
                        <a:latin typeface="Cambria Math" panose="02040503050406030204" pitchFamily="18" charset="0"/>
                        <a:ea typeface="Times New Roman" panose="02020603050405020304" pitchFamily="18" charset="0"/>
                      </a:rPr>
                      <m:t> </m:t>
                    </m:r>
                    <m:d>
                      <m:dPr>
                        <m:ctrlPr>
                          <a:rPr lang="fr-FR" sz="2800" i="1">
                            <a:latin typeface="Cambria Math" panose="02040503050406030204" pitchFamily="18" charset="0"/>
                            <a:ea typeface="Times New Roman" panose="02020603050405020304" pitchFamily="18" charset="0"/>
                          </a:rPr>
                        </m:ctrlPr>
                      </m:dPr>
                      <m:e>
                        <m:d>
                          <m:dPr>
                            <m:ctrlPr>
                              <a:rPr lang="fr-FR" sz="2800" i="1">
                                <a:latin typeface="Cambria Math" panose="02040503050406030204" pitchFamily="18" charset="0"/>
                                <a:ea typeface="Times New Roman" panose="02020603050405020304" pitchFamily="18" charset="0"/>
                              </a:rPr>
                            </m:ctrlPr>
                          </m:dPr>
                          <m:e>
                            <m:sSub>
                              <m:sSubPr>
                                <m:ctrlPr>
                                  <a:rPr lang="fr-FR" sz="2800" i="1">
                                    <a:latin typeface="Cambria Math" panose="02040503050406030204" pitchFamily="18" charset="0"/>
                                    <a:ea typeface="Times New Roman" panose="02020603050405020304" pitchFamily="18" charset="0"/>
                                  </a:rPr>
                                </m:ctrlPr>
                              </m:sSubPr>
                              <m:e>
                                <m:r>
                                  <a:rPr lang="fr-FR" sz="2800" i="1">
                                    <a:latin typeface="Cambria Math" panose="02040503050406030204" pitchFamily="18" charset="0"/>
                                    <a:ea typeface="Times New Roman" panose="02020603050405020304" pitchFamily="18" charset="0"/>
                                  </a:rPr>
                                  <m:t>𝑐</m:t>
                                </m:r>
                              </m:e>
                              <m:sub>
                                <m:r>
                                  <a:rPr lang="fr-FR" sz="2800" i="1">
                                    <a:latin typeface="Cambria Math" panose="02040503050406030204" pitchFamily="18" charset="0"/>
                                    <a:ea typeface="Times New Roman" panose="02020603050405020304" pitchFamily="18" charset="0"/>
                                  </a:rPr>
                                  <m:t>1</m:t>
                                </m:r>
                              </m:sub>
                            </m:sSub>
                            <m:r>
                              <a:rPr lang="fr-FR" sz="2800" i="1">
                                <a:latin typeface="Cambria Math" panose="02040503050406030204" pitchFamily="18" charset="0"/>
                                <a:ea typeface="Times New Roman" panose="02020603050405020304" pitchFamily="18" charset="0"/>
                              </a:rPr>
                              <m:t>,.</m:t>
                            </m:r>
                          </m:e>
                        </m:d>
                        <m:r>
                          <a:rPr lang="fr-FR" sz="2800" i="1">
                            <a:latin typeface="Cambria Math" panose="02040503050406030204" pitchFamily="18" charset="0"/>
                            <a:ea typeface="Times New Roman" panose="02020603050405020304" pitchFamily="18" charset="0"/>
                          </a:rPr>
                          <m:t>,</m:t>
                        </m:r>
                        <m:d>
                          <m:dPr>
                            <m:ctrlPr>
                              <a:rPr lang="fr-FR" sz="2800" i="1">
                                <a:latin typeface="Cambria Math" panose="02040503050406030204" pitchFamily="18" charset="0"/>
                                <a:ea typeface="Times New Roman" panose="02020603050405020304" pitchFamily="18" charset="0"/>
                              </a:rPr>
                            </m:ctrlPr>
                          </m:dPr>
                          <m:e>
                            <m:r>
                              <a:rPr lang="fr-FR" sz="2800" i="1">
                                <a:latin typeface="Cambria Math" panose="02040503050406030204" pitchFamily="18" charset="0"/>
                                <a:ea typeface="Times New Roman" panose="02020603050405020304" pitchFamily="18" charset="0"/>
                              </a:rPr>
                              <m:t>.,.</m:t>
                            </m:r>
                          </m:e>
                        </m:d>
                        <m:r>
                          <a:rPr lang="fr-FR" sz="2800" i="1">
                            <a:latin typeface="Cambria Math" panose="02040503050406030204" pitchFamily="18" charset="0"/>
                            <a:ea typeface="Times New Roman" panose="02020603050405020304" pitchFamily="18" charset="0"/>
                          </a:rPr>
                          <m:t>,</m:t>
                        </m:r>
                        <m:d>
                          <m:dPr>
                            <m:ctrlPr>
                              <a:rPr lang="fr-FR" sz="2800" i="1">
                                <a:latin typeface="Cambria Math" panose="02040503050406030204" pitchFamily="18" charset="0"/>
                                <a:ea typeface="Times New Roman" panose="02020603050405020304" pitchFamily="18" charset="0"/>
                              </a:rPr>
                            </m:ctrlPr>
                          </m:dPr>
                          <m:e>
                            <m:sSub>
                              <m:sSubPr>
                                <m:ctrlPr>
                                  <a:rPr lang="fr-FR" sz="2800" i="1">
                                    <a:latin typeface="Cambria Math" panose="02040503050406030204" pitchFamily="18" charset="0"/>
                                    <a:ea typeface="Times New Roman" panose="02020603050405020304" pitchFamily="18" charset="0"/>
                                  </a:rPr>
                                </m:ctrlPr>
                              </m:sSubPr>
                              <m:e>
                                <m:r>
                                  <a:rPr lang="fr-FR" sz="2800" i="1">
                                    <a:latin typeface="Cambria Math" panose="02040503050406030204" pitchFamily="18" charset="0"/>
                                    <a:ea typeface="Times New Roman" panose="02020603050405020304" pitchFamily="18" charset="0"/>
                                  </a:rPr>
                                  <m:t>𝑐</m:t>
                                </m:r>
                              </m:e>
                              <m:sub>
                                <m:r>
                                  <a:rPr lang="fr-FR" sz="2800" i="1">
                                    <a:latin typeface="Cambria Math" panose="02040503050406030204" pitchFamily="18" charset="0"/>
                                    <a:ea typeface="Times New Roman" panose="02020603050405020304" pitchFamily="18" charset="0"/>
                                  </a:rPr>
                                  <m:t>1</m:t>
                                </m:r>
                              </m:sub>
                            </m:sSub>
                            <m:r>
                              <a:rPr lang="fr-FR" sz="2800" i="1">
                                <a:latin typeface="Cambria Math" panose="02040503050406030204" pitchFamily="18" charset="0"/>
                                <a:ea typeface="Times New Roman" panose="02020603050405020304" pitchFamily="18" charset="0"/>
                              </a:rPr>
                              <m:t>,.</m:t>
                            </m:r>
                          </m:e>
                        </m:d>
                      </m:e>
                    </m:d>
                  </m:oMath>
                </a14:m>
                <a:endParaRPr lang="fr-FR" sz="2800" dirty="0">
                  <a:ea typeface="Times New Roman" panose="02020603050405020304" pitchFamily="18" charset="0"/>
                </a:endParaRPr>
              </a:p>
              <a:p>
                <a:pPr marL="1371600" lvl="2" indent="-457200" algn="just">
                  <a:buFont typeface="Arial" panose="020B0604020202020204" pitchFamily="34" charset="0"/>
                  <a:buChar char="•"/>
                </a:pPr>
                <a:r>
                  <a:rPr lang="fr-FR" sz="2800" dirty="0">
                    <a:ea typeface="Times New Roman" panose="02020603050405020304" pitchFamily="18" charset="0"/>
                  </a:rPr>
                  <a:t>où les points représentants les coordonnées de ce profil peuvent être remplacés par n’importe quelle action du joueur correspondant.</a:t>
                </a:r>
                <a:endParaRPr lang="fr-FR" sz="2800" dirty="0">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0" y="3085920"/>
                <a:ext cx="11954142" cy="3613810"/>
              </a:xfrm>
              <a:prstGeom prst="rect">
                <a:avLst/>
              </a:prstGeom>
              <a:blipFill>
                <a:blip r:embed="rId2"/>
                <a:stretch>
                  <a:fillRect l="-918" t="-1686" r="-1020" b="-3710"/>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pic>
        <p:nvPicPr>
          <p:cNvPr id="8" name="Image 7">
            <a:extLst>
              <a:ext uri="{FF2B5EF4-FFF2-40B4-BE49-F238E27FC236}">
                <a16:creationId xmlns:a16="http://schemas.microsoft.com/office/drawing/2014/main" id="{300E97DA-6D1A-4AAE-AE31-4A70062CEEFE}"/>
              </a:ext>
            </a:extLst>
          </p:cNvPr>
          <p:cNvPicPr>
            <a:picLocks noChangeAspect="1"/>
          </p:cNvPicPr>
          <p:nvPr/>
        </p:nvPicPr>
        <p:blipFill>
          <a:blip r:embed="rId4"/>
          <a:stretch>
            <a:fillRect/>
          </a:stretch>
        </p:blipFill>
        <p:spPr>
          <a:xfrm>
            <a:off x="2015293" y="1160412"/>
            <a:ext cx="8657070" cy="1847708"/>
          </a:xfrm>
          <a:prstGeom prst="rect">
            <a:avLst/>
          </a:prstGeom>
        </p:spPr>
      </p:pic>
      <p:sp>
        <p:nvSpPr>
          <p:cNvPr id="3" name="Espace réservé du pied de page 2">
            <a:extLst>
              <a:ext uri="{FF2B5EF4-FFF2-40B4-BE49-F238E27FC236}">
                <a16:creationId xmlns:a16="http://schemas.microsoft.com/office/drawing/2014/main" id="{F0B92344-2E8D-456E-A651-F3AF0A76E5DB}"/>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4EA5811B-7880-4BD9-B790-C07A77FD5003}"/>
              </a:ext>
            </a:extLst>
          </p:cNvPr>
          <p:cNvSpPr>
            <a:spLocks noGrp="1"/>
          </p:cNvSpPr>
          <p:nvPr>
            <p:ph type="sldNum" sz="quarter" idx="12"/>
          </p:nvPr>
        </p:nvSpPr>
        <p:spPr/>
        <p:txBody>
          <a:bodyPr/>
          <a:lstStyle/>
          <a:p>
            <a:fld id="{A88EAB1B-73FB-4977-9B11-E6EDEDEB8490}" type="slidenum">
              <a:rPr lang="fr-FR" smtClean="0"/>
              <a:t>34</a:t>
            </a:fld>
            <a:endParaRPr lang="fr-FR" dirty="0"/>
          </a:p>
        </p:txBody>
      </p:sp>
      <p:pic>
        <p:nvPicPr>
          <p:cNvPr id="9" name="Image 8">
            <a:extLst>
              <a:ext uri="{FF2B5EF4-FFF2-40B4-BE49-F238E27FC236}">
                <a16:creationId xmlns:a16="http://schemas.microsoft.com/office/drawing/2014/main" id="{D6F57E3A-AE2D-422C-BA88-0AD14B68DF5F}"/>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165163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Stratégies du jeu répété</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4277518"/>
              </a:xfrm>
              <a:prstGeom prst="rect">
                <a:avLst/>
              </a:prstGeom>
              <a:noFill/>
            </p:spPr>
            <p:txBody>
              <a:bodyPr wrap="square" rtlCol="0">
                <a:spAutoFit/>
              </a:bodyPr>
              <a:lstStyle/>
              <a:p>
                <a:pPr marL="457200" indent="-457200" algn="just">
                  <a:buFont typeface="Arial" panose="020B0604020202020204" pitchFamily="34" charset="0"/>
                  <a:buChar char="•"/>
                </a:pPr>
                <a:r>
                  <a:rPr lang="fr-FR" sz="3200" dirty="0">
                    <a:latin typeface="Times New Roman" panose="02020603050405020304" pitchFamily="18" charset="0"/>
                    <a:ea typeface="Times New Roman" panose="02020603050405020304" pitchFamily="18" charset="0"/>
                  </a:rPr>
                  <a:t>Une </a:t>
                </a:r>
                <a:r>
                  <a:rPr lang="fr-FR" sz="3200" b="1" i="1" u="sng" dirty="0">
                    <a:effectLst/>
                    <a:latin typeface="Times New Roman" panose="02020603050405020304" pitchFamily="18" charset="0"/>
                    <a:ea typeface="Times New Roman" panose="02020603050405020304" pitchFamily="18" charset="0"/>
                  </a:rPr>
                  <a:t>stratégie de comportement du jeu répété</a:t>
                </a:r>
                <a:r>
                  <a:rPr lang="fr-FR" sz="3200" dirty="0">
                    <a:effectLst/>
                    <a:latin typeface="Times New Roman" panose="02020603050405020304" pitchFamily="18" charset="0"/>
                    <a:ea typeface="Times New Roman" panose="02020603050405020304" pitchFamily="18" charset="0"/>
                  </a:rPr>
                  <a:t> pour le joueur </a:t>
                </a:r>
                <a14:m>
                  <m:oMath xmlns:m="http://schemas.openxmlformats.org/officeDocument/2006/math">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200" i="1">
                        <a:effectLst/>
                        <a:latin typeface="Cambria Math" panose="02040503050406030204" pitchFamily="18" charset="0"/>
                        <a:ea typeface="Calibri" panose="020F0502020204030204" pitchFamily="34" charset="0"/>
                        <a:cs typeface="Times New Roman" panose="02020603050405020304" pitchFamily="18" charset="0"/>
                      </a:rPr>
                      <m:t>𝒩</m:t>
                    </m:r>
                  </m:oMath>
                </a14:m>
                <a:r>
                  <a:rPr lang="fr-FR" sz="3200" dirty="0">
                    <a:effectLst/>
                    <a:latin typeface="Times New Roman" panose="02020603050405020304" pitchFamily="18" charset="0"/>
                    <a:ea typeface="Times New Roman" panose="02020603050405020304" pitchFamily="18" charset="0"/>
                  </a:rPr>
                  <a:t>, se définit comme une famille d’applications </a:t>
                </a:r>
                <a14:m>
                  <m:oMath xmlns:m="http://schemas.openxmlformats.org/officeDocument/2006/math">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m:t>
                        </m:r>
                      </m:e>
                      <m: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∈{1,2,…,</m:t>
                        </m:r>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𝑇</m:t>
                        </m:r>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m:t>
                        </m:r>
                      </m:sub>
                    </m:sSub>
                  </m:oMath>
                </a14:m>
                <a:r>
                  <a:rPr lang="fr-FR" sz="3200" dirty="0">
                    <a:effectLst/>
                    <a:latin typeface="Times New Roman" panose="02020603050405020304" pitchFamily="18" charset="0"/>
                    <a:ea typeface="Times New Roman" panose="02020603050405020304" pitchFamily="18" charset="0"/>
                  </a:rPr>
                  <a:t>, avec pour chaque période </a:t>
                </a:r>
                <a14:m>
                  <m:oMath xmlns:m="http://schemas.openxmlformats.org/officeDocument/2006/math">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∈{1,2,…,</m:t>
                    </m:r>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𝑇</m:t>
                    </m:r>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3200" dirty="0">
                    <a:effectLst/>
                    <a:latin typeface="Times New Roman" panose="02020603050405020304" pitchFamily="18" charset="0"/>
                    <a:ea typeface="Times New Roman" panose="02020603050405020304" pitchFamily="18" charset="0"/>
                  </a:rPr>
                  <a:t>, </a:t>
                </a:r>
                <a:r>
                  <a:rPr lang="fr-FR" sz="3200" dirty="0">
                    <a:ea typeface="Times New Roman" panose="02020603050405020304" pitchFamily="18" charset="0"/>
                  </a:rPr>
                  <a:t>prend la forme:</a:t>
                </a:r>
              </a:p>
              <a:p>
                <a:pPr marL="457200" indent="-457200" algn="just">
                  <a:spcAft>
                    <a:spcPts val="0"/>
                  </a:spcAft>
                  <a:buFont typeface="Arial" panose="020B0604020202020204" pitchFamily="34" charset="0"/>
                  <a:buChar char="•"/>
                </a:pPr>
                <a:endParaRPr lang="fr-FR" sz="3200" dirty="0">
                  <a:effectLst/>
                  <a:latin typeface="Times New Roman" panose="02020603050405020304" pitchFamily="18" charset="0"/>
                  <a:ea typeface="Times New Roman" panose="02020603050405020304" pitchFamily="18" charset="0"/>
                </a:endParaRPr>
              </a:p>
              <a:p>
                <a:pPr lvl="0" algn="ctr">
                  <a:lnSpc>
                    <a:spcPct val="115000"/>
                  </a:lnSpc>
                  <a:spcAft>
                    <a:spcPts val="0"/>
                  </a:spcAft>
                </a:pPr>
                <a14:m>
                  <m:oMath xmlns:m="http://schemas.openxmlformats.org/officeDocument/2006/math">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cs typeface="Times New Roman" panose="02020603050405020304" pitchFamily="18" charset="0"/>
                          </a:rPr>
                          <m:t>𝜎</m:t>
                        </m:r>
                      </m:e>
                      <m:sub>
                        <m:r>
                          <a:rPr lang="fr-FR" sz="3200" i="1">
                            <a:latin typeface="Cambria Math" panose="02040503050406030204" pitchFamily="18" charset="0"/>
                            <a:ea typeface="Times New Roman" panose="02020603050405020304" pitchFamily="18" charset="0"/>
                            <a:cs typeface="Times New Roman" panose="02020603050405020304" pitchFamily="18" charset="0"/>
                          </a:rPr>
                          <m:t>𝑖</m:t>
                        </m:r>
                        <m:r>
                          <a:rPr lang="fr-FR" sz="3200" i="1">
                            <a:latin typeface="Cambria Math" panose="02040503050406030204" pitchFamily="18" charset="0"/>
                            <a:ea typeface="Times New Roman" panose="02020603050405020304" pitchFamily="18" charset="0"/>
                            <a:cs typeface="Times New Roman" panose="02020603050405020304" pitchFamily="18" charset="0"/>
                          </a:rPr>
                          <m:t>,</m:t>
                        </m:r>
                        <m:r>
                          <a:rPr lang="fr-FR" sz="3200" i="1">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fr-FR" sz="3200" dirty="0"/>
                  <a:t>: </a:t>
                </a:r>
                <a14:m>
                  <m:oMath xmlns:m="http://schemas.openxmlformats.org/officeDocument/2006/math">
                    <m:sSup>
                      <m:sSupPr>
                        <m:ctrlPr>
                          <a:rPr lang="fr-FR" sz="3200" i="1">
                            <a:latin typeface="Cambria Math" panose="02040503050406030204" pitchFamily="18" charset="0"/>
                            <a:ea typeface="Times New Roman" panose="02020603050405020304" pitchFamily="18" charset="0"/>
                          </a:rPr>
                        </m:ctrlPr>
                      </m:sSupPr>
                      <m:e>
                        <m:r>
                          <a:rPr lang="fr-FR" sz="3200" i="1">
                            <a:latin typeface="Cambria Math" panose="02040503050406030204" pitchFamily="18" charset="0"/>
                            <a:ea typeface="Times New Roman" panose="02020603050405020304" pitchFamily="18" charset="0"/>
                          </a:rPr>
                          <m:t>𝑆</m:t>
                        </m:r>
                      </m:e>
                      <m:sup>
                        <m:r>
                          <a:rPr lang="fr-FR" sz="3200" i="1">
                            <a:latin typeface="Cambria Math" panose="02040503050406030204" pitchFamily="18" charset="0"/>
                            <a:ea typeface="Times New Roman" panose="02020603050405020304" pitchFamily="18" charset="0"/>
                          </a:rPr>
                          <m:t>𝑡</m:t>
                        </m:r>
                        <m:r>
                          <a:rPr lang="fr-FR" sz="3200" i="1">
                            <a:latin typeface="Cambria Math" panose="02040503050406030204" pitchFamily="18" charset="0"/>
                            <a:ea typeface="Times New Roman" panose="02020603050405020304" pitchFamily="18" charset="0"/>
                          </a:rPr>
                          <m:t>−1</m:t>
                        </m:r>
                      </m:sup>
                    </m:sSup>
                    <m:r>
                      <a:rPr lang="fr-FR" sz="3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cs typeface="Times New Roman" panose="02020603050405020304" pitchFamily="18" charset="0"/>
                          </a:rPr>
                          <m:t>𝛥</m:t>
                        </m:r>
                        <m:r>
                          <a:rPr lang="fr-FR" sz="3200" i="1">
                            <a:latin typeface="Cambria Math" panose="02040503050406030204" pitchFamily="18" charset="0"/>
                            <a:ea typeface="Times New Roman" panose="02020603050405020304" pitchFamily="18" charset="0"/>
                            <a:cs typeface="Times New Roman" panose="02020603050405020304" pitchFamily="18" charset="0"/>
                          </a:rPr>
                          <m:t>(</m:t>
                        </m:r>
                        <m:r>
                          <a:rPr lang="fr-FR" sz="3200" i="1">
                            <a:latin typeface="Cambria Math" panose="02040503050406030204" pitchFamily="18" charset="0"/>
                            <a:ea typeface="Times New Roman" panose="02020603050405020304" pitchFamily="18" charset="0"/>
                            <a:cs typeface="Times New Roman" panose="02020603050405020304" pitchFamily="18" charset="0"/>
                          </a:rPr>
                          <m:t>𝑆</m:t>
                        </m:r>
                      </m:e>
                      <m:sub>
                        <m:r>
                          <a:rPr lang="fr-FR" sz="32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fr-FR" sz="3200" i="1">
                        <a:latin typeface="Cambria Math" panose="02040503050406030204" pitchFamily="18" charset="0"/>
                        <a:ea typeface="Times New Roman" panose="02020603050405020304" pitchFamily="18" charset="0"/>
                        <a:cs typeface="Times New Roman" panose="02020603050405020304" pitchFamily="18" charset="0"/>
                      </a:rPr>
                      <m:t>)</m:t>
                    </m:r>
                    <m:r>
                      <m:rPr>
                        <m:nor/>
                      </m:rPr>
                      <a:rPr lang="fr-FR" sz="3200" dirty="0">
                        <a:latin typeface="Times New Roman" panose="02020603050405020304" pitchFamily="18" charset="0"/>
                        <a:ea typeface="Times New Roman" panose="02020603050405020304" pitchFamily="18" charset="0"/>
                      </a:rPr>
                      <m:t> </m:t>
                    </m:r>
                  </m:oMath>
                </a14:m>
                <a:endParaRPr lang="fr-FR" sz="3200" dirty="0">
                  <a:latin typeface="Times New Roman" panose="02020603050405020304" pitchFamily="18" charset="0"/>
                  <a:ea typeface="Times New Roman" panose="02020603050405020304" pitchFamily="18" charset="0"/>
                </a:endParaRPr>
              </a:p>
              <a:p>
                <a:pPr lvl="0" algn="ctr">
                  <a:lnSpc>
                    <a:spcPct val="115000"/>
                  </a:lnSpc>
                  <a:spcAft>
                    <a:spcPts val="0"/>
                  </a:spcAft>
                </a:pPr>
                <a:r>
                  <a:rPr lang="fr-FR" sz="3200" dirty="0">
                    <a:ea typeface="Times New Roman" panose="02020603050405020304" pitchFamily="18" charset="0"/>
                  </a:rPr>
                  <a:t>	     </a:t>
                </a:r>
                <a14:m>
                  <m:oMath xmlns:m="http://schemas.openxmlformats.org/officeDocument/2006/math">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rPr>
                          <m:t>𝐻</m:t>
                        </m:r>
                      </m:e>
                      <m:sub>
                        <m:r>
                          <a:rPr lang="fr-FR" sz="3200" i="1">
                            <a:latin typeface="Cambria Math" panose="02040503050406030204" pitchFamily="18" charset="0"/>
                            <a:ea typeface="Times New Roman" panose="02020603050405020304" pitchFamily="18" charset="0"/>
                          </a:rPr>
                          <m:t>𝑡</m:t>
                        </m:r>
                      </m:sub>
                    </m:sSub>
                    <m:r>
                      <a:rPr lang="fr-FR" sz="3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cs typeface="Times New Roman" panose="02020603050405020304" pitchFamily="18" charset="0"/>
                          </a:rPr>
                          <m:t>𝜎</m:t>
                        </m:r>
                      </m:e>
                      <m:sub>
                        <m:r>
                          <a:rPr lang="fr-FR" sz="3200" i="1">
                            <a:latin typeface="Cambria Math" panose="02040503050406030204" pitchFamily="18" charset="0"/>
                            <a:ea typeface="Times New Roman" panose="02020603050405020304" pitchFamily="18" charset="0"/>
                            <a:cs typeface="Times New Roman" panose="02020603050405020304" pitchFamily="18" charset="0"/>
                          </a:rPr>
                          <m:t>𝑖</m:t>
                        </m:r>
                        <m:r>
                          <a:rPr lang="fr-FR" sz="3200" i="1">
                            <a:latin typeface="Cambria Math" panose="02040503050406030204" pitchFamily="18" charset="0"/>
                            <a:ea typeface="Times New Roman" panose="02020603050405020304" pitchFamily="18" charset="0"/>
                            <a:cs typeface="Times New Roman" panose="02020603050405020304" pitchFamily="18" charset="0"/>
                          </a:rPr>
                          <m:t>,</m:t>
                        </m:r>
                        <m:r>
                          <a:rPr lang="fr-FR" sz="3200" i="1">
                            <a:latin typeface="Cambria Math" panose="02040503050406030204" pitchFamily="18" charset="0"/>
                            <a:ea typeface="Times New Roman" panose="02020603050405020304" pitchFamily="18" charset="0"/>
                            <a:cs typeface="Times New Roman" panose="02020603050405020304" pitchFamily="18" charset="0"/>
                          </a:rPr>
                          <m:t>𝑡</m:t>
                        </m:r>
                      </m:sub>
                    </m:sSub>
                    <m:r>
                      <a:rPr lang="fr-FR" sz="3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rPr>
                          <m:t>𝐻</m:t>
                        </m:r>
                      </m:e>
                      <m:sub>
                        <m:r>
                          <a:rPr lang="fr-FR" sz="3200" i="1">
                            <a:latin typeface="Cambria Math" panose="02040503050406030204" pitchFamily="18" charset="0"/>
                            <a:ea typeface="Times New Roman" panose="02020603050405020304" pitchFamily="18" charset="0"/>
                          </a:rPr>
                          <m:t>𝑡</m:t>
                        </m:r>
                      </m:sub>
                    </m:sSub>
                    <m:r>
                      <a:rPr lang="fr-FR" sz="3200" i="1">
                        <a:latin typeface="Cambria Math" panose="02040503050406030204" pitchFamily="18" charset="0"/>
                        <a:ea typeface="Times New Roman" panose="02020603050405020304" pitchFamily="18" charset="0"/>
                        <a:cs typeface="Times New Roman" panose="02020603050405020304" pitchFamily="18" charset="0"/>
                      </a:rPr>
                      <m:t>)</m:t>
                    </m:r>
                  </m:oMath>
                </a14:m>
                <a:endParaRPr lang="fr-FR" sz="3200" dirty="0">
                  <a:ea typeface="Calibri" panose="020F0502020204030204" pitchFamily="34" charset="0"/>
                </a:endParaRPr>
              </a:p>
              <a:p>
                <a:pPr marL="457200" indent="-457200" algn="just">
                  <a:spcAft>
                    <a:spcPts val="0"/>
                  </a:spcAft>
                  <a:buFont typeface="Arial" panose="020B0604020202020204" pitchFamily="34" charset="0"/>
                  <a:buChar char="•"/>
                </a:pPr>
                <a:endParaRPr lang="fr-FR" sz="3200" dirty="0">
                  <a:latin typeface="Times New Roman" panose="02020603050405020304" pitchFamily="18" charset="0"/>
                  <a:ea typeface="Times New Roman" panose="02020603050405020304" pitchFamily="18" charset="0"/>
                </a:endParaRPr>
              </a:p>
              <a:p>
                <a:pPr algn="just">
                  <a:spcAft>
                    <a:spcPts val="0"/>
                  </a:spcAft>
                </a:pPr>
                <a:endParaRPr lang="fr-FR" sz="3200" dirty="0">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4277518"/>
              </a:xfrm>
              <a:prstGeom prst="rect">
                <a:avLst/>
              </a:prstGeom>
              <a:blipFill>
                <a:blip r:embed="rId2"/>
                <a:stretch>
                  <a:fillRect l="-1173" t="-1994" r="-1275"/>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F3D6127A-B32F-43EF-8274-F84F688ACF9E}"/>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DEA5781E-0E64-4C92-B266-978D9B7EC44F}"/>
              </a:ext>
            </a:extLst>
          </p:cNvPr>
          <p:cNvSpPr>
            <a:spLocks noGrp="1"/>
          </p:cNvSpPr>
          <p:nvPr>
            <p:ph type="sldNum" sz="quarter" idx="12"/>
          </p:nvPr>
        </p:nvSpPr>
        <p:spPr/>
        <p:txBody>
          <a:bodyPr/>
          <a:lstStyle/>
          <a:p>
            <a:fld id="{A88EAB1B-73FB-4977-9B11-E6EDEDEB8490}" type="slidenum">
              <a:rPr lang="fr-FR" smtClean="0"/>
              <a:t>35</a:t>
            </a:fld>
            <a:endParaRPr lang="fr-FR" dirty="0"/>
          </a:p>
        </p:txBody>
      </p:sp>
      <p:pic>
        <p:nvPicPr>
          <p:cNvPr id="7" name="Image 6">
            <a:extLst>
              <a:ext uri="{FF2B5EF4-FFF2-40B4-BE49-F238E27FC236}">
                <a16:creationId xmlns:a16="http://schemas.microsoft.com/office/drawing/2014/main" id="{D7ED8549-822F-434D-B475-AE49E0285D4B}"/>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940226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fontScale="90000"/>
          </a:bodyPr>
          <a:lstStyle/>
          <a:p>
            <a:pPr algn="ctr"/>
            <a:r>
              <a:rPr lang="fr-FR" dirty="0">
                <a:latin typeface="Arial Black" panose="020B0A04020102020204" pitchFamily="34" charset="0"/>
              </a:rPr>
              <a:t>Jeux répétés</a:t>
            </a:r>
            <a:br>
              <a:rPr lang="fr-FR" dirty="0">
                <a:latin typeface="Arial Black" panose="020B0A04020102020204" pitchFamily="34" charset="0"/>
              </a:rPr>
            </a:br>
            <a:r>
              <a:rPr lang="fr-FR" dirty="0">
                <a:latin typeface="Arial Black" panose="020B0A04020102020204" pitchFamily="34" charset="0"/>
              </a:rPr>
              <a:t>Plan</a:t>
            </a:r>
            <a:endParaRPr lang="fr-FR" sz="40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6F7D0CD5-CB69-4A6C-9BBB-0C029308A225}"/>
              </a:ext>
            </a:extLst>
          </p:cNvPr>
          <p:cNvSpPr txBox="1"/>
          <p:nvPr/>
        </p:nvSpPr>
        <p:spPr>
          <a:xfrm>
            <a:off x="1" y="1287917"/>
            <a:ext cx="12039600" cy="5509200"/>
          </a:xfrm>
          <a:prstGeom prst="rect">
            <a:avLst/>
          </a:prstGeom>
          <a:solidFill>
            <a:schemeClr val="tx2">
              <a:lumMod val="20000"/>
              <a:lumOff val="80000"/>
            </a:schemeClr>
          </a:solidFill>
        </p:spPr>
        <p:txBody>
          <a:bodyPr wrap="square" rtlCol="0">
            <a:spAutoFit/>
          </a:bodyPr>
          <a:lstStyle/>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Introduction</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La résolution du dilemme du prisonnier</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Le dilemme du prisonnier répété un nombre fini de fois</a:t>
            </a:r>
            <a:endParaRPr lang="fr-FR" sz="2200" dirty="0">
              <a:solidFill>
                <a:srgbClr val="FF0000"/>
              </a:solidFill>
              <a:latin typeface="Arial" panose="020B0604020202020204" pitchFamily="34" charset="0"/>
              <a:cs typeface="Arial" panose="020B0604020202020204" pitchFamily="34" charset="0"/>
            </a:endParaRP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Qu’est-ce qu’un jeu répété un nombre infini de fois ?</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Construction du jeu répété </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Répétition du 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Stratégies du jeu répété</a:t>
            </a:r>
          </a:p>
          <a:p>
            <a:pPr marL="1371600" lvl="2" indent="-457200">
              <a:buFont typeface="Arial" panose="020B0604020202020204" pitchFamily="34" charset="0"/>
              <a:buChar char="•"/>
            </a:pPr>
            <a:r>
              <a:rPr lang="fr-FR" sz="2200" dirty="0">
                <a:solidFill>
                  <a:srgbClr val="FF0000"/>
                </a:solidFill>
                <a:latin typeface="Arial" panose="020B0604020202020204" pitchFamily="34" charset="0"/>
                <a:cs typeface="Arial" panose="020B0604020202020204" pitchFamily="34" charset="0"/>
              </a:rPr>
              <a:t>Paiement escompté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Concept de solution</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Résultats théoriques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Principe de déviation en un coup</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finis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infinis</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Application à l’économie industrielle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Collusion en prix au sein d’un duopole</a:t>
            </a:r>
            <a:endParaRPr lang="fr-FR" sz="2200" dirty="0">
              <a:latin typeface="Cambria Math" panose="02040503050406030204" pitchFamily="18" charset="0"/>
              <a:ea typeface="Cambria Math" panose="02040503050406030204" pitchFamily="18" charset="0"/>
            </a:endParaRPr>
          </a:p>
        </p:txBody>
      </p:sp>
      <p:pic>
        <p:nvPicPr>
          <p:cNvPr id="6" name="Image 5">
            <a:extLst>
              <a:ext uri="{FF2B5EF4-FFF2-40B4-BE49-F238E27FC236}">
                <a16:creationId xmlns:a16="http://schemas.microsoft.com/office/drawing/2014/main" id="{59262D3F-D64C-4700-B534-459E35995115}"/>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680D20F8-D498-459A-BAB6-63F8006CAFF1}"/>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C6F4A8DA-4DF5-4E39-BF59-22507FD8A059}"/>
              </a:ext>
            </a:extLst>
          </p:cNvPr>
          <p:cNvSpPr>
            <a:spLocks noGrp="1"/>
          </p:cNvSpPr>
          <p:nvPr>
            <p:ph type="sldNum" sz="quarter" idx="12"/>
          </p:nvPr>
        </p:nvSpPr>
        <p:spPr/>
        <p:txBody>
          <a:bodyPr/>
          <a:lstStyle/>
          <a:p>
            <a:fld id="{A88EAB1B-73FB-4977-9B11-E6EDEDEB8490}" type="slidenum">
              <a:rPr lang="fr-FR" smtClean="0"/>
              <a:t>36</a:t>
            </a:fld>
            <a:endParaRPr lang="fr-FR" dirty="0"/>
          </a:p>
        </p:txBody>
      </p:sp>
      <p:pic>
        <p:nvPicPr>
          <p:cNvPr id="7" name="Image 6">
            <a:extLst>
              <a:ext uri="{FF2B5EF4-FFF2-40B4-BE49-F238E27FC236}">
                <a16:creationId xmlns:a16="http://schemas.microsoft.com/office/drawing/2014/main" id="{0E4AFAB6-4A7C-46A1-8D7A-52A2357BDA9F}"/>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777365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Paiement escompté</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509200"/>
              </a:xfrm>
              <a:prstGeom prst="rect">
                <a:avLst/>
              </a:prstGeom>
              <a:noFill/>
            </p:spPr>
            <p:txBody>
              <a:bodyPr wrap="square" rtlCol="0">
                <a:spAutoFit/>
              </a:bodyPr>
              <a:lstStyle/>
              <a:p>
                <a:pPr marL="457200" indent="-457200">
                  <a:buFont typeface="Arial" panose="020B0604020202020204" pitchFamily="34" charset="0"/>
                  <a:buChar char="•"/>
                </a:pPr>
                <a:r>
                  <a:rPr lang="fr-FR" sz="3200" dirty="0"/>
                  <a:t>Dans notre exemple introductif, à chaque étape les joueurs répètent l’interaction avec probabilité </a:t>
                </a:r>
                <a14:m>
                  <m:oMath xmlns:m="http://schemas.openxmlformats.org/officeDocument/2006/math">
                    <m:d>
                      <m:dPr>
                        <m:ctrlPr>
                          <a:rPr lang="fr-FR" sz="3200" i="1">
                            <a:latin typeface="Cambria Math" panose="02040503050406030204" pitchFamily="18" charset="0"/>
                          </a:rPr>
                        </m:ctrlPr>
                      </m:dPr>
                      <m:e>
                        <m:r>
                          <a:rPr lang="fr-FR" sz="3200" i="1">
                            <a:latin typeface="Cambria Math" panose="02040503050406030204" pitchFamily="18" charset="0"/>
                          </a:rPr>
                          <m:t>1−</m:t>
                        </m:r>
                        <m:r>
                          <a:rPr lang="fr-FR" sz="3200" i="1">
                            <a:latin typeface="Cambria Math" panose="02040503050406030204" pitchFamily="18" charset="0"/>
                          </a:rPr>
                          <m:t>𝑞</m:t>
                        </m:r>
                      </m:e>
                    </m:d>
                    <m:r>
                      <a:rPr lang="fr-FR" sz="3200" i="1">
                        <a:latin typeface="Cambria Math" panose="02040503050406030204" pitchFamily="18" charset="0"/>
                      </a:rPr>
                      <m:t>=99 %</m:t>
                    </m:r>
                  </m:oMath>
                </a14:m>
                <a:r>
                  <a:rPr lang="fr-FR" sz="3200" dirty="0"/>
                  <a:t> et le jeu s’arrête avec probabilité </a:t>
                </a:r>
                <a14:m>
                  <m:oMath xmlns:m="http://schemas.openxmlformats.org/officeDocument/2006/math">
                    <m:r>
                      <a:rPr lang="fr-FR" sz="3200" i="1">
                        <a:latin typeface="Cambria Math" panose="02040503050406030204" pitchFamily="18" charset="0"/>
                      </a:rPr>
                      <m:t>𝑞</m:t>
                    </m:r>
                    <m:r>
                      <a:rPr lang="fr-FR" sz="3200" i="1">
                        <a:latin typeface="Cambria Math" panose="02040503050406030204" pitchFamily="18" charset="0"/>
                      </a:rPr>
                      <m:t>=1%</m:t>
                    </m:r>
                  </m:oMath>
                </a14:m>
                <a:r>
                  <a:rPr lang="fr-FR" sz="3200" dirty="0"/>
                  <a:t>. </a:t>
                </a:r>
              </a:p>
              <a:p>
                <a:pPr marL="914400" lvl="1" indent="-457200">
                  <a:buFont typeface="Arial" panose="020B0604020202020204" pitchFamily="34" charset="0"/>
                  <a:buChar char="•"/>
                </a:pPr>
                <a:r>
                  <a:rPr lang="fr-FR" sz="3200" dirty="0"/>
                  <a:t>Conditionnellement au fait que le jeu est répété au moins </a:t>
                </a:r>
                <a14:m>
                  <m:oMath xmlns:m="http://schemas.openxmlformats.org/officeDocument/2006/math">
                    <m:r>
                      <a:rPr lang="fr-FR" sz="3200" i="1">
                        <a:latin typeface="Cambria Math" panose="02040503050406030204" pitchFamily="18" charset="0"/>
                      </a:rPr>
                      <m:t>𝑘</m:t>
                    </m:r>
                    <m:r>
                      <a:rPr lang="fr-FR" sz="3200" i="1">
                        <a:latin typeface="Cambria Math" panose="02040503050406030204" pitchFamily="18" charset="0"/>
                      </a:rPr>
                      <m:t>+1</m:t>
                    </m:r>
                  </m:oMath>
                </a14:m>
                <a:r>
                  <a:rPr lang="fr-FR" sz="3200" dirty="0"/>
                  <a:t> fois, les joueurs accordent autant d’importance à leurs paiements de la période </a:t>
                </a:r>
                <a14:m>
                  <m:oMath xmlns:m="http://schemas.openxmlformats.org/officeDocument/2006/math">
                    <m:r>
                      <a:rPr lang="fr-FR" sz="3200" i="1">
                        <a:latin typeface="Cambria Math" panose="02040503050406030204" pitchFamily="18" charset="0"/>
                      </a:rPr>
                      <m:t>𝑘</m:t>
                    </m:r>
                  </m:oMath>
                </a14:m>
                <a:r>
                  <a:rPr lang="fr-FR" sz="3200" dirty="0"/>
                  <a:t> qu’à leurs paiements de la période</a:t>
                </a:r>
                <a14:m>
                  <m:oMath xmlns:m="http://schemas.openxmlformats.org/officeDocument/2006/math">
                    <m:r>
                      <a:rPr lang="fr-FR" sz="3200" i="1">
                        <a:latin typeface="Cambria Math" panose="02040503050406030204" pitchFamily="18" charset="0"/>
                      </a:rPr>
                      <m:t> </m:t>
                    </m:r>
                    <m:r>
                      <a:rPr lang="fr-FR" sz="3200" i="1">
                        <a:latin typeface="Cambria Math" panose="02040503050406030204" pitchFamily="18" charset="0"/>
                      </a:rPr>
                      <m:t>𝑘</m:t>
                    </m:r>
                    <m:r>
                      <a:rPr lang="fr-FR" sz="3200" i="1">
                        <a:latin typeface="Cambria Math" panose="02040503050406030204" pitchFamily="18" charset="0"/>
                      </a:rPr>
                      <m:t>+1</m:t>
                    </m:r>
                  </m:oMath>
                </a14:m>
                <a:r>
                  <a:rPr lang="fr-FR" sz="3200" dirty="0"/>
                  <a:t>.</a:t>
                </a:r>
              </a:p>
              <a:p>
                <a:pPr marL="457200" indent="-457200">
                  <a:buFont typeface="Arial" panose="020B0604020202020204" pitchFamily="34" charset="0"/>
                  <a:buChar char="•"/>
                </a:pPr>
                <a:r>
                  <a:rPr lang="fr-FR" sz="3200" dirty="0"/>
                  <a:t>Une autre interprétation qui peut être donnée à cette représentation est que le jeu est répété un nombre infini de fois, mais que les joueurs attachent plus d’importance à leurs paiements d’aujourd’hui qu’à leurs paiements de demain. </a:t>
                </a:r>
                <a:endParaRPr lang="fr-FR" sz="3200" dirty="0">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5509200"/>
              </a:xfrm>
              <a:prstGeom prst="rect">
                <a:avLst/>
              </a:prstGeom>
              <a:blipFill>
                <a:blip r:embed="rId2"/>
                <a:stretch>
                  <a:fillRect l="-1173" t="-1438" b="-2655"/>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FBC4DFEF-6891-4F91-8AB6-1F0ACE306811}"/>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605D54DD-C24E-478A-A36E-921F366C4552}"/>
              </a:ext>
            </a:extLst>
          </p:cNvPr>
          <p:cNvSpPr>
            <a:spLocks noGrp="1"/>
          </p:cNvSpPr>
          <p:nvPr>
            <p:ph type="sldNum" sz="quarter" idx="12"/>
          </p:nvPr>
        </p:nvSpPr>
        <p:spPr/>
        <p:txBody>
          <a:bodyPr/>
          <a:lstStyle/>
          <a:p>
            <a:fld id="{A88EAB1B-73FB-4977-9B11-E6EDEDEB8490}" type="slidenum">
              <a:rPr lang="fr-FR" smtClean="0"/>
              <a:t>37</a:t>
            </a:fld>
            <a:endParaRPr lang="fr-FR" dirty="0"/>
          </a:p>
        </p:txBody>
      </p:sp>
      <p:pic>
        <p:nvPicPr>
          <p:cNvPr id="7" name="Image 6">
            <a:extLst>
              <a:ext uri="{FF2B5EF4-FFF2-40B4-BE49-F238E27FC236}">
                <a16:creationId xmlns:a16="http://schemas.microsoft.com/office/drawing/2014/main" id="{E6998E12-BBB8-4F6C-8F78-0A9C72E14FED}"/>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490763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Paiement escompté</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509200"/>
              </a:xfrm>
              <a:prstGeom prst="rect">
                <a:avLst/>
              </a:prstGeom>
              <a:noFill/>
            </p:spPr>
            <p:txBody>
              <a:bodyPr wrap="square" rtlCol="0">
                <a:spAutoFit/>
              </a:bodyPr>
              <a:lstStyle/>
              <a:p>
                <a:pPr marL="457200" indent="-457200">
                  <a:buFont typeface="Arial" panose="020B0604020202020204" pitchFamily="34" charset="0"/>
                  <a:buChar char="•"/>
                </a:pPr>
                <a:r>
                  <a:rPr lang="fr-FR" sz="3200" dirty="0"/>
                  <a:t>Nous pouvons alors introduire un </a:t>
                </a:r>
                <a:r>
                  <a:rPr lang="fr-FR" sz="3200" b="1" i="1" u="sng" dirty="0"/>
                  <a:t>facteur d’escompte</a:t>
                </a:r>
                <a:r>
                  <a:rPr lang="fr-FR" sz="3200" dirty="0"/>
                  <a:t>, noté </a:t>
                </a:r>
                <a14:m>
                  <m:oMath xmlns:m="http://schemas.openxmlformats.org/officeDocument/2006/math">
                    <m:r>
                      <a:rPr lang="fr-FR" sz="3200" i="1">
                        <a:latin typeface="Cambria Math" panose="02040503050406030204" pitchFamily="18" charset="0"/>
                      </a:rPr>
                      <m:t>𝛿</m:t>
                    </m:r>
                    <m:r>
                      <a:rPr lang="fr-FR" sz="3200" i="1">
                        <a:latin typeface="Cambria Math" panose="02040503050406030204" pitchFamily="18" charset="0"/>
                      </a:rPr>
                      <m:t>∈[0,1]</m:t>
                    </m:r>
                  </m:oMath>
                </a14:m>
                <a:r>
                  <a:rPr lang="fr-FR" sz="3200" dirty="0"/>
                  <a:t>. </a:t>
                </a:r>
              </a:p>
              <a:p>
                <a:pPr marL="457200" indent="-457200">
                  <a:buFont typeface="Arial" panose="020B0604020202020204" pitchFamily="34" charset="0"/>
                  <a:buChar char="•"/>
                </a:pPr>
                <a:endParaRPr lang="fr-FR" sz="3200" dirty="0"/>
              </a:p>
              <a:p>
                <a:pPr marL="914400" lvl="1" indent="-457200">
                  <a:buFont typeface="Arial" panose="020B0604020202020204" pitchFamily="34" charset="0"/>
                  <a:buChar char="•"/>
                </a:pPr>
                <a:r>
                  <a:rPr lang="fr-FR" sz="3200" dirty="0"/>
                  <a:t>Le paiement de la date suivante est escompté à l’aide de ce facteur pour représenter ce à quoi il correspond aujourd’hui.</a:t>
                </a:r>
              </a:p>
              <a:p>
                <a:pPr marL="914400" lvl="1" indent="-457200">
                  <a:buFont typeface="Arial" panose="020B0604020202020204" pitchFamily="34" charset="0"/>
                  <a:buChar char="•"/>
                </a:pPr>
                <a:endParaRPr lang="fr-FR" sz="3200" dirty="0"/>
              </a:p>
              <a:p>
                <a:pPr marL="914400" lvl="1" indent="-457200">
                  <a:buFont typeface="Arial" panose="020B0604020202020204" pitchFamily="34" charset="0"/>
                  <a:buChar char="•"/>
                </a:pPr>
                <a:r>
                  <a:rPr lang="fr-FR" sz="3200" dirty="0"/>
                  <a:t>Un paiement de </a:t>
                </a:r>
                <a14:m>
                  <m:oMath xmlns:m="http://schemas.openxmlformats.org/officeDocument/2006/math">
                    <m:r>
                      <a:rPr lang="fr-FR" sz="3200" i="1">
                        <a:latin typeface="Cambria Math" panose="02040503050406030204" pitchFamily="18" charset="0"/>
                      </a:rPr>
                      <m:t>𝑥</m:t>
                    </m:r>
                  </m:oMath>
                </a14:m>
                <a:r>
                  <a:rPr lang="fr-FR" sz="3200" dirty="0"/>
                  <a:t> perçu à la période suivante compte pour</a:t>
                </a:r>
              </a:p>
              <a:p>
                <a:r>
                  <a:rPr lang="fr-FR" sz="3200" dirty="0"/>
                  <a:t>	 </a:t>
                </a:r>
                <a14:m>
                  <m:oMath xmlns:m="http://schemas.openxmlformats.org/officeDocument/2006/math">
                    <m:r>
                      <a:rPr lang="fr-FR" sz="3200" i="1">
                        <a:latin typeface="Cambria Math" panose="02040503050406030204" pitchFamily="18" charset="0"/>
                      </a:rPr>
                      <m:t>𝛿</m:t>
                    </m:r>
                    <m:r>
                      <a:rPr lang="fr-FR" sz="3200" i="1">
                        <a:latin typeface="Cambria Math" panose="02040503050406030204" pitchFamily="18" charset="0"/>
                      </a:rPr>
                      <m:t>×</m:t>
                    </m:r>
                    <m:r>
                      <a:rPr lang="fr-FR" sz="3200" i="1">
                        <a:latin typeface="Cambria Math" panose="02040503050406030204" pitchFamily="18" charset="0"/>
                      </a:rPr>
                      <m:t>𝑥</m:t>
                    </m:r>
                  </m:oMath>
                </a14:m>
                <a:r>
                  <a:rPr lang="fr-FR" sz="3200" dirty="0"/>
                  <a:t> à la période actuelle. </a:t>
                </a:r>
              </a:p>
              <a:p>
                <a:endParaRPr lang="fr-FR" sz="3200" dirty="0"/>
              </a:p>
              <a:p>
                <a:pPr marL="914400" lvl="1" indent="-457200">
                  <a:buFont typeface="Arial" panose="020B0604020202020204" pitchFamily="34" charset="0"/>
                  <a:buChar char="•"/>
                </a:pPr>
                <a:r>
                  <a:rPr lang="fr-FR" sz="3200" dirty="0"/>
                  <a:t>Plus le facteur d’escompte est élevé et plus le joueur est patient. </a:t>
                </a:r>
                <a:endParaRPr lang="fr-FR" sz="3200" dirty="0">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5509200"/>
              </a:xfrm>
              <a:prstGeom prst="rect">
                <a:avLst/>
              </a:prstGeom>
              <a:blipFill>
                <a:blip r:embed="rId2"/>
                <a:stretch>
                  <a:fillRect l="-1173" t="-1438" b="-2655"/>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ED3A821D-C5F9-4E02-93AA-482F462C03B9}"/>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2E34B5F3-310F-4169-96E7-F3A8424E7751}"/>
              </a:ext>
            </a:extLst>
          </p:cNvPr>
          <p:cNvSpPr>
            <a:spLocks noGrp="1"/>
          </p:cNvSpPr>
          <p:nvPr>
            <p:ph type="sldNum" sz="quarter" idx="12"/>
          </p:nvPr>
        </p:nvSpPr>
        <p:spPr/>
        <p:txBody>
          <a:bodyPr/>
          <a:lstStyle/>
          <a:p>
            <a:fld id="{A88EAB1B-73FB-4977-9B11-E6EDEDEB8490}" type="slidenum">
              <a:rPr lang="fr-FR" smtClean="0"/>
              <a:t>38</a:t>
            </a:fld>
            <a:endParaRPr lang="fr-FR" dirty="0"/>
          </a:p>
        </p:txBody>
      </p:sp>
      <p:pic>
        <p:nvPicPr>
          <p:cNvPr id="7" name="Image 6">
            <a:extLst>
              <a:ext uri="{FF2B5EF4-FFF2-40B4-BE49-F238E27FC236}">
                <a16:creationId xmlns:a16="http://schemas.microsoft.com/office/drawing/2014/main" id="{239D5CDE-2A77-48A1-AE3D-5E6DBB37FD96}"/>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689925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Paiement escompté</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547288"/>
              </a:xfrm>
              <a:prstGeom prst="rect">
                <a:avLst/>
              </a:prstGeom>
              <a:noFill/>
            </p:spPr>
            <p:txBody>
              <a:bodyPr wrap="square" rtlCol="0">
                <a:spAutoFit/>
              </a:bodyPr>
              <a:lstStyle/>
              <a:p>
                <a:pPr marL="457200" indent="-457200">
                  <a:buFont typeface="Arial" panose="020B0604020202020204" pitchFamily="34" charset="0"/>
                  <a:buChar char="•"/>
                </a:pPr>
                <a:r>
                  <a:rPr lang="fr-FR" sz="3200" dirty="0"/>
                  <a:t>Dans le cas d’une entreprise, ce facteur d’escompte peut être lié au taux d’intérêt auxquels la firme a accès sur le marché des fonds prêtables. </a:t>
                </a:r>
              </a:p>
              <a:p>
                <a:pPr marL="457200" indent="-457200">
                  <a:buFont typeface="Arial" panose="020B0604020202020204" pitchFamily="34" charset="0"/>
                  <a:buChar char="•"/>
                </a:pPr>
                <a:endParaRPr lang="fr-FR" sz="3200" dirty="0"/>
              </a:p>
              <a:p>
                <a:pPr marL="914400" lvl="1" indent="-457200">
                  <a:buFont typeface="Arial" panose="020B0604020202020204" pitchFamily="34" charset="0"/>
                  <a:buChar char="•"/>
                </a:pPr>
                <a:r>
                  <a:rPr lang="fr-FR" sz="3000" b="1" u="sng" dirty="0"/>
                  <a:t>Capitalisation:</a:t>
                </a:r>
                <a:r>
                  <a:rPr lang="fr-FR" sz="3000" dirty="0"/>
                  <a:t> </a:t>
                </a:r>
                <a:endParaRPr lang="fr-FR" sz="3000" i="1" dirty="0"/>
              </a:p>
              <a:p>
                <a:pPr lvl="1" algn="ctr"/>
                <a14:m>
                  <m:oMath xmlns:m="http://schemas.openxmlformats.org/officeDocument/2006/math">
                    <m:r>
                      <a:rPr lang="fr-FR" sz="3000" i="1">
                        <a:latin typeface="Cambria Math" panose="02040503050406030204" pitchFamily="18" charset="0"/>
                      </a:rPr>
                      <m:t>1 </m:t>
                    </m:r>
                  </m:oMath>
                </a14:m>
                <a:r>
                  <a:rPr lang="fr-FR" sz="3000" dirty="0"/>
                  <a:t>€ aujourd’hui </a:t>
                </a:r>
                <a:r>
                  <a:rPr lang="fr-FR" sz="3000" dirty="0">
                    <a:sym typeface="Wingdings" panose="05000000000000000000" pitchFamily="2" charset="2"/>
                  </a:rPr>
                  <a:t></a:t>
                </a:r>
                <a:r>
                  <a:rPr lang="fr-FR" sz="3000" dirty="0"/>
                  <a:t> </a:t>
                </a:r>
                <a14:m>
                  <m:oMath xmlns:m="http://schemas.openxmlformats.org/officeDocument/2006/math">
                    <m:r>
                      <a:rPr lang="fr-FR" sz="3000" i="1">
                        <a:latin typeface="Cambria Math" panose="02040503050406030204" pitchFamily="18" charset="0"/>
                      </a:rPr>
                      <m:t>1+</m:t>
                    </m:r>
                    <m:r>
                      <a:rPr lang="fr-FR" sz="3000" i="1">
                        <a:latin typeface="Cambria Math" panose="02040503050406030204" pitchFamily="18" charset="0"/>
                      </a:rPr>
                      <m:t>𝑟</m:t>
                    </m:r>
                  </m:oMath>
                </a14:m>
                <a:r>
                  <a:rPr lang="fr-FR" sz="3000" dirty="0"/>
                  <a:t> € dans un an</a:t>
                </a:r>
              </a:p>
              <a:p>
                <a:pPr lvl="1" algn="ctr"/>
                <a:r>
                  <a:rPr lang="fr-FR" sz="3000" dirty="0"/>
                  <a:t>(</a:t>
                </a:r>
                <a14:m>
                  <m:oMath xmlns:m="http://schemas.openxmlformats.org/officeDocument/2006/math">
                    <m:r>
                      <a:rPr lang="fr-FR" sz="3000" i="1">
                        <a:latin typeface="Cambria Math" panose="02040503050406030204" pitchFamily="18" charset="0"/>
                      </a:rPr>
                      <m:t>𝑟</m:t>
                    </m:r>
                  </m:oMath>
                </a14:m>
                <a:r>
                  <a:rPr lang="fr-FR" sz="3000" dirty="0"/>
                  <a:t> dénote le taux d’intérêt annuel) </a:t>
                </a:r>
              </a:p>
              <a:p>
                <a:pPr lvl="1" algn="ctr"/>
                <a:endParaRPr lang="fr-FR" sz="3000" dirty="0"/>
              </a:p>
              <a:p>
                <a:pPr marL="914400" lvl="1" indent="-457200">
                  <a:buFont typeface="Arial" panose="020B0604020202020204" pitchFamily="34" charset="0"/>
                  <a:buChar char="•"/>
                </a:pPr>
                <a:r>
                  <a:rPr lang="fr-FR" sz="3000" b="1" u="sng" dirty="0"/>
                  <a:t>Actualisation</a:t>
                </a:r>
                <a:r>
                  <a:rPr lang="fr-FR" sz="3000" dirty="0"/>
                  <a:t>: </a:t>
                </a:r>
              </a:p>
              <a:p>
                <a:pPr lvl="1" algn="ctr"/>
                <a14:m>
                  <m:oMath xmlns:m="http://schemas.openxmlformats.org/officeDocument/2006/math">
                    <m:r>
                      <a:rPr lang="fr-FR" sz="3000" i="1">
                        <a:latin typeface="Cambria Math" panose="02040503050406030204" pitchFamily="18" charset="0"/>
                      </a:rPr>
                      <m:t>𝑀</m:t>
                    </m:r>
                  </m:oMath>
                </a14:m>
                <a:r>
                  <a:rPr lang="fr-FR" sz="3000" dirty="0"/>
                  <a:t>€ perçu dans </a:t>
                </a:r>
                <a14:m>
                  <m:oMath xmlns:m="http://schemas.openxmlformats.org/officeDocument/2006/math">
                    <m:r>
                      <a:rPr lang="fr-FR" sz="3000" i="1">
                        <a:latin typeface="Cambria Math" panose="02040503050406030204" pitchFamily="18" charset="0"/>
                      </a:rPr>
                      <m:t>𝑛</m:t>
                    </m:r>
                  </m:oMath>
                </a14:m>
                <a:r>
                  <a:rPr lang="fr-FR" sz="3000" dirty="0"/>
                  <a:t> périodes </a:t>
                </a:r>
                <a:r>
                  <a:rPr lang="fr-FR" sz="3000" dirty="0">
                    <a:sym typeface="Wingdings" panose="05000000000000000000" pitchFamily="2" charset="2"/>
                  </a:rPr>
                  <a:t> </a:t>
                </a:r>
                <a14:m>
                  <m:oMath xmlns:m="http://schemas.openxmlformats.org/officeDocument/2006/math">
                    <m:f>
                      <m:fPr>
                        <m:ctrlPr>
                          <a:rPr lang="fr-FR" sz="3000" i="1">
                            <a:latin typeface="Cambria Math" panose="02040503050406030204" pitchFamily="18" charset="0"/>
                          </a:rPr>
                        </m:ctrlPr>
                      </m:fPr>
                      <m:num>
                        <m:r>
                          <a:rPr lang="fr-FR" sz="3000" i="1">
                            <a:latin typeface="Cambria Math" panose="02040503050406030204" pitchFamily="18" charset="0"/>
                          </a:rPr>
                          <m:t>𝑀</m:t>
                        </m:r>
                      </m:num>
                      <m:den>
                        <m:sSup>
                          <m:sSupPr>
                            <m:ctrlPr>
                              <a:rPr lang="fr-FR" sz="3000" i="1">
                                <a:latin typeface="Cambria Math" panose="02040503050406030204" pitchFamily="18" charset="0"/>
                              </a:rPr>
                            </m:ctrlPr>
                          </m:sSupPr>
                          <m:e>
                            <m:r>
                              <a:rPr lang="fr-FR" sz="3000" i="1">
                                <a:latin typeface="Cambria Math" panose="02040503050406030204" pitchFamily="18" charset="0"/>
                              </a:rPr>
                              <m:t>(1+</m:t>
                            </m:r>
                            <m:r>
                              <a:rPr lang="fr-FR" sz="3000" i="1">
                                <a:latin typeface="Cambria Math" panose="02040503050406030204" pitchFamily="18" charset="0"/>
                              </a:rPr>
                              <m:t>𝑟</m:t>
                            </m:r>
                            <m:r>
                              <a:rPr lang="fr-FR" sz="3000" i="1">
                                <a:latin typeface="Cambria Math" panose="02040503050406030204" pitchFamily="18" charset="0"/>
                              </a:rPr>
                              <m:t>)</m:t>
                            </m:r>
                          </m:e>
                          <m:sup>
                            <m:r>
                              <a:rPr lang="fr-FR" sz="3000" i="1">
                                <a:latin typeface="Cambria Math" panose="02040503050406030204" pitchFamily="18" charset="0"/>
                              </a:rPr>
                              <m:t>𝑛</m:t>
                            </m:r>
                          </m:sup>
                        </m:sSup>
                      </m:den>
                    </m:f>
                  </m:oMath>
                </a14:m>
                <a:r>
                  <a:rPr lang="fr-FR" sz="3000" dirty="0"/>
                  <a:t>€ aujourd’hui</a:t>
                </a:r>
              </a:p>
              <a:p>
                <a:pPr lvl="1" algn="ctr"/>
                <a:r>
                  <a:rPr lang="fr-FR" sz="3000" dirty="0"/>
                  <a:t>(</a:t>
                </a:r>
                <a14:m>
                  <m:oMath xmlns:m="http://schemas.openxmlformats.org/officeDocument/2006/math">
                    <m:r>
                      <a:rPr lang="fr-FR" sz="3000" i="1">
                        <a:latin typeface="Cambria Math" panose="02040503050406030204" pitchFamily="18" charset="0"/>
                      </a:rPr>
                      <m:t>𝑟</m:t>
                    </m:r>
                  </m:oMath>
                </a14:m>
                <a:r>
                  <a:rPr lang="fr-FR" sz="3000" dirty="0"/>
                  <a:t> dénote le taux d’intérêt périodique (e.g., années, mois, etc.)) </a:t>
                </a:r>
                <a:endParaRPr lang="fr-FR" sz="3200" dirty="0">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5547288"/>
              </a:xfrm>
              <a:prstGeom prst="rect">
                <a:avLst/>
              </a:prstGeom>
              <a:blipFill>
                <a:blip r:embed="rId2"/>
                <a:stretch>
                  <a:fillRect l="-1173" t="-1429" b="-2418"/>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41BC86CF-122A-4603-B762-41702E96D2F8}"/>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9BD5A21F-4F80-415B-B3F7-D798AD9131F0}"/>
              </a:ext>
            </a:extLst>
          </p:cNvPr>
          <p:cNvSpPr>
            <a:spLocks noGrp="1"/>
          </p:cNvSpPr>
          <p:nvPr>
            <p:ph type="sldNum" sz="quarter" idx="12"/>
          </p:nvPr>
        </p:nvSpPr>
        <p:spPr/>
        <p:txBody>
          <a:bodyPr/>
          <a:lstStyle/>
          <a:p>
            <a:fld id="{A88EAB1B-73FB-4977-9B11-E6EDEDEB8490}" type="slidenum">
              <a:rPr lang="fr-FR" smtClean="0"/>
              <a:t>39</a:t>
            </a:fld>
            <a:endParaRPr lang="fr-FR" dirty="0"/>
          </a:p>
        </p:txBody>
      </p:sp>
      <p:pic>
        <p:nvPicPr>
          <p:cNvPr id="7" name="Image 6">
            <a:extLst>
              <a:ext uri="{FF2B5EF4-FFF2-40B4-BE49-F238E27FC236}">
                <a16:creationId xmlns:a16="http://schemas.microsoft.com/office/drawing/2014/main" id="{751D6A9F-915A-48FC-8D34-AC4D01ABBC61}"/>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90828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fontScale="90000"/>
          </a:bodyPr>
          <a:lstStyle/>
          <a:p>
            <a:pPr algn="ctr"/>
            <a:r>
              <a:rPr lang="fr-FR" dirty="0">
                <a:latin typeface="Arial Black" panose="020B0A04020102020204" pitchFamily="34" charset="0"/>
              </a:rPr>
              <a:t>Jeux répétés</a:t>
            </a:r>
            <a:br>
              <a:rPr lang="fr-FR" dirty="0">
                <a:latin typeface="Arial Black" panose="020B0A04020102020204" pitchFamily="34" charset="0"/>
              </a:rPr>
            </a:br>
            <a:r>
              <a:rPr lang="fr-FR" dirty="0">
                <a:latin typeface="Arial Black" panose="020B0A04020102020204" pitchFamily="34" charset="0"/>
              </a:rPr>
              <a:t>Plan</a:t>
            </a:r>
            <a:endParaRPr lang="fr-FR" sz="40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6F7D0CD5-CB69-4A6C-9BBB-0C029308A225}"/>
              </a:ext>
            </a:extLst>
          </p:cNvPr>
          <p:cNvSpPr txBox="1"/>
          <p:nvPr/>
        </p:nvSpPr>
        <p:spPr>
          <a:xfrm>
            <a:off x="1" y="1287917"/>
            <a:ext cx="12039600" cy="5509200"/>
          </a:xfrm>
          <a:prstGeom prst="rect">
            <a:avLst/>
          </a:prstGeom>
          <a:solidFill>
            <a:schemeClr val="tx2">
              <a:lumMod val="20000"/>
              <a:lumOff val="80000"/>
            </a:schemeClr>
          </a:solidFill>
        </p:spPr>
        <p:txBody>
          <a:bodyPr wrap="square" rtlCol="0">
            <a:spAutoFit/>
          </a:bodyPr>
          <a:lstStyle/>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Introduction</a:t>
            </a:r>
          </a:p>
          <a:p>
            <a:pPr marL="1371600" lvl="2" indent="-457200">
              <a:buFont typeface="Arial" panose="020B0604020202020204" pitchFamily="34" charset="0"/>
              <a:buChar char="•"/>
            </a:pPr>
            <a:r>
              <a:rPr lang="fr-FR" sz="2200" dirty="0">
                <a:solidFill>
                  <a:srgbClr val="FF0000"/>
                </a:solidFill>
                <a:latin typeface="Arial" panose="020B0604020202020204" pitchFamily="34" charset="0"/>
                <a:cs typeface="Arial" panose="020B0604020202020204" pitchFamily="34" charset="0"/>
              </a:rPr>
              <a:t>La résolution du dilemme du prisonnier</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Le dilemme du prisonnier répété un nombre fini de fois</a:t>
            </a:r>
            <a:endParaRPr lang="fr-FR" sz="2200" dirty="0">
              <a:solidFill>
                <a:srgbClr val="FF0000"/>
              </a:solidFill>
              <a:latin typeface="Arial" panose="020B0604020202020204" pitchFamily="34" charset="0"/>
              <a:cs typeface="Arial" panose="020B0604020202020204" pitchFamily="34" charset="0"/>
            </a:endParaRP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Qu’est-ce qu’un jeu répété un nombre infini de fois ?</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Construction du jeu répété </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Répétition du 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Stratégies du jeu répété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Paiement escompté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Concept de solution</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Résultats théoriques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Principe de déviation en un coup</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finis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infinis</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Application à l’économie industrielle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Collusion en prix au sein d’un duopole</a:t>
            </a:r>
            <a:endParaRPr lang="fr-FR" sz="2200" dirty="0">
              <a:latin typeface="Cambria Math" panose="02040503050406030204" pitchFamily="18" charset="0"/>
              <a:ea typeface="Cambria Math" panose="02040503050406030204" pitchFamily="18" charset="0"/>
            </a:endParaRPr>
          </a:p>
        </p:txBody>
      </p:sp>
      <p:sp>
        <p:nvSpPr>
          <p:cNvPr id="3" name="Espace réservé du pied de page 2">
            <a:extLst>
              <a:ext uri="{FF2B5EF4-FFF2-40B4-BE49-F238E27FC236}">
                <a16:creationId xmlns:a16="http://schemas.microsoft.com/office/drawing/2014/main" id="{B95D72F1-FC2C-4DF0-9B64-CA9389E0BE4A}"/>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F74A25A6-C238-4C0B-8938-D1FF62E6A12F}"/>
              </a:ext>
            </a:extLst>
          </p:cNvPr>
          <p:cNvSpPr>
            <a:spLocks noGrp="1"/>
          </p:cNvSpPr>
          <p:nvPr>
            <p:ph type="sldNum" sz="quarter" idx="12"/>
          </p:nvPr>
        </p:nvSpPr>
        <p:spPr/>
        <p:txBody>
          <a:bodyPr/>
          <a:lstStyle/>
          <a:p>
            <a:fld id="{A88EAB1B-73FB-4977-9B11-E6EDEDEB8490}" type="slidenum">
              <a:rPr lang="fr-FR" smtClean="0"/>
              <a:t>4</a:t>
            </a:fld>
            <a:endParaRPr lang="fr-FR" dirty="0"/>
          </a:p>
        </p:txBody>
      </p:sp>
      <p:pic>
        <p:nvPicPr>
          <p:cNvPr id="7" name="Image 6">
            <a:extLst>
              <a:ext uri="{FF2B5EF4-FFF2-40B4-BE49-F238E27FC236}">
                <a16:creationId xmlns:a16="http://schemas.microsoft.com/office/drawing/2014/main" id="{71D44969-D99F-43F5-B5BF-F07BFA85DF77}"/>
              </a:ext>
            </a:extLst>
          </p:cNvPr>
          <p:cNvPicPr>
            <a:picLocks noChangeAspect="1"/>
          </p:cNvPicPr>
          <p:nvPr/>
        </p:nvPicPr>
        <p:blipFill>
          <a:blip r:embed="rId2"/>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481452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Paiement escompté</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4729756"/>
              </a:xfrm>
              <a:prstGeom prst="rect">
                <a:avLst/>
              </a:prstGeom>
              <a:noFill/>
            </p:spPr>
            <p:txBody>
              <a:bodyPr wrap="square" rtlCol="0">
                <a:spAutoFit/>
              </a:bodyPr>
              <a:lstStyle/>
              <a:p>
                <a:pPr marL="457200" indent="-457200">
                  <a:buFont typeface="Arial" panose="020B0604020202020204" pitchFamily="34" charset="0"/>
                  <a:buChar char="•"/>
                </a:pPr>
                <a:r>
                  <a:rPr lang="fr-FR" sz="3200" dirty="0"/>
                  <a:t>Le facteur d’escompte peut alors s’écrire:</a:t>
                </a:r>
              </a:p>
              <a:p>
                <a:pPr algn="ctr"/>
                <a:r>
                  <a:rPr lang="fr-FR" sz="3200" dirty="0"/>
                  <a:t> </a:t>
                </a:r>
                <a14:m>
                  <m:oMath xmlns:m="http://schemas.openxmlformats.org/officeDocument/2006/math">
                    <m:r>
                      <a:rPr lang="fr-FR" sz="3200" i="1">
                        <a:latin typeface="Cambria Math" panose="02040503050406030204" pitchFamily="18" charset="0"/>
                      </a:rPr>
                      <m:t>𝛿</m:t>
                    </m:r>
                    <m:r>
                      <a:rPr lang="fr-FR" sz="3200" i="1">
                        <a:latin typeface="Cambria Math" panose="02040503050406030204" pitchFamily="18" charset="0"/>
                      </a:rPr>
                      <m:t>=</m:t>
                    </m:r>
                    <m:f>
                      <m:fPr>
                        <m:ctrlPr>
                          <a:rPr lang="fr-FR" sz="3200" i="1">
                            <a:latin typeface="Cambria Math" panose="02040503050406030204" pitchFamily="18" charset="0"/>
                          </a:rPr>
                        </m:ctrlPr>
                      </m:fPr>
                      <m:num>
                        <m:r>
                          <a:rPr lang="fr-FR" sz="3200" i="1">
                            <a:latin typeface="Cambria Math" panose="02040503050406030204" pitchFamily="18" charset="0"/>
                          </a:rPr>
                          <m:t>1</m:t>
                        </m:r>
                      </m:num>
                      <m:den>
                        <m:r>
                          <a:rPr lang="fr-FR" sz="3200" i="1">
                            <a:latin typeface="Cambria Math" panose="02040503050406030204" pitchFamily="18" charset="0"/>
                          </a:rPr>
                          <m:t>1+</m:t>
                        </m:r>
                        <m:r>
                          <a:rPr lang="fr-FR" sz="3200" i="1">
                            <a:latin typeface="Cambria Math" panose="02040503050406030204" pitchFamily="18" charset="0"/>
                          </a:rPr>
                          <m:t>𝑟</m:t>
                        </m:r>
                      </m:den>
                    </m:f>
                  </m:oMath>
                </a14:m>
                <a:endParaRPr lang="fr-FR" sz="3200" dirty="0"/>
              </a:p>
              <a:p>
                <a:r>
                  <a:rPr lang="fr-FR" sz="3200" dirty="0"/>
                  <a:t>	lorsque </a:t>
                </a:r>
                <a14:m>
                  <m:oMath xmlns:m="http://schemas.openxmlformats.org/officeDocument/2006/math">
                    <m:r>
                      <a:rPr lang="fr-FR" sz="3200" i="1">
                        <a:latin typeface="Cambria Math" panose="02040503050406030204" pitchFamily="18" charset="0"/>
                      </a:rPr>
                      <m:t>𝑟</m:t>
                    </m:r>
                  </m:oMath>
                </a14:m>
                <a:r>
                  <a:rPr lang="fr-FR" sz="3200" dirty="0"/>
                  <a:t> représente le taux d’intérêt d’une période à 		l’autre (e.g., un taux annuel, mensuel, etc.) ;</a:t>
                </a:r>
              </a:p>
              <a:p>
                <a:endParaRPr lang="fr-FR" sz="3200" dirty="0"/>
              </a:p>
              <a:p>
                <a:pPr marL="457200" indent="-457200">
                  <a:buFont typeface="Arial" panose="020B0604020202020204" pitchFamily="34" charset="0"/>
                  <a:buChar char="•"/>
                </a:pPr>
                <a:r>
                  <a:rPr lang="fr-FR" sz="3200" dirty="0"/>
                  <a:t>Il s’écri</a:t>
                </a:r>
                <a14:m>
                  <m:oMath xmlns:m="http://schemas.openxmlformats.org/officeDocument/2006/math">
                    <m:r>
                      <m:rPr>
                        <m:sty m:val="p"/>
                      </m:rPr>
                      <a:rPr lang="fr-FR" sz="3200" b="0" i="0" smtClean="0">
                        <a:latin typeface="Cambria Math" panose="02040503050406030204" pitchFamily="18" charset="0"/>
                      </a:rPr>
                      <m:t>t</m:t>
                    </m:r>
                    <m:r>
                      <a:rPr lang="fr-FR" sz="3200" b="0" i="0" smtClean="0">
                        <a:latin typeface="Cambria Math" panose="02040503050406030204" pitchFamily="18" charset="0"/>
                      </a:rPr>
                      <m:t>:</m:t>
                    </m:r>
                  </m:oMath>
                </a14:m>
                <a:endParaRPr lang="fr-FR" sz="3200" b="0" i="0" dirty="0">
                  <a:latin typeface="Cambria Math" panose="02040503050406030204" pitchFamily="18" charset="0"/>
                </a:endParaRPr>
              </a:p>
              <a:p>
                <a:pPr algn="ctr"/>
                <a14:m>
                  <m:oMath xmlns:m="http://schemas.openxmlformats.org/officeDocument/2006/math">
                    <m:r>
                      <a:rPr lang="fr-FR" sz="3200" b="0" i="0" smtClean="0">
                        <a:latin typeface="Cambria Math" panose="02040503050406030204" pitchFamily="18" charset="0"/>
                      </a:rPr>
                      <m:t> </m:t>
                    </m:r>
                    <m:r>
                      <a:rPr lang="fr-FR" sz="3200" i="1">
                        <a:latin typeface="Cambria Math" panose="02040503050406030204" pitchFamily="18" charset="0"/>
                      </a:rPr>
                      <m:t>𝛿</m:t>
                    </m:r>
                    <m:r>
                      <a:rPr lang="fr-FR" sz="3200" i="1">
                        <a:latin typeface="Cambria Math" panose="02040503050406030204" pitchFamily="18" charset="0"/>
                      </a:rPr>
                      <m:t>=</m:t>
                    </m:r>
                    <m:sSup>
                      <m:sSupPr>
                        <m:ctrlPr>
                          <a:rPr lang="fr-FR" sz="3200" i="1">
                            <a:latin typeface="Cambria Math" panose="02040503050406030204" pitchFamily="18" charset="0"/>
                          </a:rPr>
                        </m:ctrlPr>
                      </m:sSupPr>
                      <m:e>
                        <m:r>
                          <a:rPr lang="fr-FR" sz="3200" i="1">
                            <a:latin typeface="Cambria Math" panose="02040503050406030204" pitchFamily="18" charset="0"/>
                          </a:rPr>
                          <m:t>𝑒</m:t>
                        </m:r>
                      </m:e>
                      <m:sup>
                        <m:r>
                          <a:rPr lang="fr-FR" sz="3200" i="1">
                            <a:latin typeface="Cambria Math" panose="02040503050406030204" pitchFamily="18" charset="0"/>
                          </a:rPr>
                          <m:t>−</m:t>
                        </m:r>
                        <m:r>
                          <a:rPr lang="fr-FR" sz="3200" i="1">
                            <a:latin typeface="Cambria Math" panose="02040503050406030204" pitchFamily="18" charset="0"/>
                          </a:rPr>
                          <m:t>𝑟</m:t>
                        </m:r>
                        <m:r>
                          <a:rPr lang="fr-FR" sz="3200" i="1">
                            <a:latin typeface="Cambria Math" panose="02040503050406030204" pitchFamily="18" charset="0"/>
                          </a:rPr>
                          <m:t>𝜏</m:t>
                        </m:r>
                      </m:sup>
                    </m:sSup>
                  </m:oMath>
                </a14:m>
                <a:r>
                  <a:rPr lang="fr-FR" sz="3200" dirty="0"/>
                  <a:t> </a:t>
                </a:r>
              </a:p>
              <a:p>
                <a:r>
                  <a:rPr lang="fr-FR" sz="3200" dirty="0"/>
                  <a:t>	lorsque </a:t>
                </a:r>
                <a14:m>
                  <m:oMath xmlns:m="http://schemas.openxmlformats.org/officeDocument/2006/math">
                    <m:r>
                      <a:rPr lang="fr-FR" sz="3200" i="1">
                        <a:latin typeface="Cambria Math" panose="02040503050406030204" pitchFamily="18" charset="0"/>
                      </a:rPr>
                      <m:t>𝑟</m:t>
                    </m:r>
                  </m:oMath>
                </a14:m>
                <a:r>
                  <a:rPr lang="fr-FR" sz="3200" dirty="0"/>
                  <a:t> représente le taux d’intérêt instantané et </a:t>
                </a:r>
                <a14:m>
                  <m:oMath xmlns:m="http://schemas.openxmlformats.org/officeDocument/2006/math">
                    <m:r>
                      <a:rPr lang="fr-FR" sz="3200" i="1">
                        <a:latin typeface="Cambria Math" panose="02040503050406030204" pitchFamily="18" charset="0"/>
                      </a:rPr>
                      <m:t>𝜏</m:t>
                    </m:r>
                  </m:oMath>
                </a14:m>
                <a:r>
                  <a:rPr lang="fr-FR" sz="3200" dirty="0"/>
                  <a:t> le temps 	qui sépare une période de l’autre.</a:t>
                </a:r>
                <a:endParaRPr lang="fr-FR" sz="3200" dirty="0">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4729756"/>
              </a:xfrm>
              <a:prstGeom prst="rect">
                <a:avLst/>
              </a:prstGeom>
              <a:blipFill>
                <a:blip r:embed="rId2"/>
                <a:stretch>
                  <a:fillRect l="-1173" t="-1675" b="-3222"/>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5F17C49B-7840-4916-94B1-3D82F6784FCB}"/>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E755E5D2-F6E2-4A19-9722-3666CC472763}"/>
              </a:ext>
            </a:extLst>
          </p:cNvPr>
          <p:cNvSpPr>
            <a:spLocks noGrp="1"/>
          </p:cNvSpPr>
          <p:nvPr>
            <p:ph type="sldNum" sz="quarter" idx="12"/>
          </p:nvPr>
        </p:nvSpPr>
        <p:spPr/>
        <p:txBody>
          <a:bodyPr/>
          <a:lstStyle/>
          <a:p>
            <a:fld id="{A88EAB1B-73FB-4977-9B11-E6EDEDEB8490}" type="slidenum">
              <a:rPr lang="fr-FR" smtClean="0"/>
              <a:t>40</a:t>
            </a:fld>
            <a:endParaRPr lang="fr-FR" dirty="0"/>
          </a:p>
        </p:txBody>
      </p:sp>
      <p:pic>
        <p:nvPicPr>
          <p:cNvPr id="7" name="Image 6">
            <a:extLst>
              <a:ext uri="{FF2B5EF4-FFF2-40B4-BE49-F238E27FC236}">
                <a16:creationId xmlns:a16="http://schemas.microsoft.com/office/drawing/2014/main" id="{2F29AFA4-33AF-48EA-B805-EAA8C918F060}"/>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4032268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Paiement escompté</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4980979"/>
              </a:xfrm>
              <a:prstGeom prst="rect">
                <a:avLst/>
              </a:prstGeom>
              <a:noFill/>
            </p:spPr>
            <p:txBody>
              <a:bodyPr wrap="square" rtlCol="0">
                <a:spAutoFit/>
              </a:bodyPr>
              <a:lstStyle/>
              <a:p>
                <a:pPr marL="457200" indent="-457200">
                  <a:buFont typeface="Arial" panose="020B0604020202020204" pitchFamily="34" charset="0"/>
                  <a:buChar char="•"/>
                </a:pPr>
                <a:r>
                  <a:rPr lang="fr-FR" sz="3200" dirty="0"/>
                  <a:t>Le paiement du joueur </a:t>
                </a:r>
                <a14:m>
                  <m:oMath xmlns:m="http://schemas.openxmlformats.org/officeDocument/2006/math">
                    <m:r>
                      <a:rPr lang="fr-FR" sz="3200" i="1">
                        <a:latin typeface="Cambria Math" panose="02040503050406030204" pitchFamily="18" charset="0"/>
                      </a:rPr>
                      <m:t>𝑖</m:t>
                    </m:r>
                    <m:r>
                      <a:rPr lang="fr-FR" sz="3200" i="1">
                        <a:latin typeface="Cambria Math" panose="02040503050406030204" pitchFamily="18" charset="0"/>
                      </a:rPr>
                      <m:t>∈</m:t>
                    </m:r>
                    <m:r>
                      <a:rPr lang="fr-FR" sz="3200" i="1">
                        <a:latin typeface="Cambria Math" panose="02040503050406030204" pitchFamily="18" charset="0"/>
                      </a:rPr>
                      <m:t>𝒩</m:t>
                    </m:r>
                  </m:oMath>
                </a14:m>
                <a:r>
                  <a:rPr lang="fr-FR" sz="3200" dirty="0"/>
                  <a:t> dans le jeu répété </a:t>
                </a:r>
                <a14:m>
                  <m:oMath xmlns:m="http://schemas.openxmlformats.org/officeDocument/2006/math">
                    <m:r>
                      <a:rPr lang="fr-FR" sz="3200" i="1">
                        <a:latin typeface="Cambria Math" panose="02040503050406030204" pitchFamily="18" charset="0"/>
                      </a:rPr>
                      <m:t>𝑇</m:t>
                    </m:r>
                  </m:oMath>
                </a14:m>
                <a:r>
                  <a:rPr lang="fr-FR" sz="3200" dirty="0"/>
                  <a:t> fois s’écrit donc:</a:t>
                </a:r>
              </a:p>
              <a:p>
                <a:pPr algn="ctr"/>
                <a:r>
                  <a:rPr lang="fr-FR" sz="3200" dirty="0"/>
                  <a:t> </a:t>
                </a:r>
                <a14:m>
                  <m:oMath xmlns:m="http://schemas.openxmlformats.org/officeDocument/2006/math">
                    <m:nary>
                      <m:naryPr>
                        <m:chr m:val="∑"/>
                        <m:limLoc m:val="undOvr"/>
                        <m:ctrlPr>
                          <a:rPr lang="fr-FR" sz="3200" i="1" smtClean="0">
                            <a:latin typeface="Cambria Math" panose="02040503050406030204" pitchFamily="18" charset="0"/>
                          </a:rPr>
                        </m:ctrlPr>
                      </m:naryPr>
                      <m:sub>
                        <m:r>
                          <a:rPr lang="fr-FR" sz="3200" i="1">
                            <a:latin typeface="Cambria Math" panose="02040503050406030204" pitchFamily="18" charset="0"/>
                          </a:rPr>
                          <m:t>𝑡</m:t>
                        </m:r>
                        <m:r>
                          <a:rPr lang="fr-FR" sz="3200" i="1">
                            <a:latin typeface="Cambria Math" panose="02040503050406030204" pitchFamily="18" charset="0"/>
                          </a:rPr>
                          <m:t>=1</m:t>
                        </m:r>
                      </m:sub>
                      <m:sup>
                        <m:r>
                          <a:rPr lang="fr-FR" sz="3200" i="1">
                            <a:latin typeface="Cambria Math" panose="02040503050406030204" pitchFamily="18" charset="0"/>
                          </a:rPr>
                          <m:t>𝑇</m:t>
                        </m:r>
                      </m:sup>
                      <m:e>
                        <m:sSup>
                          <m:sSupPr>
                            <m:ctrlPr>
                              <a:rPr lang="fr-FR" sz="3200" i="1">
                                <a:latin typeface="Cambria Math" panose="02040503050406030204" pitchFamily="18" charset="0"/>
                              </a:rPr>
                            </m:ctrlPr>
                          </m:sSupPr>
                          <m:e>
                            <m:r>
                              <a:rPr lang="fr-FR" sz="3200" i="1">
                                <a:latin typeface="Cambria Math" panose="02040503050406030204" pitchFamily="18" charset="0"/>
                              </a:rPr>
                              <m:t>𝛿</m:t>
                            </m:r>
                          </m:e>
                          <m:sup>
                            <m:r>
                              <a:rPr lang="fr-FR" sz="3200" i="1">
                                <a:latin typeface="Cambria Math" panose="02040503050406030204" pitchFamily="18" charset="0"/>
                              </a:rPr>
                              <m:t>𝑡</m:t>
                            </m:r>
                          </m:sup>
                        </m:sSup>
                        <m:sSub>
                          <m:sSubPr>
                            <m:ctrlPr>
                              <a:rPr lang="fr-FR" sz="3200" i="1">
                                <a:latin typeface="Cambria Math" panose="02040503050406030204" pitchFamily="18" charset="0"/>
                              </a:rPr>
                            </m:ctrlPr>
                          </m:sSubPr>
                          <m:e>
                            <m:r>
                              <a:rPr lang="fr-FR" sz="3200" i="1">
                                <a:latin typeface="Cambria Math" panose="02040503050406030204" pitchFamily="18" charset="0"/>
                              </a:rPr>
                              <m:t>𝑔</m:t>
                            </m:r>
                          </m:e>
                          <m:sub>
                            <m:r>
                              <a:rPr lang="fr-FR" sz="3200" i="1">
                                <a:latin typeface="Cambria Math" panose="02040503050406030204" pitchFamily="18" charset="0"/>
                              </a:rPr>
                              <m:t>𝑖</m:t>
                            </m:r>
                          </m:sub>
                        </m:sSub>
                        <m:d>
                          <m:dPr>
                            <m:ctrlPr>
                              <a:rPr lang="fr-FR" sz="3200" i="1">
                                <a:latin typeface="Cambria Math" panose="02040503050406030204" pitchFamily="18" charset="0"/>
                              </a:rPr>
                            </m:ctrlPr>
                          </m:dPr>
                          <m:e>
                            <m:r>
                              <a:rPr lang="fr-FR" sz="3200" i="1">
                                <a:latin typeface="Cambria Math" panose="02040503050406030204" pitchFamily="18" charset="0"/>
                              </a:rPr>
                              <m:t>.</m:t>
                            </m:r>
                          </m:e>
                        </m:d>
                      </m:e>
                    </m:nary>
                  </m:oMath>
                </a14:m>
                <a:endParaRPr lang="fr-FR" sz="3200" dirty="0"/>
              </a:p>
              <a:p>
                <a:r>
                  <a:rPr lang="fr-FR" sz="3200" dirty="0"/>
                  <a:t>	lorsque l’interaction démarre en </a:t>
                </a:r>
                <a14:m>
                  <m:oMath xmlns:m="http://schemas.openxmlformats.org/officeDocument/2006/math">
                    <m:r>
                      <a:rPr lang="fr-FR" sz="3200" i="1">
                        <a:latin typeface="Cambria Math" panose="02040503050406030204" pitchFamily="18" charset="0"/>
                      </a:rPr>
                      <m:t>𝑡</m:t>
                    </m:r>
                    <m:r>
                      <a:rPr lang="fr-FR" sz="3200" i="1">
                        <a:latin typeface="Cambria Math" panose="02040503050406030204" pitchFamily="18" charset="0"/>
                      </a:rPr>
                      <m:t>=1 </m:t>
                    </m:r>
                  </m:oMath>
                </a14:m>
                <a:endParaRPr lang="fr-FR" sz="3200" i="1" dirty="0"/>
              </a:p>
              <a:p>
                <a:endParaRPr lang="fr-FR" sz="3200" i="1" dirty="0"/>
              </a:p>
              <a:p>
                <a:pPr marL="457200" indent="-457200">
                  <a:buFont typeface="Arial" panose="020B0604020202020204" pitchFamily="34" charset="0"/>
                  <a:buChar char="•"/>
                </a:pPr>
                <a:r>
                  <a:rPr lang="fr-FR" sz="3200" dirty="0"/>
                  <a:t>Il s’écri</a:t>
                </a:r>
                <a14:m>
                  <m:oMath xmlns:m="http://schemas.openxmlformats.org/officeDocument/2006/math">
                    <m:r>
                      <m:rPr>
                        <m:sty m:val="p"/>
                      </m:rPr>
                      <a:rPr lang="fr-FR" sz="3200">
                        <a:latin typeface="Cambria Math" panose="02040503050406030204" pitchFamily="18" charset="0"/>
                      </a:rPr>
                      <m:t>t</m:t>
                    </m:r>
                    <m:r>
                      <a:rPr lang="fr-FR" sz="3200">
                        <a:latin typeface="Cambria Math" panose="02040503050406030204" pitchFamily="18" charset="0"/>
                      </a:rPr>
                      <m:t>:</m:t>
                    </m:r>
                  </m:oMath>
                </a14:m>
                <a:endParaRPr lang="fr-FR" sz="3200" dirty="0"/>
              </a:p>
              <a:p>
                <a:pPr algn="ctr"/>
                <a:r>
                  <a:rPr lang="fr-FR" sz="3200" dirty="0"/>
                  <a:t> </a:t>
                </a:r>
                <a14:m>
                  <m:oMath xmlns:m="http://schemas.openxmlformats.org/officeDocument/2006/math">
                    <m:nary>
                      <m:naryPr>
                        <m:chr m:val="∑"/>
                        <m:limLoc m:val="undOvr"/>
                        <m:ctrlPr>
                          <a:rPr lang="fr-FR" sz="3200" i="1">
                            <a:latin typeface="Cambria Math" panose="02040503050406030204" pitchFamily="18" charset="0"/>
                          </a:rPr>
                        </m:ctrlPr>
                      </m:naryPr>
                      <m:sub>
                        <m:r>
                          <a:rPr lang="fr-FR" sz="3200" i="1">
                            <a:latin typeface="Cambria Math" panose="02040503050406030204" pitchFamily="18" charset="0"/>
                          </a:rPr>
                          <m:t>𝑡</m:t>
                        </m:r>
                        <m:r>
                          <a:rPr lang="fr-FR" sz="3200" i="1">
                            <a:latin typeface="Cambria Math" panose="02040503050406030204" pitchFamily="18" charset="0"/>
                          </a:rPr>
                          <m:t>=1</m:t>
                        </m:r>
                      </m:sub>
                      <m:sup>
                        <m:r>
                          <a:rPr lang="fr-FR" sz="3200" i="1">
                            <a:latin typeface="Cambria Math" panose="02040503050406030204" pitchFamily="18" charset="0"/>
                          </a:rPr>
                          <m:t>𝑇</m:t>
                        </m:r>
                      </m:sup>
                      <m:e>
                        <m:sSup>
                          <m:sSupPr>
                            <m:ctrlPr>
                              <a:rPr lang="fr-FR" sz="3200" i="1">
                                <a:latin typeface="Cambria Math" panose="02040503050406030204" pitchFamily="18" charset="0"/>
                              </a:rPr>
                            </m:ctrlPr>
                          </m:sSupPr>
                          <m:e>
                            <m:r>
                              <a:rPr lang="fr-FR" sz="3200" i="1">
                                <a:latin typeface="Cambria Math" panose="02040503050406030204" pitchFamily="18" charset="0"/>
                              </a:rPr>
                              <m:t>𝛿</m:t>
                            </m:r>
                          </m:e>
                          <m:sup>
                            <m:r>
                              <a:rPr lang="fr-FR" sz="3200" i="1">
                                <a:latin typeface="Cambria Math" panose="02040503050406030204" pitchFamily="18" charset="0"/>
                              </a:rPr>
                              <m:t>𝑡</m:t>
                            </m:r>
                          </m:sup>
                        </m:sSup>
                        <m:sSub>
                          <m:sSubPr>
                            <m:ctrlPr>
                              <a:rPr lang="fr-FR" sz="3200" i="1">
                                <a:latin typeface="Cambria Math" panose="02040503050406030204" pitchFamily="18" charset="0"/>
                              </a:rPr>
                            </m:ctrlPr>
                          </m:sSubPr>
                          <m:e>
                            <m:r>
                              <a:rPr lang="fr-FR" sz="3200" i="1">
                                <a:latin typeface="Cambria Math" panose="02040503050406030204" pitchFamily="18" charset="0"/>
                              </a:rPr>
                              <m:t>𝑔</m:t>
                            </m:r>
                          </m:e>
                          <m:sub>
                            <m:r>
                              <a:rPr lang="fr-FR" sz="3200" i="1">
                                <a:latin typeface="Cambria Math" panose="02040503050406030204" pitchFamily="18" charset="0"/>
                              </a:rPr>
                              <m:t>𝑖</m:t>
                            </m:r>
                          </m:sub>
                        </m:sSub>
                        <m:d>
                          <m:dPr>
                            <m:ctrlPr>
                              <a:rPr lang="fr-FR" sz="3200" i="1">
                                <a:latin typeface="Cambria Math" panose="02040503050406030204" pitchFamily="18" charset="0"/>
                              </a:rPr>
                            </m:ctrlPr>
                          </m:dPr>
                          <m:e>
                            <m:r>
                              <a:rPr lang="fr-FR" sz="3200" i="1">
                                <a:latin typeface="Cambria Math" panose="02040503050406030204" pitchFamily="18" charset="0"/>
                              </a:rPr>
                              <m:t>.</m:t>
                            </m:r>
                          </m:e>
                        </m:d>
                      </m:e>
                    </m:nary>
                  </m:oMath>
                </a14:m>
                <a:endParaRPr lang="fr-FR" sz="3200" dirty="0">
                  <a:latin typeface="Cambria Math" panose="02040503050406030204" pitchFamily="18" charset="0"/>
                </a:endParaRPr>
              </a:p>
              <a:p>
                <a:endParaRPr lang="fr-FR" sz="2800" dirty="0"/>
              </a:p>
              <a:p>
                <a:r>
                  <a:rPr lang="fr-FR" sz="3200" dirty="0"/>
                  <a:t>	lorsque celle-ci démarre en </a:t>
                </a:r>
                <a14:m>
                  <m:oMath xmlns:m="http://schemas.openxmlformats.org/officeDocument/2006/math">
                    <m:r>
                      <a:rPr lang="fr-FR" sz="3200" i="1">
                        <a:latin typeface="Cambria Math" panose="02040503050406030204" pitchFamily="18" charset="0"/>
                      </a:rPr>
                      <m:t>𝑡</m:t>
                    </m:r>
                    <m:r>
                      <a:rPr lang="fr-FR" sz="3200" i="1">
                        <a:latin typeface="Cambria Math" panose="02040503050406030204" pitchFamily="18" charset="0"/>
                      </a:rPr>
                      <m:t>=0</m:t>
                    </m:r>
                  </m:oMath>
                </a14:m>
                <a:r>
                  <a:rPr lang="fr-FR" sz="3200" dirty="0"/>
                  <a:t>. </a:t>
                </a:r>
              </a:p>
              <a:p>
                <a:r>
                  <a:rPr lang="fr-FR" sz="3200" dirty="0"/>
                  <a:t>	Ce qui est équivalent à </a:t>
                </a:r>
                <a14:m>
                  <m:oMath xmlns:m="http://schemas.openxmlformats.org/officeDocument/2006/math">
                    <m:nary>
                      <m:naryPr>
                        <m:chr m:val="∑"/>
                        <m:limLoc m:val="undOvr"/>
                        <m:ctrlPr>
                          <a:rPr lang="fr-FR" sz="3200" i="1">
                            <a:latin typeface="Cambria Math" panose="02040503050406030204" pitchFamily="18" charset="0"/>
                          </a:rPr>
                        </m:ctrlPr>
                      </m:naryPr>
                      <m:sub>
                        <m:r>
                          <a:rPr lang="fr-FR" sz="3200" i="1">
                            <a:latin typeface="Cambria Math" panose="02040503050406030204" pitchFamily="18" charset="0"/>
                          </a:rPr>
                          <m:t>𝑡</m:t>
                        </m:r>
                        <m:r>
                          <a:rPr lang="fr-FR" sz="3200" i="1">
                            <a:latin typeface="Cambria Math" panose="02040503050406030204" pitchFamily="18" charset="0"/>
                          </a:rPr>
                          <m:t>=1</m:t>
                        </m:r>
                      </m:sub>
                      <m:sup>
                        <m:r>
                          <a:rPr lang="fr-FR" sz="3200" i="1">
                            <a:latin typeface="Cambria Math" panose="02040503050406030204" pitchFamily="18" charset="0"/>
                          </a:rPr>
                          <m:t>𝑇</m:t>
                        </m:r>
                      </m:sup>
                      <m:e>
                        <m:sSup>
                          <m:sSupPr>
                            <m:ctrlPr>
                              <a:rPr lang="fr-FR" sz="3200" i="1">
                                <a:latin typeface="Cambria Math" panose="02040503050406030204" pitchFamily="18" charset="0"/>
                              </a:rPr>
                            </m:ctrlPr>
                          </m:sSupPr>
                          <m:e>
                            <m:r>
                              <a:rPr lang="fr-FR" sz="3200" i="1">
                                <a:latin typeface="Cambria Math" panose="02040503050406030204" pitchFamily="18" charset="0"/>
                              </a:rPr>
                              <m:t>𝛿</m:t>
                            </m:r>
                          </m:e>
                          <m:sup>
                            <m:r>
                              <a:rPr lang="fr-FR" sz="3200" i="1">
                                <a:latin typeface="Cambria Math" panose="02040503050406030204" pitchFamily="18" charset="0"/>
                              </a:rPr>
                              <m:t>𝑡</m:t>
                            </m:r>
                            <m:r>
                              <a:rPr lang="fr-FR" sz="3200" b="0" i="1" smtClean="0">
                                <a:latin typeface="Cambria Math" panose="02040503050406030204" pitchFamily="18" charset="0"/>
                              </a:rPr>
                              <m:t>−1</m:t>
                            </m:r>
                          </m:sup>
                        </m:sSup>
                        <m:sSub>
                          <m:sSubPr>
                            <m:ctrlPr>
                              <a:rPr lang="fr-FR" sz="3200" i="1">
                                <a:latin typeface="Cambria Math" panose="02040503050406030204" pitchFamily="18" charset="0"/>
                              </a:rPr>
                            </m:ctrlPr>
                          </m:sSubPr>
                          <m:e>
                            <m:r>
                              <a:rPr lang="fr-FR" sz="3200" i="1">
                                <a:latin typeface="Cambria Math" panose="02040503050406030204" pitchFamily="18" charset="0"/>
                              </a:rPr>
                              <m:t>𝑔</m:t>
                            </m:r>
                          </m:e>
                          <m:sub>
                            <m:r>
                              <a:rPr lang="fr-FR" sz="3200" i="1">
                                <a:latin typeface="Cambria Math" panose="02040503050406030204" pitchFamily="18" charset="0"/>
                              </a:rPr>
                              <m:t>𝑖</m:t>
                            </m:r>
                          </m:sub>
                        </m:sSub>
                        <m:d>
                          <m:dPr>
                            <m:ctrlPr>
                              <a:rPr lang="fr-FR" sz="3200" i="1">
                                <a:latin typeface="Cambria Math" panose="02040503050406030204" pitchFamily="18" charset="0"/>
                              </a:rPr>
                            </m:ctrlPr>
                          </m:dPr>
                          <m:e>
                            <m:r>
                              <a:rPr lang="fr-FR" sz="3200" i="1">
                                <a:latin typeface="Cambria Math" panose="02040503050406030204" pitchFamily="18" charset="0"/>
                              </a:rPr>
                              <m:t>.</m:t>
                            </m:r>
                          </m:e>
                        </m:d>
                      </m:e>
                    </m:nary>
                  </m:oMath>
                </a14:m>
                <a:endParaRPr lang="fr-FR" sz="3200" dirty="0">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4980979"/>
              </a:xfrm>
              <a:prstGeom prst="rect">
                <a:avLst/>
              </a:prstGeom>
              <a:blipFill>
                <a:blip r:embed="rId2"/>
                <a:stretch>
                  <a:fillRect l="-1173" t="-1591" b="-3060"/>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014479F9-9097-45D7-A4B5-97918CBA0184}"/>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F2720F22-DAE3-43BF-8502-A0D586721D76}"/>
              </a:ext>
            </a:extLst>
          </p:cNvPr>
          <p:cNvSpPr>
            <a:spLocks noGrp="1"/>
          </p:cNvSpPr>
          <p:nvPr>
            <p:ph type="sldNum" sz="quarter" idx="12"/>
          </p:nvPr>
        </p:nvSpPr>
        <p:spPr/>
        <p:txBody>
          <a:bodyPr/>
          <a:lstStyle/>
          <a:p>
            <a:fld id="{A88EAB1B-73FB-4977-9B11-E6EDEDEB8490}" type="slidenum">
              <a:rPr lang="fr-FR" smtClean="0"/>
              <a:t>41</a:t>
            </a:fld>
            <a:endParaRPr lang="fr-FR" dirty="0"/>
          </a:p>
        </p:txBody>
      </p:sp>
      <p:pic>
        <p:nvPicPr>
          <p:cNvPr id="7" name="Image 6">
            <a:extLst>
              <a:ext uri="{FF2B5EF4-FFF2-40B4-BE49-F238E27FC236}">
                <a16:creationId xmlns:a16="http://schemas.microsoft.com/office/drawing/2014/main" id="{2EE78929-2E67-4AA3-AEF6-BBCF5B7CF102}"/>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391355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Paiement escompté</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5" y="1287917"/>
                <a:ext cx="12191999" cy="5025350"/>
              </a:xfrm>
              <a:prstGeom prst="rect">
                <a:avLst/>
              </a:prstGeom>
              <a:noFill/>
            </p:spPr>
            <p:txBody>
              <a:bodyPr wrap="square" rtlCol="0">
                <a:spAutoFit/>
              </a:bodyPr>
              <a:lstStyle/>
              <a:p>
                <a:pPr marL="457200" indent="-457200">
                  <a:buFont typeface="Arial" panose="020B0604020202020204" pitchFamily="34" charset="0"/>
                  <a:buChar char="•"/>
                </a:pPr>
                <a:r>
                  <a:rPr lang="fr-FR" sz="3200" dirty="0"/>
                  <a:t>Dans certain cas, on s’intéresse au </a:t>
                </a:r>
                <a:r>
                  <a:rPr lang="fr-FR" sz="3200" b="1" i="1" u="sng" dirty="0"/>
                  <a:t>taux d’escompte</a:t>
                </a:r>
                <a:r>
                  <a:rPr lang="fr-FR" sz="3200" b="1" i="1" dirty="0"/>
                  <a:t>, </a:t>
                </a:r>
                <a:r>
                  <a:rPr lang="fr-FR" sz="3200" dirty="0">
                    <a:latin typeface="Cambria Math" panose="02040503050406030204" pitchFamily="18" charset="0"/>
                  </a:rPr>
                  <a:t>noté </a:t>
                </a:r>
                <a14:m>
                  <m:oMath xmlns:m="http://schemas.openxmlformats.org/officeDocument/2006/math">
                    <m:r>
                      <a:rPr lang="fr-FR" sz="3200" b="0" i="1" smtClean="0">
                        <a:latin typeface="Cambria Math" panose="02040503050406030204" pitchFamily="18" charset="0"/>
                      </a:rPr>
                      <m:t> </m:t>
                    </m:r>
                    <m:r>
                      <a:rPr lang="fr-FR" sz="3200" i="1">
                        <a:latin typeface="Cambria Math" panose="02040503050406030204" pitchFamily="18" charset="0"/>
                      </a:rPr>
                      <m:t>𝜆</m:t>
                    </m:r>
                    <m:r>
                      <a:rPr lang="fr-FR" sz="3200" i="1">
                        <a:latin typeface="Cambria Math" panose="02040503050406030204" pitchFamily="18" charset="0"/>
                      </a:rPr>
                      <m:t>∈(0,1]</m:t>
                    </m:r>
                  </m:oMath>
                </a14:m>
                <a:r>
                  <a:rPr lang="fr-FR" sz="3200" dirty="0"/>
                  <a:t> pour obtenir le paiement escompté </a:t>
                </a:r>
              </a:p>
              <a:p>
                <a:pPr marL="457200" indent="-457200">
                  <a:buFont typeface="Arial" panose="020B0604020202020204" pitchFamily="34" charset="0"/>
                  <a:buChar char="•"/>
                </a:pPr>
                <a:endParaRPr lang="fr-FR" sz="3200" dirty="0"/>
              </a:p>
              <a:p>
                <a:pPr algn="ctr"/>
                <a:r>
                  <a:rPr lang="fr-FR" sz="3200" dirty="0"/>
                  <a:t> </a:t>
                </a:r>
                <a14:m>
                  <m:oMath xmlns:m="http://schemas.openxmlformats.org/officeDocument/2006/math">
                    <m:nary>
                      <m:naryPr>
                        <m:chr m:val="∑"/>
                        <m:limLoc m:val="undOvr"/>
                        <m:ctrlPr>
                          <a:rPr lang="fr-FR" sz="3200" i="1" smtClean="0">
                            <a:solidFill>
                              <a:schemeClr val="tx1"/>
                            </a:solidFill>
                            <a:latin typeface="Cambria Math" panose="02040503050406030204" pitchFamily="18" charset="0"/>
                          </a:rPr>
                        </m:ctrlPr>
                      </m:naryPr>
                      <m:sub>
                        <m:r>
                          <a:rPr lang="fr-FR" sz="3200" i="1">
                            <a:solidFill>
                              <a:schemeClr val="tx1"/>
                            </a:solidFill>
                            <a:latin typeface="Cambria Math" panose="02040503050406030204" pitchFamily="18" charset="0"/>
                          </a:rPr>
                          <m:t>𝑡</m:t>
                        </m:r>
                        <m:r>
                          <a:rPr lang="fr-FR" sz="3200" i="1">
                            <a:solidFill>
                              <a:schemeClr val="tx1"/>
                            </a:solidFill>
                            <a:latin typeface="Cambria Math" panose="02040503050406030204" pitchFamily="18" charset="0"/>
                          </a:rPr>
                          <m:t>=1</m:t>
                        </m:r>
                      </m:sub>
                      <m:sup>
                        <m:r>
                          <a:rPr lang="fr-FR" sz="3200" i="1">
                            <a:solidFill>
                              <a:schemeClr val="tx1"/>
                            </a:solidFill>
                            <a:latin typeface="Cambria Math" panose="02040503050406030204" pitchFamily="18" charset="0"/>
                          </a:rPr>
                          <m:t>𝑇</m:t>
                        </m:r>
                      </m:sup>
                      <m:e>
                        <m:sSup>
                          <m:sSupPr>
                            <m:ctrlPr>
                              <a:rPr lang="fr-FR" sz="3200" i="1">
                                <a:solidFill>
                                  <a:schemeClr val="tx1"/>
                                </a:solidFill>
                                <a:latin typeface="Cambria Math" panose="02040503050406030204" pitchFamily="18" charset="0"/>
                              </a:rPr>
                            </m:ctrlPr>
                          </m:sSupPr>
                          <m:e>
                            <m:d>
                              <m:dPr>
                                <m:ctrlPr>
                                  <a:rPr lang="fr-FR" sz="3200" i="1">
                                    <a:solidFill>
                                      <a:schemeClr val="tx1"/>
                                    </a:solidFill>
                                    <a:latin typeface="Cambria Math" panose="02040503050406030204" pitchFamily="18" charset="0"/>
                                  </a:rPr>
                                </m:ctrlPr>
                              </m:dPr>
                              <m:e>
                                <m:r>
                                  <a:rPr lang="fr-FR" sz="3200" i="1">
                                    <a:solidFill>
                                      <a:schemeClr val="tx1"/>
                                    </a:solidFill>
                                    <a:latin typeface="Cambria Math" panose="02040503050406030204" pitchFamily="18" charset="0"/>
                                  </a:rPr>
                                  <m:t>1−</m:t>
                                </m:r>
                                <m:r>
                                  <a:rPr lang="fr-FR" sz="3200" i="1">
                                    <a:solidFill>
                                      <a:schemeClr val="tx1"/>
                                    </a:solidFill>
                                    <a:latin typeface="Cambria Math" panose="02040503050406030204" pitchFamily="18" charset="0"/>
                                  </a:rPr>
                                  <m:t>𝜆</m:t>
                                </m:r>
                              </m:e>
                            </m:d>
                          </m:e>
                          <m:sup>
                            <m:r>
                              <a:rPr lang="fr-FR" sz="3200" i="1">
                                <a:solidFill>
                                  <a:schemeClr val="tx1"/>
                                </a:solidFill>
                                <a:latin typeface="Cambria Math" panose="02040503050406030204" pitchFamily="18" charset="0"/>
                              </a:rPr>
                              <m:t>𝑡</m:t>
                            </m:r>
                            <m:r>
                              <a:rPr lang="fr-FR" sz="3200" i="1">
                                <a:solidFill>
                                  <a:schemeClr val="tx1"/>
                                </a:solidFill>
                                <a:latin typeface="Cambria Math" panose="02040503050406030204" pitchFamily="18" charset="0"/>
                              </a:rPr>
                              <m:t>−1</m:t>
                            </m:r>
                          </m:sup>
                        </m:sSup>
                      </m:e>
                    </m:nary>
                    <m:sSub>
                      <m:sSubPr>
                        <m:ctrlPr>
                          <a:rPr lang="fr-FR" sz="3200" i="1">
                            <a:solidFill>
                              <a:schemeClr val="tx1"/>
                            </a:solidFill>
                            <a:latin typeface="Cambria Math" panose="02040503050406030204" pitchFamily="18" charset="0"/>
                          </a:rPr>
                        </m:ctrlPr>
                      </m:sSubPr>
                      <m:e>
                        <m:r>
                          <a:rPr lang="fr-FR" sz="3200" i="1">
                            <a:solidFill>
                              <a:schemeClr val="tx1"/>
                            </a:solidFill>
                            <a:latin typeface="Cambria Math" panose="02040503050406030204" pitchFamily="18" charset="0"/>
                          </a:rPr>
                          <m:t>𝑔</m:t>
                        </m:r>
                      </m:e>
                      <m:sub>
                        <m:r>
                          <a:rPr lang="fr-FR" sz="3200" i="1">
                            <a:solidFill>
                              <a:schemeClr val="tx1"/>
                            </a:solidFill>
                            <a:latin typeface="Cambria Math" panose="02040503050406030204" pitchFamily="18" charset="0"/>
                          </a:rPr>
                          <m:t>𝑖</m:t>
                        </m:r>
                      </m:sub>
                    </m:sSub>
                    <m:d>
                      <m:dPr>
                        <m:ctrlPr>
                          <a:rPr lang="fr-FR" sz="3200" i="1">
                            <a:solidFill>
                              <a:schemeClr val="tx1"/>
                            </a:solidFill>
                            <a:latin typeface="Cambria Math" panose="02040503050406030204" pitchFamily="18" charset="0"/>
                          </a:rPr>
                        </m:ctrlPr>
                      </m:dPr>
                      <m:e>
                        <m:r>
                          <a:rPr lang="fr-FR" sz="3200" i="1">
                            <a:solidFill>
                              <a:schemeClr val="tx1"/>
                            </a:solidFill>
                            <a:latin typeface="Cambria Math" panose="02040503050406030204" pitchFamily="18" charset="0"/>
                          </a:rPr>
                          <m:t>.</m:t>
                        </m:r>
                      </m:e>
                    </m:d>
                  </m:oMath>
                </a14:m>
                <a:r>
                  <a:rPr lang="fr-FR" sz="3200" dirty="0">
                    <a:solidFill>
                      <a:schemeClr val="tx1"/>
                    </a:solidFill>
                  </a:rPr>
                  <a:t> </a:t>
                </a:r>
              </a:p>
              <a:p>
                <a:pPr algn="ctr"/>
                <a:endParaRPr lang="fr-FR" sz="3200" dirty="0">
                  <a:solidFill>
                    <a:schemeClr val="tx1"/>
                  </a:solidFill>
                </a:endParaRPr>
              </a:p>
              <a:p>
                <a:pPr marL="457200" indent="-457200">
                  <a:buFont typeface="Arial" panose="020B0604020202020204" pitchFamily="34" charset="0"/>
                  <a:buChar char="•"/>
                </a:pPr>
                <a:r>
                  <a:rPr lang="fr-FR" sz="3200" dirty="0">
                    <a:ea typeface="Calibri" panose="020F0502020204030204" pitchFamily="34" charset="0"/>
                  </a:rPr>
                  <a:t>Avec l’interprétation que gagner un paiement de </a:t>
                </a:r>
                <a14:m>
                  <m:oMath xmlns:m="http://schemas.openxmlformats.org/officeDocument/2006/math">
                    <m:d>
                      <m:dPr>
                        <m:ctrlPr>
                          <a:rPr lang="fr-FR" sz="3200" i="1">
                            <a:latin typeface="Cambria Math" panose="02040503050406030204" pitchFamily="18" charset="0"/>
                          </a:rPr>
                        </m:ctrlPr>
                      </m:dPr>
                      <m:e>
                        <m:r>
                          <a:rPr lang="fr-FR" sz="3200" i="1">
                            <a:latin typeface="Cambria Math" panose="02040503050406030204" pitchFamily="18" charset="0"/>
                          </a:rPr>
                          <m:t>1−</m:t>
                        </m:r>
                        <m:r>
                          <a:rPr lang="fr-FR" sz="3200" i="1">
                            <a:latin typeface="Cambria Math" panose="02040503050406030204" pitchFamily="18" charset="0"/>
                          </a:rPr>
                          <m:t>𝜆</m:t>
                        </m:r>
                      </m:e>
                    </m:d>
                    <m:r>
                      <a:rPr lang="fr-FR" sz="3200" i="1">
                        <a:latin typeface="Cambria Math" panose="02040503050406030204" pitchFamily="18" charset="0"/>
                      </a:rPr>
                      <m:t> </m:t>
                    </m:r>
                  </m:oMath>
                </a14:m>
                <a:r>
                  <a:rPr lang="fr-FR" sz="3200" dirty="0">
                    <a:ea typeface="Calibri" panose="020F0502020204030204" pitchFamily="34" charset="0"/>
                  </a:rPr>
                  <a:t>aujourd'hui est équivalent à recevoir le paiement 1 demain.</a:t>
                </a:r>
              </a:p>
              <a:p>
                <a:pPr marL="457200" indent="-457200">
                  <a:buFont typeface="Arial" panose="020B0604020202020204" pitchFamily="34" charset="0"/>
                  <a:buChar char="•"/>
                </a:pPr>
                <a:endParaRPr lang="fr-FR" sz="3200" dirty="0">
                  <a:ea typeface="Calibri" panose="020F0502020204030204" pitchFamily="34" charset="0"/>
                </a:endParaRPr>
              </a:p>
              <a:p>
                <a:pPr marL="457200" indent="-457200">
                  <a:buFont typeface="Arial" panose="020B0604020202020204" pitchFamily="34" charset="0"/>
                  <a:buChar char="•"/>
                </a:pPr>
                <a:r>
                  <a:rPr lang="fr-FR" sz="3200" dirty="0">
                    <a:effectLst/>
                    <a:ea typeface="Calibri" panose="020F0502020204030204" pitchFamily="34" charset="0"/>
                  </a:rPr>
                  <a:t>Prendre </a:t>
                </a:r>
                <a14:m>
                  <m:oMath xmlns:m="http://schemas.openxmlformats.org/officeDocument/2006/math">
                    <m:r>
                      <a:rPr lang="fr-FR" sz="3200" i="1">
                        <a:latin typeface="Cambria Math" panose="02040503050406030204" pitchFamily="18" charset="0"/>
                      </a:rPr>
                      <m:t>𝜆</m:t>
                    </m:r>
                    <m:r>
                      <a:rPr lang="fr-FR" sz="3200" i="1" dirty="0" smtClean="0">
                        <a:effectLst/>
                        <a:latin typeface="Cambria Math" panose="02040503050406030204" pitchFamily="18" charset="0"/>
                        <a:ea typeface="Calibri" panose="020F0502020204030204" pitchFamily="34" charset="0"/>
                      </a:rPr>
                      <m:t>=</m:t>
                    </m:r>
                    <m:r>
                      <a:rPr lang="fr-FR" sz="3200" i="1" dirty="0">
                        <a:latin typeface="Cambria Math" panose="02040503050406030204" pitchFamily="18" charset="0"/>
                        <a:ea typeface="Calibri" panose="020F0502020204030204" pitchFamily="34" charset="0"/>
                      </a:rPr>
                      <m:t>1 </m:t>
                    </m:r>
                  </m:oMath>
                </a14:m>
                <a:r>
                  <a:rPr lang="fr-FR" sz="3200" dirty="0">
                    <a:ea typeface="Calibri" panose="020F0502020204030204" pitchFamily="34" charset="0"/>
                  </a:rPr>
                  <a:t>revient à considérer le jeu « en un coup » (i.e., obtenu avec </a:t>
                </a:r>
                <a14:m>
                  <m:oMath xmlns:m="http://schemas.openxmlformats.org/officeDocument/2006/math">
                    <m:r>
                      <a:rPr lang="fr-FR" sz="3200" b="0" i="1" dirty="0" smtClean="0">
                        <a:latin typeface="Cambria Math" panose="02040503050406030204" pitchFamily="18" charset="0"/>
                        <a:ea typeface="Calibri" panose="020F0502020204030204" pitchFamily="34" charset="0"/>
                      </a:rPr>
                      <m:t>𝑇</m:t>
                    </m:r>
                    <m:r>
                      <a:rPr lang="fr-FR" sz="3200" i="1" dirty="0" smtClean="0">
                        <a:latin typeface="Cambria Math" panose="02040503050406030204" pitchFamily="18" charset="0"/>
                        <a:ea typeface="Calibri" panose="020F0502020204030204" pitchFamily="34" charset="0"/>
                      </a:rPr>
                      <m:t>=</m:t>
                    </m:r>
                    <m:r>
                      <a:rPr lang="fr-FR" sz="3200" i="1" dirty="0">
                        <a:latin typeface="Cambria Math" panose="02040503050406030204" pitchFamily="18" charset="0"/>
                        <a:ea typeface="Calibri" panose="020F0502020204030204" pitchFamily="34" charset="0"/>
                      </a:rPr>
                      <m:t>1</m:t>
                    </m:r>
                    <m:r>
                      <a:rPr lang="fr-FR" sz="3200" b="0" i="0" dirty="0" smtClean="0">
                        <a:latin typeface="Cambria Math" panose="02040503050406030204" pitchFamily="18" charset="0"/>
                        <a:ea typeface="Calibri" panose="020F0502020204030204" pitchFamily="34" charset="0"/>
                      </a:rPr>
                      <m:t>).</m:t>
                    </m:r>
                  </m:oMath>
                </a14:m>
                <a:endParaRPr lang="fr-FR" sz="3200" dirty="0">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5" y="1287917"/>
                <a:ext cx="12191999" cy="5025350"/>
              </a:xfrm>
              <a:prstGeom prst="rect">
                <a:avLst/>
              </a:prstGeom>
              <a:blipFill>
                <a:blip r:embed="rId2"/>
                <a:stretch>
                  <a:fillRect l="-1150" t="-1576" b="-2909"/>
                </a:stretch>
              </a:blipFill>
            </p:spPr>
            <p:txBody>
              <a:bodyPr/>
              <a:lstStyle/>
              <a:p>
                <a:r>
                  <a:rPr lang="fr-FR">
                    <a:noFill/>
                  </a:rPr>
                  <a:t> </a:t>
                </a:r>
              </a:p>
            </p:txBody>
          </p:sp>
        </mc:Fallback>
      </mc:AlternateContent>
      <p:sp>
        <p:nvSpPr>
          <p:cNvPr id="3" name="Espace réservé du pied de page 2">
            <a:extLst>
              <a:ext uri="{FF2B5EF4-FFF2-40B4-BE49-F238E27FC236}">
                <a16:creationId xmlns:a16="http://schemas.microsoft.com/office/drawing/2014/main" id="{014479F9-9097-45D7-A4B5-97918CBA0184}"/>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F2720F22-DAE3-43BF-8502-A0D586721D76}"/>
              </a:ext>
            </a:extLst>
          </p:cNvPr>
          <p:cNvSpPr>
            <a:spLocks noGrp="1"/>
          </p:cNvSpPr>
          <p:nvPr>
            <p:ph type="sldNum" sz="quarter" idx="12"/>
          </p:nvPr>
        </p:nvSpPr>
        <p:spPr/>
        <p:txBody>
          <a:bodyPr/>
          <a:lstStyle/>
          <a:p>
            <a:fld id="{A88EAB1B-73FB-4977-9B11-E6EDEDEB8490}" type="slidenum">
              <a:rPr lang="fr-FR" smtClean="0"/>
              <a:t>42</a:t>
            </a:fld>
            <a:endParaRPr lang="fr-FR" dirty="0"/>
          </a:p>
        </p:txBody>
      </p:sp>
      <p:pic>
        <p:nvPicPr>
          <p:cNvPr id="7" name="Image 6">
            <a:extLst>
              <a:ext uri="{FF2B5EF4-FFF2-40B4-BE49-F238E27FC236}">
                <a16:creationId xmlns:a16="http://schemas.microsoft.com/office/drawing/2014/main" id="{EB9DCAC0-445F-4CBB-8E79-699CF8E97E49}"/>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685408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Paiement escompté</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1633076"/>
              </a:xfrm>
              <a:prstGeom prst="rect">
                <a:avLst/>
              </a:prstGeom>
              <a:noFill/>
            </p:spPr>
            <p:txBody>
              <a:bodyPr wrap="square" rtlCol="0">
                <a:spAutoFit/>
              </a:bodyPr>
              <a:lstStyle/>
              <a:p>
                <a:pPr marL="457200" indent="-457200">
                  <a:buFont typeface="Arial" panose="020B0604020202020204" pitchFamily="34" charset="0"/>
                  <a:buChar char="•"/>
                </a:pPr>
                <a:r>
                  <a:rPr lang="fr-FR" sz="3200" dirty="0"/>
                  <a:t>De manière à comparer le paiement du jeu d’étape à celui du jeu répété, nous nous intéressons parfois au </a:t>
                </a:r>
                <a:r>
                  <a:rPr lang="fr-FR" sz="3200" b="1" i="1" u="sng" dirty="0"/>
                  <a:t>paiement moyen</a:t>
                </a:r>
                <a:r>
                  <a:rPr lang="fr-FR" sz="3200" dirty="0"/>
                  <a:t> obtenu en divisant le paiement escompté par </a:t>
                </a:r>
                <a14:m>
                  <m:oMath xmlns:m="http://schemas.openxmlformats.org/officeDocument/2006/math">
                    <m:nary>
                      <m:naryPr>
                        <m:chr m:val="∑"/>
                        <m:limLoc m:val="undOvr"/>
                        <m:supHide m:val="on"/>
                        <m:ctrlPr>
                          <a:rPr lang="fr-FR" sz="3200" i="1">
                            <a:latin typeface="Cambria Math" panose="02040503050406030204" pitchFamily="18" charset="0"/>
                          </a:rPr>
                        </m:ctrlPr>
                      </m:naryPr>
                      <m:sub>
                        <m:r>
                          <a:rPr lang="fr-FR" sz="3200" i="1">
                            <a:latin typeface="Cambria Math" panose="02040503050406030204" pitchFamily="18" charset="0"/>
                          </a:rPr>
                          <m:t>𝑡</m:t>
                        </m:r>
                      </m:sub>
                      <m:sup/>
                      <m:e>
                        <m:sSup>
                          <m:sSupPr>
                            <m:ctrlPr>
                              <a:rPr lang="fr-FR" sz="3200" i="1">
                                <a:latin typeface="Cambria Math" panose="02040503050406030204" pitchFamily="18" charset="0"/>
                              </a:rPr>
                            </m:ctrlPr>
                          </m:sSupPr>
                          <m:e>
                            <m:r>
                              <a:rPr lang="fr-FR" sz="3200" i="1">
                                <a:latin typeface="Cambria Math" panose="02040503050406030204" pitchFamily="18" charset="0"/>
                              </a:rPr>
                              <m:t>𝛿</m:t>
                            </m:r>
                          </m:e>
                          <m:sup>
                            <m:r>
                              <a:rPr lang="fr-FR" sz="3200" i="1">
                                <a:latin typeface="Cambria Math" panose="02040503050406030204" pitchFamily="18" charset="0"/>
                              </a:rPr>
                              <m:t>𝑡</m:t>
                            </m:r>
                          </m:sup>
                        </m:sSup>
                      </m:e>
                    </m:nary>
                    <m:r>
                      <a:rPr lang="fr-FR" sz="3200" i="1">
                        <a:latin typeface="Cambria Math" panose="02040503050406030204" pitchFamily="18" charset="0"/>
                      </a:rPr>
                      <m:t> </m:t>
                    </m:r>
                    <m:d>
                      <m:dPr>
                        <m:ctrlPr>
                          <a:rPr lang="fr-FR" sz="3200" i="1">
                            <a:latin typeface="Cambria Math" panose="02040503050406030204" pitchFamily="18" charset="0"/>
                          </a:rPr>
                        </m:ctrlPr>
                      </m:dPr>
                      <m:e>
                        <m:r>
                          <a:rPr lang="fr-FR" sz="3200" b="0" i="1" smtClean="0">
                            <a:latin typeface="Cambria Math" panose="02040503050406030204" pitchFamily="18" charset="0"/>
                          </a:rPr>
                          <m:t>𝑜𝑢</m:t>
                        </m:r>
                        <m:r>
                          <a:rPr lang="fr-FR" sz="3200" b="0" i="1" smtClean="0">
                            <a:latin typeface="Cambria Math" panose="02040503050406030204" pitchFamily="18" charset="0"/>
                          </a:rPr>
                          <m:t> </m:t>
                        </m:r>
                        <m:nary>
                          <m:naryPr>
                            <m:chr m:val="∑"/>
                            <m:limLoc m:val="undOvr"/>
                            <m:supHide m:val="on"/>
                            <m:ctrlPr>
                              <a:rPr lang="fr-FR" sz="3200" i="1" smtClean="0">
                                <a:solidFill>
                                  <a:schemeClr val="tx1"/>
                                </a:solidFill>
                                <a:latin typeface="Cambria Math" panose="02040503050406030204" pitchFamily="18" charset="0"/>
                              </a:rPr>
                            </m:ctrlPr>
                          </m:naryPr>
                          <m:sub>
                            <m:r>
                              <a:rPr lang="fr-FR" sz="3200" i="1">
                                <a:solidFill>
                                  <a:schemeClr val="tx1"/>
                                </a:solidFill>
                                <a:latin typeface="Cambria Math" panose="02040503050406030204" pitchFamily="18" charset="0"/>
                              </a:rPr>
                              <m:t>𝑡</m:t>
                            </m:r>
                          </m:sub>
                          <m:sup/>
                          <m:e>
                            <m:sSup>
                              <m:sSupPr>
                                <m:ctrlPr>
                                  <a:rPr lang="fr-FR" sz="3200" i="1">
                                    <a:solidFill>
                                      <a:schemeClr val="tx1"/>
                                    </a:solidFill>
                                    <a:latin typeface="Cambria Math" panose="02040503050406030204" pitchFamily="18" charset="0"/>
                                  </a:rPr>
                                </m:ctrlPr>
                              </m:sSupPr>
                              <m:e>
                                <m:d>
                                  <m:dPr>
                                    <m:ctrlPr>
                                      <a:rPr lang="fr-FR" sz="3200" i="1">
                                        <a:solidFill>
                                          <a:schemeClr val="tx1"/>
                                        </a:solidFill>
                                        <a:latin typeface="Cambria Math" panose="02040503050406030204" pitchFamily="18" charset="0"/>
                                      </a:rPr>
                                    </m:ctrlPr>
                                  </m:dPr>
                                  <m:e>
                                    <m:r>
                                      <a:rPr lang="fr-FR" sz="3200" i="1">
                                        <a:solidFill>
                                          <a:schemeClr val="tx1"/>
                                        </a:solidFill>
                                        <a:latin typeface="Cambria Math" panose="02040503050406030204" pitchFamily="18" charset="0"/>
                                      </a:rPr>
                                      <m:t>1−</m:t>
                                    </m:r>
                                    <m:r>
                                      <a:rPr lang="fr-FR" sz="3200" i="1">
                                        <a:solidFill>
                                          <a:schemeClr val="tx1"/>
                                        </a:solidFill>
                                        <a:latin typeface="Cambria Math" panose="02040503050406030204" pitchFamily="18" charset="0"/>
                                      </a:rPr>
                                      <m:t>𝜆</m:t>
                                    </m:r>
                                  </m:e>
                                </m:d>
                              </m:e>
                              <m:sup>
                                <m:r>
                                  <a:rPr lang="fr-FR" sz="3200" i="1">
                                    <a:solidFill>
                                      <a:schemeClr val="tx1"/>
                                    </a:solidFill>
                                    <a:latin typeface="Cambria Math" panose="02040503050406030204" pitchFamily="18" charset="0"/>
                                  </a:rPr>
                                  <m:t>𝑡</m:t>
                                </m:r>
                                <m:r>
                                  <a:rPr lang="fr-FR" sz="3200" i="1">
                                    <a:solidFill>
                                      <a:schemeClr val="tx1"/>
                                    </a:solidFill>
                                    <a:latin typeface="Cambria Math" panose="02040503050406030204" pitchFamily="18" charset="0"/>
                                  </a:rPr>
                                  <m:t>−1</m:t>
                                </m:r>
                              </m:sup>
                            </m:sSup>
                          </m:e>
                        </m:nary>
                      </m:e>
                    </m:d>
                  </m:oMath>
                </a14:m>
                <a:r>
                  <a:rPr lang="fr-FR" sz="3200" dirty="0"/>
                  <a:t>.</a:t>
                </a:r>
                <a:endParaRPr lang="fr-FR" sz="3200" dirty="0">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1633076"/>
              </a:xfrm>
              <a:prstGeom prst="rect">
                <a:avLst/>
              </a:prstGeom>
              <a:blipFill>
                <a:blip r:embed="rId2"/>
                <a:stretch>
                  <a:fillRect l="-1173" t="-4851" r="-1122" b="-8955"/>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9A072664-C975-4E8A-9055-030FD190BF91}"/>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F288BBC1-08D9-4466-AEB6-9790A5A99EAC}"/>
              </a:ext>
            </a:extLst>
          </p:cNvPr>
          <p:cNvSpPr>
            <a:spLocks noGrp="1"/>
          </p:cNvSpPr>
          <p:nvPr>
            <p:ph type="sldNum" sz="quarter" idx="12"/>
          </p:nvPr>
        </p:nvSpPr>
        <p:spPr/>
        <p:txBody>
          <a:bodyPr/>
          <a:lstStyle/>
          <a:p>
            <a:fld id="{A88EAB1B-73FB-4977-9B11-E6EDEDEB8490}" type="slidenum">
              <a:rPr lang="fr-FR" smtClean="0"/>
              <a:t>43</a:t>
            </a:fld>
            <a:endParaRPr lang="fr-FR" dirty="0"/>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F3C1FD0A-1157-4CAB-BE4F-242188153E24}"/>
                  </a:ext>
                </a:extLst>
              </p:cNvPr>
              <p:cNvSpPr txBox="1"/>
              <p:nvPr/>
            </p:nvSpPr>
            <p:spPr>
              <a:xfrm>
                <a:off x="1" y="3201714"/>
                <a:ext cx="12191999" cy="3074240"/>
              </a:xfrm>
              <a:prstGeom prst="rect">
                <a:avLst/>
              </a:prstGeom>
              <a:solidFill>
                <a:schemeClr val="accent6">
                  <a:lumMod val="20000"/>
                  <a:lumOff val="80000"/>
                </a:schemeClr>
              </a:solidFill>
            </p:spPr>
            <p:txBody>
              <a:bodyPr wrap="square" rtlCol="0">
                <a:spAutoFit/>
              </a:bodyPr>
              <a:lstStyle/>
              <a:p>
                <a:r>
                  <a:rPr lang="fr-FR" sz="3200" u="sng" dirty="0">
                    <a:solidFill>
                      <a:srgbClr val="2F2F2F"/>
                    </a:solidFill>
                    <a:latin typeface="Times New Roman" panose="02020603050405020304" pitchFamily="18" charset="0"/>
                    <a:ea typeface="Calibri" panose="020F0502020204030204" pitchFamily="34" charset="0"/>
                  </a:rPr>
                  <a:t>Q.</a:t>
                </a:r>
                <a:r>
                  <a:rPr lang="fr-FR" sz="3200" dirty="0">
                    <a:solidFill>
                      <a:srgbClr val="2F2F2F"/>
                    </a:solidFill>
                    <a:latin typeface="Times New Roman" panose="02020603050405020304" pitchFamily="18" charset="0"/>
                    <a:ea typeface="Calibri" panose="020F0502020204030204" pitchFamily="34" charset="0"/>
                  </a:rPr>
                  <a:t>: </a:t>
                </a:r>
                <a:r>
                  <a:rPr lang="fr-FR" sz="3200" dirty="0"/>
                  <a:t>Calculer les paiements moyens des paiements escomptés suivant:</a:t>
                </a:r>
                <a:br>
                  <a:rPr lang="fr-FR" sz="3200" dirty="0"/>
                </a:br>
                <a:r>
                  <a:rPr lang="fr-FR" sz="3200" dirty="0"/>
                  <a:t>  a) 	</a:t>
                </a:r>
                <a14:m>
                  <m:oMath xmlns:m="http://schemas.openxmlformats.org/officeDocument/2006/math">
                    <m:nary>
                      <m:naryPr>
                        <m:chr m:val="∑"/>
                        <m:limLoc m:val="undOvr"/>
                        <m:ctrlPr>
                          <a:rPr lang="fr-FR" sz="3200" i="1">
                            <a:latin typeface="Cambria Math" panose="02040503050406030204" pitchFamily="18" charset="0"/>
                          </a:rPr>
                        </m:ctrlPr>
                      </m:naryPr>
                      <m:sub>
                        <m:r>
                          <a:rPr lang="fr-FR" sz="3200" i="1">
                            <a:latin typeface="Cambria Math" panose="02040503050406030204" pitchFamily="18" charset="0"/>
                          </a:rPr>
                          <m:t>𝑡</m:t>
                        </m:r>
                        <m:r>
                          <a:rPr lang="fr-FR" sz="3200" i="1">
                            <a:latin typeface="Cambria Math" panose="02040503050406030204" pitchFamily="18" charset="0"/>
                          </a:rPr>
                          <m:t>=1</m:t>
                        </m:r>
                      </m:sub>
                      <m:sup>
                        <m:r>
                          <a:rPr lang="fr-FR" sz="3200" i="1">
                            <a:latin typeface="Cambria Math" panose="02040503050406030204" pitchFamily="18" charset="0"/>
                          </a:rPr>
                          <m:t>𝑇</m:t>
                        </m:r>
                      </m:sup>
                      <m:e>
                        <m:sSup>
                          <m:sSupPr>
                            <m:ctrlPr>
                              <a:rPr lang="fr-FR" sz="3200" i="1">
                                <a:latin typeface="Cambria Math" panose="02040503050406030204" pitchFamily="18" charset="0"/>
                              </a:rPr>
                            </m:ctrlPr>
                          </m:sSupPr>
                          <m:e>
                            <m:r>
                              <a:rPr lang="fr-FR" sz="3200" i="1">
                                <a:latin typeface="Cambria Math" panose="02040503050406030204" pitchFamily="18" charset="0"/>
                              </a:rPr>
                              <m:t>𝛿</m:t>
                            </m:r>
                          </m:e>
                          <m:sup>
                            <m:r>
                              <a:rPr lang="fr-FR" sz="3200" i="1">
                                <a:latin typeface="Cambria Math" panose="02040503050406030204" pitchFamily="18" charset="0"/>
                              </a:rPr>
                              <m:t>𝑡</m:t>
                            </m:r>
                          </m:sup>
                        </m:sSup>
                        <m:sSub>
                          <m:sSubPr>
                            <m:ctrlPr>
                              <a:rPr lang="fr-FR" sz="3200" i="1">
                                <a:latin typeface="Cambria Math" panose="02040503050406030204" pitchFamily="18" charset="0"/>
                              </a:rPr>
                            </m:ctrlPr>
                          </m:sSubPr>
                          <m:e>
                            <m:r>
                              <a:rPr lang="fr-FR" sz="3200" i="1">
                                <a:latin typeface="Cambria Math" panose="02040503050406030204" pitchFamily="18" charset="0"/>
                              </a:rPr>
                              <m:t>𝑔</m:t>
                            </m:r>
                          </m:e>
                          <m:sub>
                            <m:r>
                              <a:rPr lang="fr-FR" sz="3200" i="1">
                                <a:latin typeface="Cambria Math" panose="02040503050406030204" pitchFamily="18" charset="0"/>
                              </a:rPr>
                              <m:t>𝑖</m:t>
                            </m:r>
                          </m:sub>
                        </m:sSub>
                        <m:d>
                          <m:dPr>
                            <m:ctrlPr>
                              <a:rPr lang="fr-FR" sz="3200" i="1">
                                <a:latin typeface="Cambria Math" panose="02040503050406030204" pitchFamily="18" charset="0"/>
                              </a:rPr>
                            </m:ctrlPr>
                          </m:dPr>
                          <m:e>
                            <m:r>
                              <a:rPr lang="fr-FR" sz="3200" i="1">
                                <a:latin typeface="Cambria Math" panose="02040503050406030204" pitchFamily="18" charset="0"/>
                              </a:rPr>
                              <m:t>.</m:t>
                            </m:r>
                          </m:e>
                        </m:d>
                      </m:e>
                    </m:nary>
                  </m:oMath>
                </a14:m>
                <a:br>
                  <a:rPr lang="fr-FR" sz="3200" dirty="0"/>
                </a:br>
                <a:r>
                  <a:rPr lang="fr-FR" sz="3200" dirty="0"/>
                  <a:t>  b) 	</a:t>
                </a:r>
                <a14:m>
                  <m:oMath xmlns:m="http://schemas.openxmlformats.org/officeDocument/2006/math">
                    <m:nary>
                      <m:naryPr>
                        <m:chr m:val="∑"/>
                        <m:limLoc m:val="undOvr"/>
                        <m:ctrlPr>
                          <a:rPr lang="fr-FR" sz="3200" i="1">
                            <a:latin typeface="Cambria Math" panose="02040503050406030204" pitchFamily="18" charset="0"/>
                          </a:rPr>
                        </m:ctrlPr>
                      </m:naryPr>
                      <m:sub>
                        <m:r>
                          <a:rPr lang="fr-FR" sz="3200" i="1">
                            <a:latin typeface="Cambria Math" panose="02040503050406030204" pitchFamily="18" charset="0"/>
                          </a:rPr>
                          <m:t>𝑡</m:t>
                        </m:r>
                        <m:r>
                          <a:rPr lang="fr-FR" sz="3200" i="1">
                            <a:latin typeface="Cambria Math" panose="02040503050406030204" pitchFamily="18" charset="0"/>
                          </a:rPr>
                          <m:t>=0</m:t>
                        </m:r>
                      </m:sub>
                      <m:sup>
                        <m:r>
                          <a:rPr lang="fr-FR" sz="3200" i="1">
                            <a:latin typeface="Cambria Math" panose="02040503050406030204" pitchFamily="18" charset="0"/>
                          </a:rPr>
                          <m:t>𝑇</m:t>
                        </m:r>
                        <m:r>
                          <a:rPr lang="fr-FR" sz="3200" i="1">
                            <a:latin typeface="Cambria Math" panose="02040503050406030204" pitchFamily="18" charset="0"/>
                          </a:rPr>
                          <m:t>−1</m:t>
                        </m:r>
                      </m:sup>
                      <m:e>
                        <m:sSup>
                          <m:sSupPr>
                            <m:ctrlPr>
                              <a:rPr lang="fr-FR" sz="3200" i="1">
                                <a:latin typeface="Cambria Math" panose="02040503050406030204" pitchFamily="18" charset="0"/>
                              </a:rPr>
                            </m:ctrlPr>
                          </m:sSupPr>
                          <m:e>
                            <m:r>
                              <a:rPr lang="fr-FR" sz="3200" i="1">
                                <a:latin typeface="Cambria Math" panose="02040503050406030204" pitchFamily="18" charset="0"/>
                              </a:rPr>
                              <m:t>𝛿</m:t>
                            </m:r>
                          </m:e>
                          <m:sup>
                            <m:r>
                              <a:rPr lang="fr-FR" sz="3200" i="1">
                                <a:latin typeface="Cambria Math" panose="02040503050406030204" pitchFamily="18" charset="0"/>
                              </a:rPr>
                              <m:t>𝑡</m:t>
                            </m:r>
                          </m:sup>
                        </m:sSup>
                        <m:sSub>
                          <m:sSubPr>
                            <m:ctrlPr>
                              <a:rPr lang="fr-FR" sz="3200" i="1">
                                <a:latin typeface="Cambria Math" panose="02040503050406030204" pitchFamily="18" charset="0"/>
                              </a:rPr>
                            </m:ctrlPr>
                          </m:sSubPr>
                          <m:e>
                            <m:r>
                              <a:rPr lang="fr-FR" sz="3200" i="1">
                                <a:latin typeface="Cambria Math" panose="02040503050406030204" pitchFamily="18" charset="0"/>
                              </a:rPr>
                              <m:t>𝑔</m:t>
                            </m:r>
                          </m:e>
                          <m:sub>
                            <m:r>
                              <a:rPr lang="fr-FR" sz="3200" i="1">
                                <a:latin typeface="Cambria Math" panose="02040503050406030204" pitchFamily="18" charset="0"/>
                              </a:rPr>
                              <m:t>𝑖</m:t>
                            </m:r>
                          </m:sub>
                        </m:sSub>
                        <m:d>
                          <m:dPr>
                            <m:ctrlPr>
                              <a:rPr lang="fr-FR" sz="3200" i="1">
                                <a:latin typeface="Cambria Math" panose="02040503050406030204" pitchFamily="18" charset="0"/>
                              </a:rPr>
                            </m:ctrlPr>
                          </m:dPr>
                          <m:e>
                            <m:r>
                              <a:rPr lang="fr-FR" sz="3200" i="1">
                                <a:latin typeface="Cambria Math" panose="02040503050406030204" pitchFamily="18" charset="0"/>
                              </a:rPr>
                              <m:t>.</m:t>
                            </m:r>
                          </m:e>
                        </m:d>
                        <m:r>
                          <a:rPr lang="fr-FR" sz="3200" i="1">
                            <a:latin typeface="Cambria Math" panose="02040503050406030204" pitchFamily="18" charset="0"/>
                          </a:rPr>
                          <m:t> </m:t>
                        </m:r>
                      </m:e>
                    </m:nary>
                  </m:oMath>
                </a14:m>
                <a:br>
                  <a:rPr lang="fr-FR" sz="3200" dirty="0"/>
                </a:br>
                <a:r>
                  <a:rPr lang="fr-FR" sz="3200" dirty="0"/>
                  <a:t>  c) 	</a:t>
                </a:r>
                <a14:m>
                  <m:oMath xmlns:m="http://schemas.openxmlformats.org/officeDocument/2006/math">
                    <m:nary>
                      <m:naryPr>
                        <m:chr m:val="∑"/>
                        <m:limLoc m:val="undOvr"/>
                        <m:ctrlPr>
                          <a:rPr lang="fr-FR" sz="3200" i="1">
                            <a:latin typeface="Cambria Math" panose="02040503050406030204" pitchFamily="18" charset="0"/>
                          </a:rPr>
                        </m:ctrlPr>
                      </m:naryPr>
                      <m:sub>
                        <m:r>
                          <a:rPr lang="fr-FR" sz="3200" i="1">
                            <a:latin typeface="Cambria Math" panose="02040503050406030204" pitchFamily="18" charset="0"/>
                          </a:rPr>
                          <m:t>𝑡</m:t>
                        </m:r>
                        <m:r>
                          <a:rPr lang="fr-FR" sz="3200" i="1">
                            <a:latin typeface="Cambria Math" panose="02040503050406030204" pitchFamily="18" charset="0"/>
                          </a:rPr>
                          <m:t>=1</m:t>
                        </m:r>
                      </m:sub>
                      <m:sup>
                        <m:r>
                          <a:rPr lang="fr-FR" sz="3200" i="1">
                            <a:latin typeface="Cambria Math" panose="02040503050406030204" pitchFamily="18" charset="0"/>
                          </a:rPr>
                          <m:t>𝑇</m:t>
                        </m:r>
                      </m:sup>
                      <m:e>
                        <m:sSup>
                          <m:sSupPr>
                            <m:ctrlPr>
                              <a:rPr lang="fr-FR" sz="3200" i="1">
                                <a:latin typeface="Cambria Math" panose="02040503050406030204" pitchFamily="18" charset="0"/>
                              </a:rPr>
                            </m:ctrlPr>
                          </m:sSupPr>
                          <m:e>
                            <m:d>
                              <m:dPr>
                                <m:ctrlPr>
                                  <a:rPr lang="fr-FR" sz="3200" i="1">
                                    <a:latin typeface="Cambria Math" panose="02040503050406030204" pitchFamily="18" charset="0"/>
                                  </a:rPr>
                                </m:ctrlPr>
                              </m:dPr>
                              <m:e>
                                <m:r>
                                  <a:rPr lang="fr-FR" sz="3200" i="1">
                                    <a:latin typeface="Cambria Math" panose="02040503050406030204" pitchFamily="18" charset="0"/>
                                  </a:rPr>
                                  <m:t>1−</m:t>
                                </m:r>
                                <m:r>
                                  <a:rPr lang="fr-FR" sz="3200" i="1">
                                    <a:latin typeface="Cambria Math" panose="02040503050406030204" pitchFamily="18" charset="0"/>
                                  </a:rPr>
                                  <m:t>𝜆</m:t>
                                </m:r>
                              </m:e>
                            </m:d>
                          </m:e>
                          <m:sup>
                            <m:r>
                              <a:rPr lang="fr-FR" sz="3200" i="1">
                                <a:latin typeface="Cambria Math" panose="02040503050406030204" pitchFamily="18" charset="0"/>
                              </a:rPr>
                              <m:t>𝑡</m:t>
                            </m:r>
                            <m:r>
                              <a:rPr lang="fr-FR" sz="3200" i="1">
                                <a:latin typeface="Cambria Math" panose="02040503050406030204" pitchFamily="18" charset="0"/>
                              </a:rPr>
                              <m:t>−1</m:t>
                            </m:r>
                          </m:sup>
                        </m:sSup>
                      </m:e>
                    </m:nary>
                    <m:sSub>
                      <m:sSubPr>
                        <m:ctrlPr>
                          <a:rPr lang="fr-FR" sz="3200" i="1">
                            <a:latin typeface="Cambria Math" panose="02040503050406030204" pitchFamily="18" charset="0"/>
                          </a:rPr>
                        </m:ctrlPr>
                      </m:sSubPr>
                      <m:e>
                        <m:r>
                          <a:rPr lang="fr-FR" sz="3200" i="1">
                            <a:latin typeface="Cambria Math" panose="02040503050406030204" pitchFamily="18" charset="0"/>
                          </a:rPr>
                          <m:t>𝑔</m:t>
                        </m:r>
                      </m:e>
                      <m:sub>
                        <m:r>
                          <a:rPr lang="fr-FR" sz="3200" i="1">
                            <a:latin typeface="Cambria Math" panose="02040503050406030204" pitchFamily="18" charset="0"/>
                          </a:rPr>
                          <m:t>𝑖</m:t>
                        </m:r>
                      </m:sub>
                    </m:sSub>
                    <m:d>
                      <m:dPr>
                        <m:ctrlPr>
                          <a:rPr lang="fr-FR" sz="3200" i="1">
                            <a:latin typeface="Cambria Math" panose="02040503050406030204" pitchFamily="18" charset="0"/>
                          </a:rPr>
                        </m:ctrlPr>
                      </m:dPr>
                      <m:e>
                        <m:r>
                          <a:rPr lang="fr-FR" sz="3200" i="1">
                            <a:latin typeface="Cambria Math" panose="02040503050406030204" pitchFamily="18" charset="0"/>
                          </a:rPr>
                          <m:t>.</m:t>
                        </m:r>
                      </m:e>
                    </m:d>
                  </m:oMath>
                </a14:m>
                <a:endParaRPr lang="fr-FR" sz="3200" dirty="0"/>
              </a:p>
              <a:p>
                <a:r>
                  <a:rPr lang="fr-FR" sz="3200" dirty="0"/>
                  <a:t>Que valent ces expressions lorsque </a:t>
                </a:r>
                <a14:m>
                  <m:oMath xmlns:m="http://schemas.openxmlformats.org/officeDocument/2006/math">
                    <m:r>
                      <m:rPr>
                        <m:brk m:alnAt="1"/>
                      </m:rPr>
                      <a:rPr lang="fr-FR" sz="3200" i="1">
                        <a:latin typeface="Cambria Math" panose="02040503050406030204" pitchFamily="18" charset="0"/>
                      </a:rPr>
                      <m:t>𝑇</m:t>
                    </m:r>
                    <m:r>
                      <a:rPr lang="fr-FR" sz="3200" i="1">
                        <a:latin typeface="Cambria Math" panose="02040503050406030204" pitchFamily="18" charset="0"/>
                      </a:rPr>
                      <m:t>=</m:t>
                    </m:r>
                    <m:r>
                      <a:rPr lang="fr-FR" sz="3200" i="1">
                        <a:latin typeface="Cambria Math" panose="02040503050406030204" pitchFamily="18" charset="0"/>
                        <a:ea typeface="Cambria Math" panose="02040503050406030204" pitchFamily="18" charset="0"/>
                      </a:rPr>
                      <m:t>+</m:t>
                    </m:r>
                  </m:oMath>
                </a14:m>
                <a:r>
                  <a:rPr lang="fr-FR" sz="3200" dirty="0">
                    <a:ea typeface="Cambria Math" panose="02040503050406030204" pitchFamily="18" charset="0"/>
                  </a:rPr>
                  <a:t> </a:t>
                </a:r>
                <a14:m>
                  <m:oMath xmlns:m="http://schemas.openxmlformats.org/officeDocument/2006/math">
                    <m:r>
                      <m:rPr>
                        <m:brk m:alnAt="1"/>
                      </m:rPr>
                      <a:rPr lang="fr-FR" sz="3200" i="1">
                        <a:latin typeface="Cambria Math" panose="02040503050406030204" pitchFamily="18" charset="0"/>
                        <a:ea typeface="Cambria Math" panose="02040503050406030204" pitchFamily="18" charset="0"/>
                      </a:rPr>
                      <m:t>∞</m:t>
                    </m:r>
                  </m:oMath>
                </a14:m>
                <a:r>
                  <a:rPr lang="fr-FR" sz="3200" dirty="0"/>
                  <a:t> ?</a:t>
                </a:r>
              </a:p>
              <a:p>
                <a:pPr algn="just">
                  <a:spcAft>
                    <a:spcPts val="1000"/>
                  </a:spcAft>
                </a:pPr>
                <a:endParaRPr lang="fr-FR" sz="3200" dirty="0">
                  <a:latin typeface="Cambria Math" panose="02040503050406030204" pitchFamily="18" charset="0"/>
                  <a:ea typeface="Cambria Math" panose="02040503050406030204" pitchFamily="18" charset="0"/>
                </a:endParaRPr>
              </a:p>
            </p:txBody>
          </p:sp>
        </mc:Choice>
        <mc:Fallback xmlns="">
          <p:sp>
            <p:nvSpPr>
              <p:cNvPr id="10" name="ZoneTexte 9">
                <a:extLst>
                  <a:ext uri="{FF2B5EF4-FFF2-40B4-BE49-F238E27FC236}">
                    <a16:creationId xmlns:a16="http://schemas.microsoft.com/office/drawing/2014/main" id="{F3C1FD0A-1157-4CAB-BE4F-242188153E24}"/>
                  </a:ext>
                </a:extLst>
              </p:cNvPr>
              <p:cNvSpPr txBox="1">
                <a:spLocks noRot="1" noChangeAspect="1" noMove="1" noResize="1" noEditPoints="1" noAdjustHandles="1" noChangeArrowheads="1" noChangeShapeType="1" noTextEdit="1"/>
              </p:cNvSpPr>
              <p:nvPr/>
            </p:nvSpPr>
            <p:spPr>
              <a:xfrm>
                <a:off x="1" y="3201714"/>
                <a:ext cx="12191999" cy="3074240"/>
              </a:xfrm>
              <a:prstGeom prst="rect">
                <a:avLst/>
              </a:prstGeom>
              <a:blipFill>
                <a:blip r:embed="rId4"/>
                <a:stretch>
                  <a:fillRect l="-1250" t="-2772" r="-600"/>
                </a:stretch>
              </a:blipFill>
            </p:spPr>
            <p:txBody>
              <a:bodyPr/>
              <a:lstStyle/>
              <a:p>
                <a:r>
                  <a:rPr lang="fr-FR">
                    <a:noFill/>
                  </a:rPr>
                  <a:t> </a:t>
                </a:r>
              </a:p>
            </p:txBody>
          </p:sp>
        </mc:Fallback>
      </mc:AlternateContent>
      <p:pic>
        <p:nvPicPr>
          <p:cNvPr id="8" name="Image 7">
            <a:extLst>
              <a:ext uri="{FF2B5EF4-FFF2-40B4-BE49-F238E27FC236}">
                <a16:creationId xmlns:a16="http://schemas.microsoft.com/office/drawing/2014/main" id="{C4831F79-FF05-4E07-B400-494E53CF09B0}"/>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822899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Paiement escompté</a:t>
            </a: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9A072664-C975-4E8A-9055-030FD190BF91}"/>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F288BBC1-08D9-4466-AEB6-9790A5A99EAC}"/>
              </a:ext>
            </a:extLst>
          </p:cNvPr>
          <p:cNvSpPr>
            <a:spLocks noGrp="1"/>
          </p:cNvSpPr>
          <p:nvPr>
            <p:ph type="sldNum" sz="quarter" idx="12"/>
          </p:nvPr>
        </p:nvSpPr>
        <p:spPr/>
        <p:txBody>
          <a:bodyPr/>
          <a:lstStyle/>
          <a:p>
            <a:fld id="{A88EAB1B-73FB-4977-9B11-E6EDEDEB8490}" type="slidenum">
              <a:rPr lang="fr-FR" smtClean="0"/>
              <a:t>44</a:t>
            </a:fld>
            <a:endParaRPr lang="fr-FR" dirty="0"/>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79C558C9-2B2E-42B7-990A-8323C2C66E69}"/>
                  </a:ext>
                </a:extLst>
              </p:cNvPr>
              <p:cNvSpPr txBox="1"/>
              <p:nvPr/>
            </p:nvSpPr>
            <p:spPr>
              <a:xfrm>
                <a:off x="0" y="1287917"/>
                <a:ext cx="12191999" cy="5205143"/>
              </a:xfrm>
              <a:prstGeom prst="rect">
                <a:avLst/>
              </a:prstGeom>
              <a:solidFill>
                <a:srgbClr val="FF6161"/>
              </a:solidFill>
            </p:spPr>
            <p:txBody>
              <a:bodyPr wrap="square" rtlCol="0">
                <a:spAutoFit/>
              </a:bodyPr>
              <a:lstStyle/>
              <a:p>
                <a:pPr algn="just">
                  <a:spcAft>
                    <a:spcPts val="1000"/>
                  </a:spcAft>
                </a:pPr>
                <a:r>
                  <a:rPr lang="fr-FR" sz="3200" u="sng" dirty="0">
                    <a:solidFill>
                      <a:srgbClr val="2F2F2F"/>
                    </a:solidFill>
                    <a:latin typeface="Times New Roman" panose="02020603050405020304" pitchFamily="18" charset="0"/>
                    <a:ea typeface="Calibri" panose="020F0502020204030204" pitchFamily="34" charset="0"/>
                  </a:rPr>
                  <a:t>R.</a:t>
                </a:r>
                <a:r>
                  <a:rPr lang="fr-FR" sz="3200" dirty="0">
                    <a:solidFill>
                      <a:srgbClr val="2F2F2F"/>
                    </a:solidFill>
                    <a:latin typeface="Times New Roman" panose="02020603050405020304" pitchFamily="18" charset="0"/>
                    <a:ea typeface="Calibri" panose="020F0502020204030204" pitchFamily="34" charset="0"/>
                  </a:rPr>
                  <a:t>: </a:t>
                </a:r>
              </a:p>
              <a:p>
                <a14:m>
                  <m:oMath xmlns:m="http://schemas.openxmlformats.org/officeDocument/2006/math">
                    <m:r>
                      <m:rPr>
                        <m:sty m:val="p"/>
                      </m:rPr>
                      <a:rPr lang="fr-FR" sz="3200" b="0" i="0" smtClean="0">
                        <a:solidFill>
                          <a:schemeClr val="tx1"/>
                        </a:solidFill>
                        <a:latin typeface="Cambria Math" panose="02040503050406030204" pitchFamily="18" charset="0"/>
                      </a:rPr>
                      <m:t>a</m:t>
                    </m:r>
                    <m:r>
                      <a:rPr lang="fr-FR" sz="3200" b="0" i="0" smtClean="0">
                        <a:solidFill>
                          <a:schemeClr val="tx1"/>
                        </a:solidFill>
                        <a:latin typeface="Cambria Math" panose="02040503050406030204" pitchFamily="18" charset="0"/>
                      </a:rPr>
                      <m:t>)  </m:t>
                    </m:r>
                    <m:nary>
                      <m:naryPr>
                        <m:chr m:val="∑"/>
                        <m:limLoc m:val="undOvr"/>
                        <m:ctrlPr>
                          <a:rPr lang="fr-FR" sz="3200" i="1" smtClean="0">
                            <a:solidFill>
                              <a:srgbClr val="FF6161"/>
                            </a:solidFill>
                            <a:latin typeface="Cambria Math" panose="02040503050406030204" pitchFamily="18" charset="0"/>
                          </a:rPr>
                        </m:ctrlPr>
                      </m:naryPr>
                      <m:sub>
                        <m:r>
                          <a:rPr lang="fr-FR" sz="3200" i="1">
                            <a:solidFill>
                              <a:srgbClr val="FF6161"/>
                            </a:solidFill>
                            <a:latin typeface="Cambria Math" panose="02040503050406030204" pitchFamily="18" charset="0"/>
                          </a:rPr>
                          <m:t>𝑡</m:t>
                        </m:r>
                        <m:r>
                          <a:rPr lang="fr-FR" sz="3200" i="1">
                            <a:solidFill>
                              <a:srgbClr val="FF6161"/>
                            </a:solidFill>
                            <a:latin typeface="Cambria Math" panose="02040503050406030204" pitchFamily="18" charset="0"/>
                          </a:rPr>
                          <m:t>=1</m:t>
                        </m:r>
                      </m:sub>
                      <m:sup>
                        <m:r>
                          <a:rPr lang="fr-FR" sz="3200" i="1">
                            <a:solidFill>
                              <a:srgbClr val="FF6161"/>
                            </a:solidFill>
                            <a:latin typeface="Cambria Math" panose="02040503050406030204" pitchFamily="18" charset="0"/>
                          </a:rPr>
                          <m:t>𝑇</m:t>
                        </m:r>
                      </m:sup>
                      <m:e>
                        <m:sSup>
                          <m:sSupPr>
                            <m:ctrlPr>
                              <a:rPr lang="fr-FR" sz="3200" i="1">
                                <a:solidFill>
                                  <a:srgbClr val="FF6161"/>
                                </a:solidFill>
                                <a:latin typeface="Cambria Math" panose="02040503050406030204" pitchFamily="18" charset="0"/>
                              </a:rPr>
                            </m:ctrlPr>
                          </m:sSupPr>
                          <m:e>
                            <m:r>
                              <a:rPr lang="fr-FR" sz="3200" i="1">
                                <a:solidFill>
                                  <a:srgbClr val="FF6161"/>
                                </a:solidFill>
                                <a:latin typeface="Cambria Math" panose="02040503050406030204" pitchFamily="18" charset="0"/>
                              </a:rPr>
                              <m:t>𝛿</m:t>
                            </m:r>
                          </m:e>
                          <m:sup>
                            <m:r>
                              <a:rPr lang="fr-FR" sz="3200" i="1">
                                <a:solidFill>
                                  <a:srgbClr val="FF6161"/>
                                </a:solidFill>
                                <a:latin typeface="Cambria Math" panose="02040503050406030204" pitchFamily="18" charset="0"/>
                              </a:rPr>
                              <m:t>𝑡</m:t>
                            </m:r>
                          </m:sup>
                        </m:sSup>
                      </m:e>
                    </m:nary>
                    <m:r>
                      <a:rPr lang="fr-FR" sz="3200" i="1">
                        <a:solidFill>
                          <a:srgbClr val="FF6161"/>
                        </a:solidFill>
                        <a:latin typeface="Cambria Math" panose="02040503050406030204" pitchFamily="18" charset="0"/>
                      </a:rPr>
                      <m:t>=</m:t>
                    </m:r>
                    <m:f>
                      <m:fPr>
                        <m:ctrlPr>
                          <a:rPr lang="fr-FR" sz="3200" i="1">
                            <a:solidFill>
                              <a:srgbClr val="FF6161"/>
                            </a:solidFill>
                            <a:latin typeface="Cambria Math" panose="02040503050406030204" pitchFamily="18" charset="0"/>
                          </a:rPr>
                        </m:ctrlPr>
                      </m:fPr>
                      <m:num>
                        <m:r>
                          <a:rPr lang="fr-FR" sz="3200" i="1">
                            <a:solidFill>
                              <a:srgbClr val="FF6161"/>
                            </a:solidFill>
                            <a:latin typeface="Cambria Math" panose="02040503050406030204" pitchFamily="18" charset="0"/>
                          </a:rPr>
                          <m:t>𝛿</m:t>
                        </m:r>
                        <m:r>
                          <a:rPr lang="fr-FR" sz="3200" i="1">
                            <a:solidFill>
                              <a:srgbClr val="FF6161"/>
                            </a:solidFill>
                            <a:latin typeface="Cambria Math" panose="02040503050406030204" pitchFamily="18" charset="0"/>
                          </a:rPr>
                          <m:t>−</m:t>
                        </m:r>
                        <m:sSup>
                          <m:sSupPr>
                            <m:ctrlPr>
                              <a:rPr lang="fr-FR" sz="3200" i="1">
                                <a:solidFill>
                                  <a:srgbClr val="FF6161"/>
                                </a:solidFill>
                                <a:latin typeface="Cambria Math" panose="02040503050406030204" pitchFamily="18" charset="0"/>
                              </a:rPr>
                            </m:ctrlPr>
                          </m:sSupPr>
                          <m:e>
                            <m:r>
                              <a:rPr lang="fr-FR" sz="3200" i="1">
                                <a:solidFill>
                                  <a:srgbClr val="FF6161"/>
                                </a:solidFill>
                                <a:latin typeface="Cambria Math" panose="02040503050406030204" pitchFamily="18" charset="0"/>
                              </a:rPr>
                              <m:t>𝛿</m:t>
                            </m:r>
                          </m:e>
                          <m:sup>
                            <m:r>
                              <a:rPr lang="fr-FR" sz="3200" i="1">
                                <a:solidFill>
                                  <a:srgbClr val="FF6161"/>
                                </a:solidFill>
                                <a:latin typeface="Cambria Math" panose="02040503050406030204" pitchFamily="18" charset="0"/>
                              </a:rPr>
                              <m:t>𝑇</m:t>
                            </m:r>
                            <m:r>
                              <a:rPr lang="fr-FR" sz="3200" i="1">
                                <a:solidFill>
                                  <a:srgbClr val="FF6161"/>
                                </a:solidFill>
                                <a:latin typeface="Cambria Math" panose="02040503050406030204" pitchFamily="18" charset="0"/>
                              </a:rPr>
                              <m:t>+1</m:t>
                            </m:r>
                          </m:sup>
                        </m:sSup>
                      </m:num>
                      <m:den>
                        <m:r>
                          <a:rPr lang="fr-FR" sz="3200" i="1">
                            <a:solidFill>
                              <a:srgbClr val="FF6161"/>
                            </a:solidFill>
                            <a:latin typeface="Cambria Math" panose="02040503050406030204" pitchFamily="18" charset="0"/>
                          </a:rPr>
                          <m:t>1−</m:t>
                        </m:r>
                        <m:r>
                          <a:rPr lang="fr-FR" sz="3200" i="1">
                            <a:solidFill>
                              <a:srgbClr val="FF6161"/>
                            </a:solidFill>
                            <a:latin typeface="Cambria Math" panose="02040503050406030204" pitchFamily="18" charset="0"/>
                          </a:rPr>
                          <m:t>𝛿</m:t>
                        </m:r>
                      </m:den>
                    </m:f>
                  </m:oMath>
                </a14:m>
                <a:r>
                  <a:rPr lang="fr-FR" sz="3200" dirty="0">
                    <a:solidFill>
                      <a:srgbClr val="FF6161"/>
                    </a:solidFill>
                  </a:rPr>
                  <a:t>  d’où le paiement moyen:</a:t>
                </a:r>
              </a:p>
              <a:p>
                <a:pPr algn="ctr"/>
                <a:endParaRPr lang="fr-FR" sz="3200" dirty="0">
                  <a:solidFill>
                    <a:srgbClr val="FF6161"/>
                  </a:solidFill>
                </a:endParaRPr>
              </a:p>
              <a:p>
                <a:pPr algn="ctr"/>
                <a14:m>
                  <m:oMath xmlns:m="http://schemas.openxmlformats.org/officeDocument/2006/math">
                    <m:f>
                      <m:fPr>
                        <m:ctrlPr>
                          <a:rPr lang="fr-FR" sz="3200" i="1">
                            <a:solidFill>
                              <a:srgbClr val="FF6161"/>
                            </a:solidFill>
                            <a:latin typeface="Cambria Math" panose="02040503050406030204" pitchFamily="18" charset="0"/>
                          </a:rPr>
                        </m:ctrlPr>
                      </m:fPr>
                      <m:num>
                        <m:r>
                          <a:rPr lang="fr-FR" sz="3200" i="1">
                            <a:solidFill>
                              <a:srgbClr val="FF6161"/>
                            </a:solidFill>
                            <a:latin typeface="Cambria Math" panose="02040503050406030204" pitchFamily="18" charset="0"/>
                          </a:rPr>
                          <m:t>1−</m:t>
                        </m:r>
                        <m:r>
                          <a:rPr lang="fr-FR" sz="3200" i="1">
                            <a:solidFill>
                              <a:srgbClr val="FF6161"/>
                            </a:solidFill>
                            <a:latin typeface="Cambria Math" panose="02040503050406030204" pitchFamily="18" charset="0"/>
                          </a:rPr>
                          <m:t>𝛿</m:t>
                        </m:r>
                      </m:num>
                      <m:den>
                        <m:r>
                          <a:rPr lang="fr-FR" sz="3200" i="1">
                            <a:solidFill>
                              <a:srgbClr val="FF6161"/>
                            </a:solidFill>
                            <a:latin typeface="Cambria Math" panose="02040503050406030204" pitchFamily="18" charset="0"/>
                          </a:rPr>
                          <m:t>𝛿</m:t>
                        </m:r>
                        <m:r>
                          <a:rPr lang="fr-FR" sz="3200" i="1">
                            <a:solidFill>
                              <a:srgbClr val="FF6161"/>
                            </a:solidFill>
                            <a:latin typeface="Cambria Math" panose="02040503050406030204" pitchFamily="18" charset="0"/>
                          </a:rPr>
                          <m:t>−</m:t>
                        </m:r>
                        <m:sSup>
                          <m:sSupPr>
                            <m:ctrlPr>
                              <a:rPr lang="fr-FR" sz="3200" i="1">
                                <a:solidFill>
                                  <a:srgbClr val="FF6161"/>
                                </a:solidFill>
                                <a:latin typeface="Cambria Math" panose="02040503050406030204" pitchFamily="18" charset="0"/>
                              </a:rPr>
                            </m:ctrlPr>
                          </m:sSupPr>
                          <m:e>
                            <m:r>
                              <a:rPr lang="fr-FR" sz="3200" i="1">
                                <a:solidFill>
                                  <a:srgbClr val="FF6161"/>
                                </a:solidFill>
                                <a:latin typeface="Cambria Math" panose="02040503050406030204" pitchFamily="18" charset="0"/>
                              </a:rPr>
                              <m:t>𝛿</m:t>
                            </m:r>
                          </m:e>
                          <m:sup>
                            <m:r>
                              <a:rPr lang="fr-FR" sz="3200" i="1">
                                <a:solidFill>
                                  <a:srgbClr val="FF6161"/>
                                </a:solidFill>
                                <a:latin typeface="Cambria Math" panose="02040503050406030204" pitchFamily="18" charset="0"/>
                              </a:rPr>
                              <m:t>𝑇</m:t>
                            </m:r>
                            <m:r>
                              <a:rPr lang="fr-FR" sz="3200" i="1">
                                <a:solidFill>
                                  <a:srgbClr val="FF6161"/>
                                </a:solidFill>
                                <a:latin typeface="Cambria Math" panose="02040503050406030204" pitchFamily="18" charset="0"/>
                              </a:rPr>
                              <m:t>+1</m:t>
                            </m:r>
                          </m:sup>
                        </m:sSup>
                      </m:den>
                    </m:f>
                    <m:nary>
                      <m:naryPr>
                        <m:chr m:val="∑"/>
                        <m:limLoc m:val="undOvr"/>
                        <m:ctrlPr>
                          <a:rPr lang="fr-FR" sz="3200" i="1">
                            <a:solidFill>
                              <a:srgbClr val="FF6161"/>
                            </a:solidFill>
                            <a:latin typeface="Cambria Math" panose="02040503050406030204" pitchFamily="18" charset="0"/>
                          </a:rPr>
                        </m:ctrlPr>
                      </m:naryPr>
                      <m:sub>
                        <m:r>
                          <a:rPr lang="fr-FR" sz="3200" i="1">
                            <a:solidFill>
                              <a:srgbClr val="FF6161"/>
                            </a:solidFill>
                            <a:latin typeface="Cambria Math" panose="02040503050406030204" pitchFamily="18" charset="0"/>
                          </a:rPr>
                          <m:t>𝑡</m:t>
                        </m:r>
                        <m:r>
                          <a:rPr lang="fr-FR" sz="3200" i="1">
                            <a:solidFill>
                              <a:srgbClr val="FF6161"/>
                            </a:solidFill>
                            <a:latin typeface="Cambria Math" panose="02040503050406030204" pitchFamily="18" charset="0"/>
                          </a:rPr>
                          <m:t>=1</m:t>
                        </m:r>
                      </m:sub>
                      <m:sup>
                        <m:r>
                          <a:rPr lang="fr-FR" sz="3200" i="1">
                            <a:solidFill>
                              <a:srgbClr val="FF6161"/>
                            </a:solidFill>
                            <a:latin typeface="Cambria Math" panose="02040503050406030204" pitchFamily="18" charset="0"/>
                          </a:rPr>
                          <m:t>𝑇</m:t>
                        </m:r>
                      </m:sup>
                      <m:e>
                        <m:sSup>
                          <m:sSupPr>
                            <m:ctrlPr>
                              <a:rPr lang="fr-FR" sz="3200" i="1">
                                <a:solidFill>
                                  <a:srgbClr val="FF6161"/>
                                </a:solidFill>
                                <a:latin typeface="Cambria Math" panose="02040503050406030204" pitchFamily="18" charset="0"/>
                              </a:rPr>
                            </m:ctrlPr>
                          </m:sSupPr>
                          <m:e>
                            <m:r>
                              <a:rPr lang="fr-FR" sz="3200" i="1">
                                <a:solidFill>
                                  <a:srgbClr val="FF6161"/>
                                </a:solidFill>
                                <a:latin typeface="Cambria Math" panose="02040503050406030204" pitchFamily="18" charset="0"/>
                              </a:rPr>
                              <m:t>𝛿</m:t>
                            </m:r>
                          </m:e>
                          <m:sup>
                            <m:r>
                              <a:rPr lang="fr-FR" sz="3200" i="1">
                                <a:solidFill>
                                  <a:srgbClr val="FF6161"/>
                                </a:solidFill>
                                <a:latin typeface="Cambria Math" panose="02040503050406030204" pitchFamily="18" charset="0"/>
                              </a:rPr>
                              <m:t>𝑡</m:t>
                            </m:r>
                          </m:sup>
                        </m:sSup>
                        <m:sSub>
                          <m:sSubPr>
                            <m:ctrlPr>
                              <a:rPr lang="fr-FR" sz="3200" i="1">
                                <a:solidFill>
                                  <a:srgbClr val="FF6161"/>
                                </a:solidFill>
                                <a:latin typeface="Cambria Math" panose="02040503050406030204" pitchFamily="18" charset="0"/>
                              </a:rPr>
                            </m:ctrlPr>
                          </m:sSubPr>
                          <m:e>
                            <m:r>
                              <a:rPr lang="fr-FR" sz="3200" i="1">
                                <a:solidFill>
                                  <a:srgbClr val="FF6161"/>
                                </a:solidFill>
                                <a:latin typeface="Cambria Math" panose="02040503050406030204" pitchFamily="18" charset="0"/>
                              </a:rPr>
                              <m:t>𝑔</m:t>
                            </m:r>
                          </m:e>
                          <m:sub>
                            <m:r>
                              <a:rPr lang="fr-FR" sz="3200" i="1">
                                <a:solidFill>
                                  <a:srgbClr val="FF6161"/>
                                </a:solidFill>
                                <a:latin typeface="Cambria Math" panose="02040503050406030204" pitchFamily="18" charset="0"/>
                              </a:rPr>
                              <m:t>𝑖</m:t>
                            </m:r>
                          </m:sub>
                        </m:sSub>
                        <m:d>
                          <m:dPr>
                            <m:ctrlPr>
                              <a:rPr lang="fr-FR" sz="3200" i="1">
                                <a:solidFill>
                                  <a:srgbClr val="FF6161"/>
                                </a:solidFill>
                                <a:latin typeface="Cambria Math" panose="02040503050406030204" pitchFamily="18" charset="0"/>
                              </a:rPr>
                            </m:ctrlPr>
                          </m:dPr>
                          <m:e>
                            <m:r>
                              <a:rPr lang="fr-FR" sz="3200" i="1">
                                <a:solidFill>
                                  <a:srgbClr val="FF6161"/>
                                </a:solidFill>
                                <a:latin typeface="Cambria Math" panose="02040503050406030204" pitchFamily="18" charset="0"/>
                              </a:rPr>
                              <m:t>.</m:t>
                            </m:r>
                          </m:e>
                        </m:d>
                      </m:e>
                    </m:nary>
                  </m:oMath>
                </a14:m>
                <a:r>
                  <a:rPr lang="fr-FR" sz="3200" dirty="0">
                    <a:solidFill>
                      <a:srgbClr val="FF6161"/>
                    </a:solidFill>
                  </a:rPr>
                  <a:t> </a:t>
                </a:r>
                <a14:m>
                  <m:oMath xmlns:m="http://schemas.openxmlformats.org/officeDocument/2006/math">
                    <m:groupChr>
                      <m:groupChrPr>
                        <m:chr m:val="→"/>
                        <m:pos m:val="top"/>
                        <m:ctrlPr>
                          <a:rPr lang="fr-FR" sz="3200" i="1">
                            <a:solidFill>
                              <a:srgbClr val="FF6161"/>
                            </a:solidFill>
                            <a:latin typeface="Cambria Math" panose="02040503050406030204" pitchFamily="18" charset="0"/>
                          </a:rPr>
                        </m:ctrlPr>
                      </m:groupChrPr>
                      <m:e>
                        <m:r>
                          <m:rPr>
                            <m:brk m:alnAt="1"/>
                          </m:rPr>
                          <a:rPr lang="fr-FR" sz="3200" i="1">
                            <a:solidFill>
                              <a:srgbClr val="FF6161"/>
                            </a:solidFill>
                            <a:latin typeface="Cambria Math" panose="02040503050406030204" pitchFamily="18" charset="0"/>
                          </a:rPr>
                          <m:t>𝑇</m:t>
                        </m:r>
                        <m:r>
                          <a:rPr lang="fr-FR" sz="3200" i="1">
                            <a:solidFill>
                              <a:srgbClr val="FF6161"/>
                            </a:solidFill>
                            <a:latin typeface="Cambria Math" panose="02040503050406030204" pitchFamily="18" charset="0"/>
                            <a:ea typeface="Cambria Math" panose="02040503050406030204" pitchFamily="18" charset="0"/>
                          </a:rPr>
                          <m:t>→+∞</m:t>
                        </m:r>
                      </m:e>
                    </m:groupChr>
                  </m:oMath>
                </a14:m>
                <a:r>
                  <a:rPr lang="fr-FR" sz="3200" dirty="0">
                    <a:solidFill>
                      <a:srgbClr val="FF6161"/>
                    </a:solidFill>
                  </a:rPr>
                  <a:t> </a:t>
                </a:r>
                <a14:m>
                  <m:oMath xmlns:m="http://schemas.openxmlformats.org/officeDocument/2006/math">
                    <m:f>
                      <m:fPr>
                        <m:ctrlPr>
                          <a:rPr lang="fr-FR" sz="3200" i="1">
                            <a:solidFill>
                              <a:srgbClr val="FF6161"/>
                            </a:solidFill>
                            <a:latin typeface="Cambria Math" panose="02040503050406030204" pitchFamily="18" charset="0"/>
                          </a:rPr>
                        </m:ctrlPr>
                      </m:fPr>
                      <m:num>
                        <m:r>
                          <a:rPr lang="fr-FR" sz="3200" i="1">
                            <a:solidFill>
                              <a:srgbClr val="FF6161"/>
                            </a:solidFill>
                            <a:latin typeface="Cambria Math" panose="02040503050406030204" pitchFamily="18" charset="0"/>
                          </a:rPr>
                          <m:t>1−</m:t>
                        </m:r>
                        <m:r>
                          <a:rPr lang="fr-FR" sz="3200" i="1">
                            <a:solidFill>
                              <a:srgbClr val="FF6161"/>
                            </a:solidFill>
                            <a:latin typeface="Cambria Math" panose="02040503050406030204" pitchFamily="18" charset="0"/>
                          </a:rPr>
                          <m:t>𝛿</m:t>
                        </m:r>
                      </m:num>
                      <m:den>
                        <m:r>
                          <a:rPr lang="fr-FR" sz="3200" i="1">
                            <a:solidFill>
                              <a:srgbClr val="FF6161"/>
                            </a:solidFill>
                            <a:latin typeface="Cambria Math" panose="02040503050406030204" pitchFamily="18" charset="0"/>
                          </a:rPr>
                          <m:t>𝛿</m:t>
                        </m:r>
                      </m:den>
                    </m:f>
                    <m:nary>
                      <m:naryPr>
                        <m:chr m:val="∑"/>
                        <m:limLoc m:val="undOvr"/>
                        <m:ctrlPr>
                          <a:rPr lang="fr-FR" sz="3200" i="1">
                            <a:solidFill>
                              <a:srgbClr val="FF6161"/>
                            </a:solidFill>
                            <a:latin typeface="Cambria Math" panose="02040503050406030204" pitchFamily="18" charset="0"/>
                          </a:rPr>
                        </m:ctrlPr>
                      </m:naryPr>
                      <m:sub>
                        <m:r>
                          <a:rPr lang="fr-FR" sz="3200" i="1">
                            <a:solidFill>
                              <a:srgbClr val="FF6161"/>
                            </a:solidFill>
                            <a:latin typeface="Cambria Math" panose="02040503050406030204" pitchFamily="18" charset="0"/>
                          </a:rPr>
                          <m:t>𝑡</m:t>
                        </m:r>
                        <m:r>
                          <a:rPr lang="fr-FR" sz="3200" i="1">
                            <a:solidFill>
                              <a:srgbClr val="FF6161"/>
                            </a:solidFill>
                            <a:latin typeface="Cambria Math" panose="02040503050406030204" pitchFamily="18" charset="0"/>
                          </a:rPr>
                          <m:t>=1</m:t>
                        </m:r>
                      </m:sub>
                      <m:sup>
                        <m:r>
                          <m:rPr>
                            <m:brk m:alnAt="1"/>
                          </m:rPr>
                          <a:rPr lang="fr-FR" sz="3200" i="1">
                            <a:solidFill>
                              <a:srgbClr val="FF6161"/>
                            </a:solidFill>
                            <a:latin typeface="Cambria Math" panose="02040503050406030204" pitchFamily="18" charset="0"/>
                            <a:ea typeface="Cambria Math" panose="02040503050406030204" pitchFamily="18" charset="0"/>
                          </a:rPr>
                          <m:t>+</m:t>
                        </m:r>
                        <m:r>
                          <a:rPr lang="fr-FR" sz="3200" i="1">
                            <a:solidFill>
                              <a:srgbClr val="FF6161"/>
                            </a:solidFill>
                            <a:latin typeface="Cambria Math" panose="02040503050406030204" pitchFamily="18" charset="0"/>
                            <a:ea typeface="Cambria Math" panose="02040503050406030204" pitchFamily="18" charset="0"/>
                          </a:rPr>
                          <m:t>∞</m:t>
                        </m:r>
                      </m:sup>
                      <m:e>
                        <m:sSup>
                          <m:sSupPr>
                            <m:ctrlPr>
                              <a:rPr lang="fr-FR" sz="3200" i="1">
                                <a:solidFill>
                                  <a:srgbClr val="FF6161"/>
                                </a:solidFill>
                                <a:latin typeface="Cambria Math" panose="02040503050406030204" pitchFamily="18" charset="0"/>
                              </a:rPr>
                            </m:ctrlPr>
                          </m:sSupPr>
                          <m:e>
                            <m:r>
                              <a:rPr lang="fr-FR" sz="3200" i="1">
                                <a:solidFill>
                                  <a:srgbClr val="FF6161"/>
                                </a:solidFill>
                                <a:latin typeface="Cambria Math" panose="02040503050406030204" pitchFamily="18" charset="0"/>
                              </a:rPr>
                              <m:t>𝛿</m:t>
                            </m:r>
                          </m:e>
                          <m:sup>
                            <m:r>
                              <a:rPr lang="fr-FR" sz="3200" i="1">
                                <a:solidFill>
                                  <a:srgbClr val="FF6161"/>
                                </a:solidFill>
                                <a:latin typeface="Cambria Math" panose="02040503050406030204" pitchFamily="18" charset="0"/>
                              </a:rPr>
                              <m:t>𝑡</m:t>
                            </m:r>
                          </m:sup>
                        </m:sSup>
                        <m:sSub>
                          <m:sSubPr>
                            <m:ctrlPr>
                              <a:rPr lang="fr-FR" sz="3200" i="1">
                                <a:solidFill>
                                  <a:srgbClr val="FF6161"/>
                                </a:solidFill>
                                <a:latin typeface="Cambria Math" panose="02040503050406030204" pitchFamily="18" charset="0"/>
                              </a:rPr>
                            </m:ctrlPr>
                          </m:sSubPr>
                          <m:e>
                            <m:r>
                              <a:rPr lang="fr-FR" sz="3200" i="1">
                                <a:solidFill>
                                  <a:srgbClr val="FF6161"/>
                                </a:solidFill>
                                <a:latin typeface="Cambria Math" panose="02040503050406030204" pitchFamily="18" charset="0"/>
                              </a:rPr>
                              <m:t>𝑔</m:t>
                            </m:r>
                          </m:e>
                          <m:sub>
                            <m:r>
                              <a:rPr lang="fr-FR" sz="3200" i="1">
                                <a:solidFill>
                                  <a:srgbClr val="FF6161"/>
                                </a:solidFill>
                                <a:latin typeface="Cambria Math" panose="02040503050406030204" pitchFamily="18" charset="0"/>
                              </a:rPr>
                              <m:t>𝑖</m:t>
                            </m:r>
                          </m:sub>
                        </m:sSub>
                        <m:d>
                          <m:dPr>
                            <m:ctrlPr>
                              <a:rPr lang="fr-FR" sz="3200" i="1">
                                <a:solidFill>
                                  <a:srgbClr val="FF6161"/>
                                </a:solidFill>
                                <a:latin typeface="Cambria Math" panose="02040503050406030204" pitchFamily="18" charset="0"/>
                              </a:rPr>
                            </m:ctrlPr>
                          </m:dPr>
                          <m:e>
                            <m:r>
                              <a:rPr lang="fr-FR" sz="3200" i="1">
                                <a:solidFill>
                                  <a:srgbClr val="FF6161"/>
                                </a:solidFill>
                                <a:latin typeface="Cambria Math" panose="02040503050406030204" pitchFamily="18" charset="0"/>
                              </a:rPr>
                              <m:t>.</m:t>
                            </m:r>
                          </m:e>
                        </m:d>
                      </m:e>
                    </m:nary>
                  </m:oMath>
                </a14:m>
                <a:endParaRPr lang="fr-FR" sz="3200" dirty="0">
                  <a:solidFill>
                    <a:srgbClr val="FF6161"/>
                  </a:solidFill>
                </a:endParaRPr>
              </a:p>
              <a:p>
                <a:pPr marL="514350" indent="-514350">
                  <a:buAutoNum type="alphaLcParenR"/>
                </a:pPr>
                <a:endParaRPr lang="fr-FR" sz="3200" dirty="0">
                  <a:solidFill>
                    <a:schemeClr val="tx1"/>
                  </a:solidFill>
                </a:endParaRPr>
              </a:p>
              <a:p>
                <a:r>
                  <a:rPr lang="fr-FR" sz="3200" dirty="0">
                    <a:solidFill>
                      <a:schemeClr val="tx1"/>
                    </a:solidFill>
                  </a:rPr>
                  <a:t> b) </a:t>
                </a:r>
                <a14:m>
                  <m:oMath xmlns:m="http://schemas.openxmlformats.org/officeDocument/2006/math">
                    <m:nary>
                      <m:naryPr>
                        <m:chr m:val="∑"/>
                        <m:limLoc m:val="undOvr"/>
                        <m:ctrlPr>
                          <a:rPr lang="fr-FR" sz="3200" i="1" smtClean="0">
                            <a:solidFill>
                              <a:srgbClr val="FF6161"/>
                            </a:solidFill>
                            <a:latin typeface="Cambria Math" panose="02040503050406030204" pitchFamily="18" charset="0"/>
                          </a:rPr>
                        </m:ctrlPr>
                      </m:naryPr>
                      <m:sub>
                        <m:r>
                          <a:rPr lang="fr-FR" sz="3200" i="1">
                            <a:solidFill>
                              <a:srgbClr val="FF6161"/>
                            </a:solidFill>
                            <a:latin typeface="Cambria Math" panose="02040503050406030204" pitchFamily="18" charset="0"/>
                          </a:rPr>
                          <m:t>𝑡</m:t>
                        </m:r>
                        <m:r>
                          <a:rPr lang="fr-FR" sz="3200" i="1">
                            <a:solidFill>
                              <a:srgbClr val="FF6161"/>
                            </a:solidFill>
                            <a:latin typeface="Cambria Math" panose="02040503050406030204" pitchFamily="18" charset="0"/>
                          </a:rPr>
                          <m:t>=0</m:t>
                        </m:r>
                      </m:sub>
                      <m:sup>
                        <m:r>
                          <a:rPr lang="fr-FR" sz="3200" i="1">
                            <a:solidFill>
                              <a:srgbClr val="FF6161"/>
                            </a:solidFill>
                            <a:latin typeface="Cambria Math" panose="02040503050406030204" pitchFamily="18" charset="0"/>
                          </a:rPr>
                          <m:t>𝑇</m:t>
                        </m:r>
                        <m:r>
                          <a:rPr lang="fr-FR" sz="3200" i="1">
                            <a:solidFill>
                              <a:srgbClr val="FF6161"/>
                            </a:solidFill>
                            <a:latin typeface="Cambria Math" panose="02040503050406030204" pitchFamily="18" charset="0"/>
                          </a:rPr>
                          <m:t>−1</m:t>
                        </m:r>
                      </m:sup>
                      <m:e>
                        <m:sSup>
                          <m:sSupPr>
                            <m:ctrlPr>
                              <a:rPr lang="fr-FR" sz="3200" i="1">
                                <a:solidFill>
                                  <a:srgbClr val="FF6161"/>
                                </a:solidFill>
                                <a:latin typeface="Cambria Math" panose="02040503050406030204" pitchFamily="18" charset="0"/>
                              </a:rPr>
                            </m:ctrlPr>
                          </m:sSupPr>
                          <m:e>
                            <m:r>
                              <a:rPr lang="fr-FR" sz="3200" i="1">
                                <a:solidFill>
                                  <a:srgbClr val="FF6161"/>
                                </a:solidFill>
                                <a:latin typeface="Cambria Math" panose="02040503050406030204" pitchFamily="18" charset="0"/>
                              </a:rPr>
                              <m:t>𝛿</m:t>
                            </m:r>
                          </m:e>
                          <m:sup>
                            <m:r>
                              <a:rPr lang="fr-FR" sz="3200" i="1">
                                <a:solidFill>
                                  <a:srgbClr val="FF6161"/>
                                </a:solidFill>
                                <a:latin typeface="Cambria Math" panose="02040503050406030204" pitchFamily="18" charset="0"/>
                              </a:rPr>
                              <m:t>𝑡</m:t>
                            </m:r>
                          </m:sup>
                        </m:sSup>
                        <m:r>
                          <a:rPr lang="fr-FR" sz="3200" i="1">
                            <a:solidFill>
                              <a:srgbClr val="FF6161"/>
                            </a:solidFill>
                            <a:latin typeface="Cambria Math" panose="02040503050406030204" pitchFamily="18" charset="0"/>
                          </a:rPr>
                          <m:t> </m:t>
                        </m:r>
                      </m:e>
                    </m:nary>
                  </m:oMath>
                </a14:m>
                <a:r>
                  <a:rPr lang="fr-FR" sz="3200" dirty="0">
                    <a:solidFill>
                      <a:srgbClr val="FF6161"/>
                    </a:solidFill>
                  </a:rPr>
                  <a:t>=</a:t>
                </a:r>
                <a14:m>
                  <m:oMath xmlns:m="http://schemas.openxmlformats.org/officeDocument/2006/math">
                    <m:f>
                      <m:fPr>
                        <m:ctrlPr>
                          <a:rPr lang="fr-FR" sz="3200" i="1">
                            <a:solidFill>
                              <a:srgbClr val="FF6161"/>
                            </a:solidFill>
                            <a:latin typeface="Cambria Math" panose="02040503050406030204" pitchFamily="18" charset="0"/>
                          </a:rPr>
                        </m:ctrlPr>
                      </m:fPr>
                      <m:num>
                        <m:r>
                          <a:rPr lang="fr-FR" sz="3200" i="1">
                            <a:solidFill>
                              <a:srgbClr val="FF6161"/>
                            </a:solidFill>
                            <a:latin typeface="Cambria Math" panose="02040503050406030204" pitchFamily="18" charset="0"/>
                          </a:rPr>
                          <m:t>1−</m:t>
                        </m:r>
                        <m:sSup>
                          <m:sSupPr>
                            <m:ctrlPr>
                              <a:rPr lang="fr-FR" sz="3200" i="1">
                                <a:solidFill>
                                  <a:srgbClr val="FF6161"/>
                                </a:solidFill>
                                <a:latin typeface="Cambria Math" panose="02040503050406030204" pitchFamily="18" charset="0"/>
                              </a:rPr>
                            </m:ctrlPr>
                          </m:sSupPr>
                          <m:e>
                            <m:r>
                              <a:rPr lang="fr-FR" sz="3200" i="1">
                                <a:solidFill>
                                  <a:srgbClr val="FF6161"/>
                                </a:solidFill>
                                <a:latin typeface="Cambria Math" panose="02040503050406030204" pitchFamily="18" charset="0"/>
                              </a:rPr>
                              <m:t>𝛿</m:t>
                            </m:r>
                          </m:e>
                          <m:sup>
                            <m:r>
                              <a:rPr lang="fr-FR" sz="3200" i="1">
                                <a:solidFill>
                                  <a:srgbClr val="FF6161"/>
                                </a:solidFill>
                                <a:latin typeface="Cambria Math" panose="02040503050406030204" pitchFamily="18" charset="0"/>
                              </a:rPr>
                              <m:t>𝑇</m:t>
                            </m:r>
                          </m:sup>
                        </m:sSup>
                      </m:num>
                      <m:den>
                        <m:r>
                          <a:rPr lang="fr-FR" sz="3200" i="1">
                            <a:solidFill>
                              <a:srgbClr val="FF6161"/>
                            </a:solidFill>
                            <a:latin typeface="Cambria Math" panose="02040503050406030204" pitchFamily="18" charset="0"/>
                          </a:rPr>
                          <m:t>1−</m:t>
                        </m:r>
                        <m:r>
                          <a:rPr lang="fr-FR" sz="3200" i="1">
                            <a:solidFill>
                              <a:srgbClr val="FF6161"/>
                            </a:solidFill>
                            <a:latin typeface="Cambria Math" panose="02040503050406030204" pitchFamily="18" charset="0"/>
                          </a:rPr>
                          <m:t>𝛿</m:t>
                        </m:r>
                      </m:den>
                    </m:f>
                    <m:r>
                      <a:rPr lang="fr-FR" sz="3200" smtClean="0">
                        <a:solidFill>
                          <a:srgbClr val="FF6161"/>
                        </a:solidFill>
                        <a:latin typeface="Cambria Math" panose="02040503050406030204" pitchFamily="18" charset="0"/>
                      </a:rPr>
                      <m:t> </m:t>
                    </m:r>
                  </m:oMath>
                </a14:m>
                <a:r>
                  <a:rPr lang="fr-FR" sz="3200" dirty="0">
                    <a:solidFill>
                      <a:srgbClr val="FF6161"/>
                    </a:solidFill>
                  </a:rPr>
                  <a:t> d’où le paiement moyen:</a:t>
                </a:r>
              </a:p>
              <a:p>
                <a:endParaRPr lang="fr-FR" sz="3200" dirty="0">
                  <a:solidFill>
                    <a:srgbClr val="FF6161"/>
                  </a:solidFill>
                </a:endParaRPr>
              </a:p>
              <a:p>
                <a:pPr algn="ctr"/>
                <a14:m>
                  <m:oMath xmlns:m="http://schemas.openxmlformats.org/officeDocument/2006/math">
                    <m:f>
                      <m:fPr>
                        <m:ctrlPr>
                          <a:rPr lang="fr-FR" sz="3200" i="1">
                            <a:solidFill>
                              <a:srgbClr val="FF6161"/>
                            </a:solidFill>
                            <a:latin typeface="Cambria Math" panose="02040503050406030204" pitchFamily="18" charset="0"/>
                          </a:rPr>
                        </m:ctrlPr>
                      </m:fPr>
                      <m:num>
                        <m:r>
                          <a:rPr lang="fr-FR" sz="3200" i="1">
                            <a:solidFill>
                              <a:srgbClr val="FF6161"/>
                            </a:solidFill>
                            <a:latin typeface="Cambria Math" panose="02040503050406030204" pitchFamily="18" charset="0"/>
                          </a:rPr>
                          <m:t>1−</m:t>
                        </m:r>
                        <m:r>
                          <a:rPr lang="fr-FR" sz="3200" i="1">
                            <a:solidFill>
                              <a:srgbClr val="FF6161"/>
                            </a:solidFill>
                            <a:latin typeface="Cambria Math" panose="02040503050406030204" pitchFamily="18" charset="0"/>
                          </a:rPr>
                          <m:t>𝛿</m:t>
                        </m:r>
                      </m:num>
                      <m:den>
                        <m:r>
                          <a:rPr lang="fr-FR" sz="3200" i="1">
                            <a:solidFill>
                              <a:srgbClr val="FF6161"/>
                            </a:solidFill>
                            <a:latin typeface="Cambria Math" panose="02040503050406030204" pitchFamily="18" charset="0"/>
                          </a:rPr>
                          <m:t>1−</m:t>
                        </m:r>
                        <m:sSup>
                          <m:sSupPr>
                            <m:ctrlPr>
                              <a:rPr lang="fr-FR" sz="3200" i="1">
                                <a:solidFill>
                                  <a:srgbClr val="FF6161"/>
                                </a:solidFill>
                                <a:latin typeface="Cambria Math" panose="02040503050406030204" pitchFamily="18" charset="0"/>
                              </a:rPr>
                            </m:ctrlPr>
                          </m:sSupPr>
                          <m:e>
                            <m:r>
                              <a:rPr lang="fr-FR" sz="3200" i="1">
                                <a:solidFill>
                                  <a:srgbClr val="FF6161"/>
                                </a:solidFill>
                                <a:latin typeface="Cambria Math" panose="02040503050406030204" pitchFamily="18" charset="0"/>
                              </a:rPr>
                              <m:t>𝛿</m:t>
                            </m:r>
                          </m:e>
                          <m:sup>
                            <m:r>
                              <a:rPr lang="fr-FR" sz="3200" i="1">
                                <a:solidFill>
                                  <a:srgbClr val="FF6161"/>
                                </a:solidFill>
                                <a:latin typeface="Cambria Math" panose="02040503050406030204" pitchFamily="18" charset="0"/>
                              </a:rPr>
                              <m:t>𝑇</m:t>
                            </m:r>
                          </m:sup>
                        </m:sSup>
                      </m:den>
                    </m:f>
                    <m:nary>
                      <m:naryPr>
                        <m:chr m:val="∑"/>
                        <m:limLoc m:val="undOvr"/>
                        <m:ctrlPr>
                          <a:rPr lang="fr-FR" sz="3200" i="1">
                            <a:solidFill>
                              <a:srgbClr val="FF6161"/>
                            </a:solidFill>
                            <a:latin typeface="Cambria Math" panose="02040503050406030204" pitchFamily="18" charset="0"/>
                          </a:rPr>
                        </m:ctrlPr>
                      </m:naryPr>
                      <m:sub>
                        <m:r>
                          <a:rPr lang="fr-FR" sz="3200" i="1">
                            <a:solidFill>
                              <a:srgbClr val="FF6161"/>
                            </a:solidFill>
                            <a:latin typeface="Cambria Math" panose="02040503050406030204" pitchFamily="18" charset="0"/>
                          </a:rPr>
                          <m:t>𝑡</m:t>
                        </m:r>
                        <m:r>
                          <a:rPr lang="fr-FR" sz="3200" i="1">
                            <a:solidFill>
                              <a:srgbClr val="FF6161"/>
                            </a:solidFill>
                            <a:latin typeface="Cambria Math" panose="02040503050406030204" pitchFamily="18" charset="0"/>
                          </a:rPr>
                          <m:t>=0</m:t>
                        </m:r>
                      </m:sub>
                      <m:sup>
                        <m:r>
                          <a:rPr lang="fr-FR" sz="3200" i="1">
                            <a:solidFill>
                              <a:srgbClr val="FF6161"/>
                            </a:solidFill>
                            <a:latin typeface="Cambria Math" panose="02040503050406030204" pitchFamily="18" charset="0"/>
                          </a:rPr>
                          <m:t>𝑇</m:t>
                        </m:r>
                        <m:r>
                          <a:rPr lang="fr-FR" sz="3200" i="1">
                            <a:solidFill>
                              <a:srgbClr val="FF6161"/>
                            </a:solidFill>
                            <a:latin typeface="Cambria Math" panose="02040503050406030204" pitchFamily="18" charset="0"/>
                          </a:rPr>
                          <m:t>−1</m:t>
                        </m:r>
                      </m:sup>
                      <m:e>
                        <m:sSup>
                          <m:sSupPr>
                            <m:ctrlPr>
                              <a:rPr lang="fr-FR" sz="3200" i="1">
                                <a:solidFill>
                                  <a:srgbClr val="FF6161"/>
                                </a:solidFill>
                                <a:latin typeface="Cambria Math" panose="02040503050406030204" pitchFamily="18" charset="0"/>
                              </a:rPr>
                            </m:ctrlPr>
                          </m:sSupPr>
                          <m:e>
                            <m:r>
                              <a:rPr lang="fr-FR" sz="3200" i="1">
                                <a:solidFill>
                                  <a:srgbClr val="FF6161"/>
                                </a:solidFill>
                                <a:latin typeface="Cambria Math" panose="02040503050406030204" pitchFamily="18" charset="0"/>
                              </a:rPr>
                              <m:t>𝛿</m:t>
                            </m:r>
                          </m:e>
                          <m:sup>
                            <m:r>
                              <a:rPr lang="fr-FR" sz="3200" i="1">
                                <a:solidFill>
                                  <a:srgbClr val="FF6161"/>
                                </a:solidFill>
                                <a:latin typeface="Cambria Math" panose="02040503050406030204" pitchFamily="18" charset="0"/>
                              </a:rPr>
                              <m:t>𝑡</m:t>
                            </m:r>
                          </m:sup>
                        </m:sSup>
                        <m:sSub>
                          <m:sSubPr>
                            <m:ctrlPr>
                              <a:rPr lang="fr-FR" sz="3200" i="1">
                                <a:solidFill>
                                  <a:srgbClr val="FF6161"/>
                                </a:solidFill>
                                <a:latin typeface="Cambria Math" panose="02040503050406030204" pitchFamily="18" charset="0"/>
                              </a:rPr>
                            </m:ctrlPr>
                          </m:sSubPr>
                          <m:e>
                            <m:r>
                              <a:rPr lang="fr-FR" sz="3200" i="1">
                                <a:solidFill>
                                  <a:srgbClr val="FF6161"/>
                                </a:solidFill>
                                <a:latin typeface="Cambria Math" panose="02040503050406030204" pitchFamily="18" charset="0"/>
                              </a:rPr>
                              <m:t>𝑔</m:t>
                            </m:r>
                          </m:e>
                          <m:sub>
                            <m:r>
                              <a:rPr lang="fr-FR" sz="3200" i="1">
                                <a:solidFill>
                                  <a:srgbClr val="FF6161"/>
                                </a:solidFill>
                                <a:latin typeface="Cambria Math" panose="02040503050406030204" pitchFamily="18" charset="0"/>
                              </a:rPr>
                              <m:t>𝑖</m:t>
                            </m:r>
                          </m:sub>
                        </m:sSub>
                        <m:d>
                          <m:dPr>
                            <m:ctrlPr>
                              <a:rPr lang="fr-FR" sz="3200" i="1">
                                <a:solidFill>
                                  <a:srgbClr val="FF6161"/>
                                </a:solidFill>
                                <a:latin typeface="Cambria Math" panose="02040503050406030204" pitchFamily="18" charset="0"/>
                              </a:rPr>
                            </m:ctrlPr>
                          </m:dPr>
                          <m:e>
                            <m:r>
                              <a:rPr lang="fr-FR" sz="3200" i="1">
                                <a:solidFill>
                                  <a:srgbClr val="FF6161"/>
                                </a:solidFill>
                                <a:latin typeface="Cambria Math" panose="02040503050406030204" pitchFamily="18" charset="0"/>
                              </a:rPr>
                              <m:t>.</m:t>
                            </m:r>
                          </m:e>
                        </m:d>
                        <m:r>
                          <a:rPr lang="fr-FR" sz="3200" i="1">
                            <a:solidFill>
                              <a:srgbClr val="FF6161"/>
                            </a:solidFill>
                            <a:latin typeface="Cambria Math" panose="02040503050406030204" pitchFamily="18" charset="0"/>
                          </a:rPr>
                          <m:t> </m:t>
                        </m:r>
                      </m:e>
                    </m:nary>
                  </m:oMath>
                </a14:m>
                <a:r>
                  <a:rPr lang="fr-FR" sz="3200" dirty="0">
                    <a:solidFill>
                      <a:srgbClr val="FF6161"/>
                    </a:solidFill>
                  </a:rPr>
                  <a:t> </a:t>
                </a:r>
                <a14:m>
                  <m:oMath xmlns:m="http://schemas.openxmlformats.org/officeDocument/2006/math">
                    <m:groupChr>
                      <m:groupChrPr>
                        <m:chr m:val="→"/>
                        <m:pos m:val="top"/>
                        <m:ctrlPr>
                          <a:rPr lang="fr-FR" sz="3200" i="1">
                            <a:solidFill>
                              <a:srgbClr val="FF6161"/>
                            </a:solidFill>
                            <a:latin typeface="Cambria Math" panose="02040503050406030204" pitchFamily="18" charset="0"/>
                          </a:rPr>
                        </m:ctrlPr>
                      </m:groupChrPr>
                      <m:e>
                        <m:r>
                          <m:rPr>
                            <m:brk m:alnAt="1"/>
                          </m:rPr>
                          <a:rPr lang="fr-FR" sz="3200" i="1">
                            <a:solidFill>
                              <a:srgbClr val="FF6161"/>
                            </a:solidFill>
                            <a:latin typeface="Cambria Math" panose="02040503050406030204" pitchFamily="18" charset="0"/>
                          </a:rPr>
                          <m:t>𝑇</m:t>
                        </m:r>
                        <m:r>
                          <a:rPr lang="fr-FR" sz="3200" i="1">
                            <a:solidFill>
                              <a:srgbClr val="FF6161"/>
                            </a:solidFill>
                            <a:latin typeface="Cambria Math" panose="02040503050406030204" pitchFamily="18" charset="0"/>
                            <a:ea typeface="Cambria Math" panose="02040503050406030204" pitchFamily="18" charset="0"/>
                          </a:rPr>
                          <m:t>→+∞</m:t>
                        </m:r>
                      </m:e>
                    </m:groupChr>
                    <m:d>
                      <m:dPr>
                        <m:ctrlPr>
                          <a:rPr lang="fr-FR" sz="3200" i="1">
                            <a:solidFill>
                              <a:srgbClr val="FF6161"/>
                            </a:solidFill>
                            <a:latin typeface="Cambria Math" panose="02040503050406030204" pitchFamily="18" charset="0"/>
                          </a:rPr>
                        </m:ctrlPr>
                      </m:dPr>
                      <m:e>
                        <m:r>
                          <a:rPr lang="fr-FR" sz="3200" i="1">
                            <a:solidFill>
                              <a:srgbClr val="FF6161"/>
                            </a:solidFill>
                            <a:latin typeface="Cambria Math" panose="02040503050406030204" pitchFamily="18" charset="0"/>
                          </a:rPr>
                          <m:t>1−</m:t>
                        </m:r>
                        <m:r>
                          <a:rPr lang="fr-FR" sz="3200" i="1">
                            <a:solidFill>
                              <a:srgbClr val="FF6161"/>
                            </a:solidFill>
                            <a:latin typeface="Cambria Math" panose="02040503050406030204" pitchFamily="18" charset="0"/>
                          </a:rPr>
                          <m:t>𝛿</m:t>
                        </m:r>
                      </m:e>
                    </m:d>
                  </m:oMath>
                </a14:m>
                <a:r>
                  <a:rPr lang="fr-FR" sz="3200" dirty="0">
                    <a:solidFill>
                      <a:srgbClr val="FF6161"/>
                    </a:solidFill>
                  </a:rPr>
                  <a:t> </a:t>
                </a:r>
                <a14:m>
                  <m:oMath xmlns:m="http://schemas.openxmlformats.org/officeDocument/2006/math">
                    <m:nary>
                      <m:naryPr>
                        <m:chr m:val="∑"/>
                        <m:limLoc m:val="undOvr"/>
                        <m:ctrlPr>
                          <a:rPr lang="fr-FR" sz="3200" i="1">
                            <a:solidFill>
                              <a:srgbClr val="FF6161"/>
                            </a:solidFill>
                            <a:latin typeface="Cambria Math" panose="02040503050406030204" pitchFamily="18" charset="0"/>
                          </a:rPr>
                        </m:ctrlPr>
                      </m:naryPr>
                      <m:sub>
                        <m:r>
                          <a:rPr lang="fr-FR" sz="3200" i="1">
                            <a:solidFill>
                              <a:srgbClr val="FF6161"/>
                            </a:solidFill>
                            <a:latin typeface="Cambria Math" panose="02040503050406030204" pitchFamily="18" charset="0"/>
                          </a:rPr>
                          <m:t>𝑡</m:t>
                        </m:r>
                        <m:r>
                          <a:rPr lang="fr-FR" sz="3200" i="1">
                            <a:solidFill>
                              <a:srgbClr val="FF6161"/>
                            </a:solidFill>
                            <a:latin typeface="Cambria Math" panose="02040503050406030204" pitchFamily="18" charset="0"/>
                          </a:rPr>
                          <m:t>=0</m:t>
                        </m:r>
                      </m:sub>
                      <m:sup>
                        <m:r>
                          <m:rPr>
                            <m:brk m:alnAt="1"/>
                          </m:rPr>
                          <a:rPr lang="fr-FR" sz="3200" i="1">
                            <a:solidFill>
                              <a:srgbClr val="FF6161"/>
                            </a:solidFill>
                            <a:latin typeface="Cambria Math" panose="02040503050406030204" pitchFamily="18" charset="0"/>
                            <a:ea typeface="Cambria Math" panose="02040503050406030204" pitchFamily="18" charset="0"/>
                          </a:rPr>
                          <m:t>+</m:t>
                        </m:r>
                        <m:r>
                          <a:rPr lang="fr-FR" sz="3200" i="1">
                            <a:solidFill>
                              <a:srgbClr val="FF6161"/>
                            </a:solidFill>
                            <a:latin typeface="Cambria Math" panose="02040503050406030204" pitchFamily="18" charset="0"/>
                            <a:ea typeface="Cambria Math" panose="02040503050406030204" pitchFamily="18" charset="0"/>
                          </a:rPr>
                          <m:t>∞</m:t>
                        </m:r>
                      </m:sup>
                      <m:e>
                        <m:sSup>
                          <m:sSupPr>
                            <m:ctrlPr>
                              <a:rPr lang="fr-FR" sz="3200" i="1">
                                <a:solidFill>
                                  <a:srgbClr val="FF6161"/>
                                </a:solidFill>
                                <a:latin typeface="Cambria Math" panose="02040503050406030204" pitchFamily="18" charset="0"/>
                              </a:rPr>
                            </m:ctrlPr>
                          </m:sSupPr>
                          <m:e>
                            <m:r>
                              <a:rPr lang="fr-FR" sz="3200" i="1">
                                <a:solidFill>
                                  <a:srgbClr val="FF6161"/>
                                </a:solidFill>
                                <a:latin typeface="Cambria Math" panose="02040503050406030204" pitchFamily="18" charset="0"/>
                              </a:rPr>
                              <m:t>𝛿</m:t>
                            </m:r>
                          </m:e>
                          <m:sup>
                            <m:r>
                              <a:rPr lang="fr-FR" sz="3200" i="1">
                                <a:solidFill>
                                  <a:srgbClr val="FF6161"/>
                                </a:solidFill>
                                <a:latin typeface="Cambria Math" panose="02040503050406030204" pitchFamily="18" charset="0"/>
                              </a:rPr>
                              <m:t>𝑡</m:t>
                            </m:r>
                          </m:sup>
                        </m:sSup>
                        <m:sSub>
                          <m:sSubPr>
                            <m:ctrlPr>
                              <a:rPr lang="fr-FR" sz="3200" i="1">
                                <a:solidFill>
                                  <a:srgbClr val="FF6161"/>
                                </a:solidFill>
                                <a:latin typeface="Cambria Math" panose="02040503050406030204" pitchFamily="18" charset="0"/>
                              </a:rPr>
                            </m:ctrlPr>
                          </m:sSubPr>
                          <m:e>
                            <m:r>
                              <a:rPr lang="fr-FR" sz="3200" i="1">
                                <a:solidFill>
                                  <a:srgbClr val="FF6161"/>
                                </a:solidFill>
                                <a:latin typeface="Cambria Math" panose="02040503050406030204" pitchFamily="18" charset="0"/>
                              </a:rPr>
                              <m:t>𝑔</m:t>
                            </m:r>
                          </m:e>
                          <m:sub>
                            <m:r>
                              <a:rPr lang="fr-FR" sz="3200" i="1">
                                <a:solidFill>
                                  <a:srgbClr val="FF6161"/>
                                </a:solidFill>
                                <a:latin typeface="Cambria Math" panose="02040503050406030204" pitchFamily="18" charset="0"/>
                              </a:rPr>
                              <m:t>𝑖</m:t>
                            </m:r>
                          </m:sub>
                        </m:sSub>
                        <m:d>
                          <m:dPr>
                            <m:ctrlPr>
                              <a:rPr lang="fr-FR" sz="3200" i="1">
                                <a:solidFill>
                                  <a:srgbClr val="FF6161"/>
                                </a:solidFill>
                                <a:latin typeface="Cambria Math" panose="02040503050406030204" pitchFamily="18" charset="0"/>
                              </a:rPr>
                            </m:ctrlPr>
                          </m:dPr>
                          <m:e>
                            <m:r>
                              <a:rPr lang="fr-FR" sz="3200" i="1">
                                <a:solidFill>
                                  <a:srgbClr val="FF6161"/>
                                </a:solidFill>
                                <a:latin typeface="Cambria Math" panose="02040503050406030204" pitchFamily="18" charset="0"/>
                              </a:rPr>
                              <m:t>.</m:t>
                            </m:r>
                          </m:e>
                        </m:d>
                        <m:r>
                          <a:rPr lang="fr-FR" sz="3200" i="1">
                            <a:solidFill>
                              <a:srgbClr val="FF6161"/>
                            </a:solidFill>
                            <a:latin typeface="Cambria Math" panose="02040503050406030204" pitchFamily="18" charset="0"/>
                          </a:rPr>
                          <m:t> </m:t>
                        </m:r>
                      </m:e>
                    </m:nary>
                  </m:oMath>
                </a14:m>
                <a:endParaRPr lang="fr-FR" sz="3200" dirty="0">
                  <a:solidFill>
                    <a:srgbClr val="FF6161"/>
                  </a:solidFill>
                  <a:latin typeface="Cambria Math" panose="02040503050406030204" pitchFamily="18" charset="0"/>
                  <a:ea typeface="Cambria Math" panose="02040503050406030204" pitchFamily="18" charset="0"/>
                </a:endParaRPr>
              </a:p>
            </p:txBody>
          </p:sp>
        </mc:Choice>
        <mc:Fallback xmlns="">
          <p:sp>
            <p:nvSpPr>
              <p:cNvPr id="8" name="ZoneTexte 7">
                <a:extLst>
                  <a:ext uri="{FF2B5EF4-FFF2-40B4-BE49-F238E27FC236}">
                    <a16:creationId xmlns:a16="http://schemas.microsoft.com/office/drawing/2014/main" id="{79C558C9-2B2E-42B7-990A-8323C2C66E69}"/>
                  </a:ext>
                </a:extLst>
              </p:cNvPr>
              <p:cNvSpPr txBox="1">
                <a:spLocks noRot="1" noChangeAspect="1" noMove="1" noResize="1" noEditPoints="1" noAdjustHandles="1" noChangeArrowheads="1" noChangeShapeType="1" noTextEdit="1"/>
              </p:cNvSpPr>
              <p:nvPr/>
            </p:nvSpPr>
            <p:spPr>
              <a:xfrm>
                <a:off x="0" y="1287917"/>
                <a:ext cx="12191999" cy="5205143"/>
              </a:xfrm>
              <a:prstGeom prst="rect">
                <a:avLst/>
              </a:prstGeom>
              <a:blipFill>
                <a:blip r:embed="rId3"/>
                <a:stretch>
                  <a:fillRect l="-1250" t="-1639"/>
                </a:stretch>
              </a:blipFill>
            </p:spPr>
            <p:txBody>
              <a:bodyPr/>
              <a:lstStyle/>
              <a:p>
                <a:r>
                  <a:rPr lang="fr-FR">
                    <a:noFill/>
                  </a:rPr>
                  <a:t> </a:t>
                </a:r>
              </a:p>
            </p:txBody>
          </p:sp>
        </mc:Fallback>
      </mc:AlternateContent>
      <p:pic>
        <p:nvPicPr>
          <p:cNvPr id="7" name="Image 6">
            <a:extLst>
              <a:ext uri="{FF2B5EF4-FFF2-40B4-BE49-F238E27FC236}">
                <a16:creationId xmlns:a16="http://schemas.microsoft.com/office/drawing/2014/main" id="{EFAC5710-C4AE-4BEC-94DA-9CC84A052E22}"/>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825202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Paiement escompté</a:t>
            </a: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9A072664-C975-4E8A-9055-030FD190BF91}"/>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F288BBC1-08D9-4466-AEB6-9790A5A99EAC}"/>
              </a:ext>
            </a:extLst>
          </p:cNvPr>
          <p:cNvSpPr>
            <a:spLocks noGrp="1"/>
          </p:cNvSpPr>
          <p:nvPr>
            <p:ph type="sldNum" sz="quarter" idx="12"/>
          </p:nvPr>
        </p:nvSpPr>
        <p:spPr/>
        <p:txBody>
          <a:bodyPr/>
          <a:lstStyle/>
          <a:p>
            <a:fld id="{A88EAB1B-73FB-4977-9B11-E6EDEDEB8490}" type="slidenum">
              <a:rPr lang="fr-FR" smtClean="0"/>
              <a:t>45</a:t>
            </a:fld>
            <a:endParaRPr lang="fr-FR" dirty="0"/>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79C558C9-2B2E-42B7-990A-8323C2C66E69}"/>
                  </a:ext>
                </a:extLst>
              </p:cNvPr>
              <p:cNvSpPr txBox="1"/>
              <p:nvPr/>
            </p:nvSpPr>
            <p:spPr>
              <a:xfrm>
                <a:off x="0" y="1287917"/>
                <a:ext cx="12191999" cy="2921441"/>
              </a:xfrm>
              <a:prstGeom prst="rect">
                <a:avLst/>
              </a:prstGeom>
              <a:solidFill>
                <a:srgbClr val="FF6161"/>
              </a:solidFill>
            </p:spPr>
            <p:txBody>
              <a:bodyPr wrap="square" rtlCol="0">
                <a:spAutoFit/>
              </a:bodyPr>
              <a:lstStyle/>
              <a:p>
                <a:pPr algn="just">
                  <a:spcAft>
                    <a:spcPts val="1000"/>
                  </a:spcAft>
                </a:pPr>
                <a:r>
                  <a:rPr lang="fr-FR" sz="3200" u="sng" dirty="0">
                    <a:solidFill>
                      <a:srgbClr val="2F2F2F"/>
                    </a:solidFill>
                    <a:latin typeface="Times New Roman" panose="02020603050405020304" pitchFamily="18" charset="0"/>
                    <a:ea typeface="Calibri" panose="020F0502020204030204" pitchFamily="34" charset="0"/>
                  </a:rPr>
                  <a:t>R.</a:t>
                </a:r>
                <a:r>
                  <a:rPr lang="fr-FR" sz="3200" dirty="0">
                    <a:solidFill>
                      <a:srgbClr val="2F2F2F"/>
                    </a:solidFill>
                    <a:latin typeface="Times New Roman" panose="02020603050405020304" pitchFamily="18" charset="0"/>
                    <a:ea typeface="Calibri" panose="020F0502020204030204" pitchFamily="34" charset="0"/>
                  </a:rPr>
                  <a:t>: </a:t>
                </a:r>
              </a:p>
              <a:p>
                <a:r>
                  <a:rPr lang="fr-FR" sz="3200" dirty="0">
                    <a:solidFill>
                      <a:schemeClr val="tx1"/>
                    </a:solidFill>
                  </a:rPr>
                  <a:t>c) </a:t>
                </a:r>
                <a14:m>
                  <m:oMath xmlns:m="http://schemas.openxmlformats.org/officeDocument/2006/math">
                    <m:nary>
                      <m:naryPr>
                        <m:chr m:val="∑"/>
                        <m:limLoc m:val="undOvr"/>
                        <m:ctrlPr>
                          <a:rPr lang="fr-FR" sz="3200" i="1" smtClean="0">
                            <a:solidFill>
                              <a:srgbClr val="FF6161"/>
                            </a:solidFill>
                            <a:latin typeface="Cambria Math" panose="02040503050406030204" pitchFamily="18" charset="0"/>
                          </a:rPr>
                        </m:ctrlPr>
                      </m:naryPr>
                      <m:sub>
                        <m:r>
                          <a:rPr lang="fr-FR" sz="3200" i="1">
                            <a:solidFill>
                              <a:srgbClr val="FF6161"/>
                            </a:solidFill>
                            <a:latin typeface="Cambria Math" panose="02040503050406030204" pitchFamily="18" charset="0"/>
                          </a:rPr>
                          <m:t>𝑡</m:t>
                        </m:r>
                        <m:r>
                          <a:rPr lang="fr-FR" sz="3200" i="1">
                            <a:solidFill>
                              <a:srgbClr val="FF6161"/>
                            </a:solidFill>
                            <a:latin typeface="Cambria Math" panose="02040503050406030204" pitchFamily="18" charset="0"/>
                          </a:rPr>
                          <m:t>=1</m:t>
                        </m:r>
                      </m:sub>
                      <m:sup>
                        <m:r>
                          <a:rPr lang="fr-FR" sz="3200" i="1">
                            <a:solidFill>
                              <a:srgbClr val="FF6161"/>
                            </a:solidFill>
                            <a:latin typeface="Cambria Math" panose="02040503050406030204" pitchFamily="18" charset="0"/>
                          </a:rPr>
                          <m:t>𝑇</m:t>
                        </m:r>
                      </m:sup>
                      <m:e>
                        <m:sSup>
                          <m:sSupPr>
                            <m:ctrlPr>
                              <a:rPr lang="fr-FR" sz="3200" i="1">
                                <a:solidFill>
                                  <a:srgbClr val="FF6161"/>
                                </a:solidFill>
                                <a:latin typeface="Cambria Math" panose="02040503050406030204" pitchFamily="18" charset="0"/>
                              </a:rPr>
                            </m:ctrlPr>
                          </m:sSupPr>
                          <m:e>
                            <m:d>
                              <m:dPr>
                                <m:ctrlPr>
                                  <a:rPr lang="fr-FR" sz="3200" i="1">
                                    <a:solidFill>
                                      <a:srgbClr val="FF6161"/>
                                    </a:solidFill>
                                    <a:latin typeface="Cambria Math" panose="02040503050406030204" pitchFamily="18" charset="0"/>
                                  </a:rPr>
                                </m:ctrlPr>
                              </m:dPr>
                              <m:e>
                                <m:r>
                                  <a:rPr lang="fr-FR" sz="3200" i="1">
                                    <a:solidFill>
                                      <a:srgbClr val="FF6161"/>
                                    </a:solidFill>
                                    <a:latin typeface="Cambria Math" panose="02040503050406030204" pitchFamily="18" charset="0"/>
                                  </a:rPr>
                                  <m:t>1−</m:t>
                                </m:r>
                                <m:r>
                                  <a:rPr lang="fr-FR" sz="3200" i="1">
                                    <a:solidFill>
                                      <a:srgbClr val="FF6161"/>
                                    </a:solidFill>
                                    <a:latin typeface="Cambria Math" panose="02040503050406030204" pitchFamily="18" charset="0"/>
                                  </a:rPr>
                                  <m:t>𝜆</m:t>
                                </m:r>
                              </m:e>
                            </m:d>
                          </m:e>
                          <m:sup>
                            <m:r>
                              <a:rPr lang="fr-FR" sz="3200" i="1">
                                <a:solidFill>
                                  <a:srgbClr val="FF6161"/>
                                </a:solidFill>
                                <a:latin typeface="Cambria Math" panose="02040503050406030204" pitchFamily="18" charset="0"/>
                              </a:rPr>
                              <m:t>𝑡</m:t>
                            </m:r>
                            <m:r>
                              <a:rPr lang="fr-FR" sz="3200" i="1">
                                <a:solidFill>
                                  <a:srgbClr val="FF6161"/>
                                </a:solidFill>
                                <a:latin typeface="Cambria Math" panose="02040503050406030204" pitchFamily="18" charset="0"/>
                              </a:rPr>
                              <m:t>−1</m:t>
                            </m:r>
                          </m:sup>
                        </m:sSup>
                        <m:r>
                          <a:rPr lang="fr-FR" sz="3200" i="1">
                            <a:solidFill>
                              <a:srgbClr val="FF6161"/>
                            </a:solidFill>
                            <a:latin typeface="Cambria Math" panose="02040503050406030204" pitchFamily="18" charset="0"/>
                          </a:rPr>
                          <m:t> </m:t>
                        </m:r>
                      </m:e>
                    </m:nary>
                  </m:oMath>
                </a14:m>
                <a:r>
                  <a:rPr lang="fr-FR" sz="3200" dirty="0">
                    <a:solidFill>
                      <a:srgbClr val="FF6161"/>
                    </a:solidFill>
                  </a:rPr>
                  <a:t>=</a:t>
                </a:r>
                <a14:m>
                  <m:oMath xmlns:m="http://schemas.openxmlformats.org/officeDocument/2006/math">
                    <m:f>
                      <m:fPr>
                        <m:ctrlPr>
                          <a:rPr lang="fr-FR" sz="3200" i="1">
                            <a:solidFill>
                              <a:srgbClr val="FF6161"/>
                            </a:solidFill>
                            <a:latin typeface="Cambria Math" panose="02040503050406030204" pitchFamily="18" charset="0"/>
                          </a:rPr>
                        </m:ctrlPr>
                      </m:fPr>
                      <m:num>
                        <m:r>
                          <a:rPr lang="fr-FR" sz="3200" i="1">
                            <a:solidFill>
                              <a:srgbClr val="FF6161"/>
                            </a:solidFill>
                            <a:latin typeface="Cambria Math" panose="02040503050406030204" pitchFamily="18" charset="0"/>
                          </a:rPr>
                          <m:t>1−</m:t>
                        </m:r>
                        <m:sSup>
                          <m:sSupPr>
                            <m:ctrlPr>
                              <a:rPr lang="fr-FR" sz="3200" i="1">
                                <a:solidFill>
                                  <a:srgbClr val="FF6161"/>
                                </a:solidFill>
                                <a:latin typeface="Cambria Math" panose="02040503050406030204" pitchFamily="18" charset="0"/>
                              </a:rPr>
                            </m:ctrlPr>
                          </m:sSupPr>
                          <m:e>
                            <m:d>
                              <m:dPr>
                                <m:ctrlPr>
                                  <a:rPr lang="fr-FR" sz="3200" i="1">
                                    <a:solidFill>
                                      <a:srgbClr val="FF6161"/>
                                    </a:solidFill>
                                    <a:latin typeface="Cambria Math" panose="02040503050406030204" pitchFamily="18" charset="0"/>
                                  </a:rPr>
                                </m:ctrlPr>
                              </m:dPr>
                              <m:e>
                                <m:r>
                                  <a:rPr lang="fr-FR" sz="3200" i="1">
                                    <a:solidFill>
                                      <a:srgbClr val="FF6161"/>
                                    </a:solidFill>
                                    <a:latin typeface="Cambria Math" panose="02040503050406030204" pitchFamily="18" charset="0"/>
                                  </a:rPr>
                                  <m:t>1−</m:t>
                                </m:r>
                                <m:r>
                                  <a:rPr lang="fr-FR" sz="3200" i="1">
                                    <a:solidFill>
                                      <a:srgbClr val="FF6161"/>
                                    </a:solidFill>
                                    <a:latin typeface="Cambria Math" panose="02040503050406030204" pitchFamily="18" charset="0"/>
                                  </a:rPr>
                                  <m:t>𝜆</m:t>
                                </m:r>
                              </m:e>
                            </m:d>
                          </m:e>
                          <m:sup>
                            <m:r>
                              <a:rPr lang="fr-FR" sz="3200" i="1">
                                <a:solidFill>
                                  <a:srgbClr val="FF6161"/>
                                </a:solidFill>
                                <a:latin typeface="Cambria Math" panose="02040503050406030204" pitchFamily="18" charset="0"/>
                              </a:rPr>
                              <m:t>𝑇</m:t>
                            </m:r>
                          </m:sup>
                        </m:sSup>
                      </m:num>
                      <m:den>
                        <m:r>
                          <a:rPr lang="fr-FR" sz="3200" i="1">
                            <a:solidFill>
                              <a:srgbClr val="FF6161"/>
                            </a:solidFill>
                            <a:latin typeface="Cambria Math" panose="02040503050406030204" pitchFamily="18" charset="0"/>
                          </a:rPr>
                          <m:t>𝜆</m:t>
                        </m:r>
                      </m:den>
                    </m:f>
                  </m:oMath>
                </a14:m>
                <a:r>
                  <a:rPr lang="fr-FR" sz="3600" dirty="0">
                    <a:solidFill>
                      <a:srgbClr val="FF6161"/>
                    </a:solidFill>
                  </a:rPr>
                  <a:t> d’où le paiement moyen</a:t>
                </a:r>
              </a:p>
              <a:p>
                <a:pPr algn="ctr"/>
                <a:endParaRPr lang="fr-FR" sz="3600" i="1" dirty="0">
                  <a:solidFill>
                    <a:srgbClr val="FF6161"/>
                  </a:solidFill>
                  <a:latin typeface="Cambria Math" panose="02040503050406030204" pitchFamily="18" charset="0"/>
                </a:endParaRPr>
              </a:p>
              <a:p>
                <a:pPr algn="ctr"/>
                <a14:m>
                  <m:oMath xmlns:m="http://schemas.openxmlformats.org/officeDocument/2006/math">
                    <m:f>
                      <m:fPr>
                        <m:ctrlPr>
                          <a:rPr lang="fr-FR" sz="3600" i="1">
                            <a:solidFill>
                              <a:srgbClr val="FF6161"/>
                            </a:solidFill>
                            <a:latin typeface="Cambria Math" panose="02040503050406030204" pitchFamily="18" charset="0"/>
                          </a:rPr>
                        </m:ctrlPr>
                      </m:fPr>
                      <m:num>
                        <m:r>
                          <a:rPr lang="fr-FR" sz="3600" i="1">
                            <a:solidFill>
                              <a:srgbClr val="FF6161"/>
                            </a:solidFill>
                            <a:latin typeface="Cambria Math" panose="02040503050406030204" pitchFamily="18" charset="0"/>
                          </a:rPr>
                          <m:t>𝜆</m:t>
                        </m:r>
                      </m:num>
                      <m:den>
                        <m:r>
                          <a:rPr lang="fr-FR" sz="3600" i="1">
                            <a:solidFill>
                              <a:srgbClr val="FF6161"/>
                            </a:solidFill>
                            <a:latin typeface="Cambria Math" panose="02040503050406030204" pitchFamily="18" charset="0"/>
                          </a:rPr>
                          <m:t>1−</m:t>
                        </m:r>
                        <m:sSup>
                          <m:sSupPr>
                            <m:ctrlPr>
                              <a:rPr lang="fr-FR" sz="3600" i="1">
                                <a:solidFill>
                                  <a:srgbClr val="FF6161"/>
                                </a:solidFill>
                                <a:latin typeface="Cambria Math" panose="02040503050406030204" pitchFamily="18" charset="0"/>
                              </a:rPr>
                            </m:ctrlPr>
                          </m:sSupPr>
                          <m:e>
                            <m:d>
                              <m:dPr>
                                <m:ctrlPr>
                                  <a:rPr lang="fr-FR" sz="3600" i="1">
                                    <a:solidFill>
                                      <a:srgbClr val="FF6161"/>
                                    </a:solidFill>
                                    <a:latin typeface="Cambria Math" panose="02040503050406030204" pitchFamily="18" charset="0"/>
                                  </a:rPr>
                                </m:ctrlPr>
                              </m:dPr>
                              <m:e>
                                <m:r>
                                  <a:rPr lang="fr-FR" sz="3600" i="1">
                                    <a:solidFill>
                                      <a:srgbClr val="FF6161"/>
                                    </a:solidFill>
                                    <a:latin typeface="Cambria Math" panose="02040503050406030204" pitchFamily="18" charset="0"/>
                                  </a:rPr>
                                  <m:t>1−</m:t>
                                </m:r>
                                <m:r>
                                  <a:rPr lang="fr-FR" sz="3600" i="1">
                                    <a:solidFill>
                                      <a:srgbClr val="FF6161"/>
                                    </a:solidFill>
                                    <a:latin typeface="Cambria Math" panose="02040503050406030204" pitchFamily="18" charset="0"/>
                                  </a:rPr>
                                  <m:t>𝜆</m:t>
                                </m:r>
                              </m:e>
                            </m:d>
                          </m:e>
                          <m:sup>
                            <m:r>
                              <a:rPr lang="fr-FR" sz="3600" i="1">
                                <a:solidFill>
                                  <a:srgbClr val="FF6161"/>
                                </a:solidFill>
                                <a:latin typeface="Cambria Math" panose="02040503050406030204" pitchFamily="18" charset="0"/>
                              </a:rPr>
                              <m:t>𝑇</m:t>
                            </m:r>
                          </m:sup>
                        </m:sSup>
                      </m:den>
                    </m:f>
                    <m:nary>
                      <m:naryPr>
                        <m:chr m:val="∑"/>
                        <m:limLoc m:val="undOvr"/>
                        <m:ctrlPr>
                          <a:rPr lang="fr-FR" sz="3600" i="1">
                            <a:solidFill>
                              <a:srgbClr val="FF6161"/>
                            </a:solidFill>
                            <a:latin typeface="Cambria Math" panose="02040503050406030204" pitchFamily="18" charset="0"/>
                          </a:rPr>
                        </m:ctrlPr>
                      </m:naryPr>
                      <m:sub>
                        <m:r>
                          <a:rPr lang="fr-FR" sz="3600" i="1">
                            <a:solidFill>
                              <a:srgbClr val="FF6161"/>
                            </a:solidFill>
                            <a:latin typeface="Cambria Math" panose="02040503050406030204" pitchFamily="18" charset="0"/>
                          </a:rPr>
                          <m:t>𝑡</m:t>
                        </m:r>
                        <m:r>
                          <a:rPr lang="fr-FR" sz="3600" i="1">
                            <a:solidFill>
                              <a:srgbClr val="FF6161"/>
                            </a:solidFill>
                            <a:latin typeface="Cambria Math" panose="02040503050406030204" pitchFamily="18" charset="0"/>
                          </a:rPr>
                          <m:t>=1</m:t>
                        </m:r>
                      </m:sub>
                      <m:sup>
                        <m:r>
                          <a:rPr lang="fr-FR" sz="3600" i="1">
                            <a:solidFill>
                              <a:srgbClr val="FF6161"/>
                            </a:solidFill>
                            <a:latin typeface="Cambria Math" panose="02040503050406030204" pitchFamily="18" charset="0"/>
                          </a:rPr>
                          <m:t>𝑇</m:t>
                        </m:r>
                      </m:sup>
                      <m:e>
                        <m:sSup>
                          <m:sSupPr>
                            <m:ctrlPr>
                              <a:rPr lang="fr-FR" sz="3600" i="1">
                                <a:solidFill>
                                  <a:srgbClr val="FF6161"/>
                                </a:solidFill>
                                <a:latin typeface="Cambria Math" panose="02040503050406030204" pitchFamily="18" charset="0"/>
                              </a:rPr>
                            </m:ctrlPr>
                          </m:sSupPr>
                          <m:e>
                            <m:d>
                              <m:dPr>
                                <m:ctrlPr>
                                  <a:rPr lang="fr-FR" sz="3600" i="1">
                                    <a:solidFill>
                                      <a:srgbClr val="FF6161"/>
                                    </a:solidFill>
                                    <a:latin typeface="Cambria Math" panose="02040503050406030204" pitchFamily="18" charset="0"/>
                                  </a:rPr>
                                </m:ctrlPr>
                              </m:dPr>
                              <m:e>
                                <m:r>
                                  <a:rPr lang="fr-FR" sz="3600" i="1">
                                    <a:solidFill>
                                      <a:srgbClr val="FF6161"/>
                                    </a:solidFill>
                                    <a:latin typeface="Cambria Math" panose="02040503050406030204" pitchFamily="18" charset="0"/>
                                  </a:rPr>
                                  <m:t>1−</m:t>
                                </m:r>
                                <m:r>
                                  <a:rPr lang="fr-FR" sz="3600" i="1">
                                    <a:solidFill>
                                      <a:srgbClr val="FF6161"/>
                                    </a:solidFill>
                                    <a:latin typeface="Cambria Math" panose="02040503050406030204" pitchFamily="18" charset="0"/>
                                  </a:rPr>
                                  <m:t>𝜆</m:t>
                                </m:r>
                              </m:e>
                            </m:d>
                          </m:e>
                          <m:sup>
                            <m:r>
                              <a:rPr lang="fr-FR" sz="3600" i="1">
                                <a:solidFill>
                                  <a:srgbClr val="FF6161"/>
                                </a:solidFill>
                                <a:latin typeface="Cambria Math" panose="02040503050406030204" pitchFamily="18" charset="0"/>
                              </a:rPr>
                              <m:t>𝑡</m:t>
                            </m:r>
                            <m:r>
                              <a:rPr lang="fr-FR" sz="3600" i="1">
                                <a:solidFill>
                                  <a:srgbClr val="FF6161"/>
                                </a:solidFill>
                                <a:latin typeface="Cambria Math" panose="02040503050406030204" pitchFamily="18" charset="0"/>
                              </a:rPr>
                              <m:t>−1</m:t>
                            </m:r>
                          </m:sup>
                        </m:sSup>
                      </m:e>
                    </m:nary>
                    <m:sSub>
                      <m:sSubPr>
                        <m:ctrlPr>
                          <a:rPr lang="fr-FR" sz="3600" i="1">
                            <a:solidFill>
                              <a:srgbClr val="FF6161"/>
                            </a:solidFill>
                            <a:latin typeface="Cambria Math" panose="02040503050406030204" pitchFamily="18" charset="0"/>
                          </a:rPr>
                        </m:ctrlPr>
                      </m:sSubPr>
                      <m:e>
                        <m:r>
                          <a:rPr lang="fr-FR" sz="3600" i="1">
                            <a:solidFill>
                              <a:srgbClr val="FF6161"/>
                            </a:solidFill>
                            <a:latin typeface="Cambria Math" panose="02040503050406030204" pitchFamily="18" charset="0"/>
                          </a:rPr>
                          <m:t>𝑔</m:t>
                        </m:r>
                      </m:e>
                      <m:sub>
                        <m:r>
                          <a:rPr lang="fr-FR" sz="3600" i="1">
                            <a:solidFill>
                              <a:srgbClr val="FF6161"/>
                            </a:solidFill>
                            <a:latin typeface="Cambria Math" panose="02040503050406030204" pitchFamily="18" charset="0"/>
                          </a:rPr>
                          <m:t>𝑖</m:t>
                        </m:r>
                      </m:sub>
                    </m:sSub>
                    <m:d>
                      <m:dPr>
                        <m:ctrlPr>
                          <a:rPr lang="fr-FR" sz="3600" i="1">
                            <a:solidFill>
                              <a:srgbClr val="FF6161"/>
                            </a:solidFill>
                            <a:latin typeface="Cambria Math" panose="02040503050406030204" pitchFamily="18" charset="0"/>
                          </a:rPr>
                        </m:ctrlPr>
                      </m:dPr>
                      <m:e>
                        <m:r>
                          <a:rPr lang="fr-FR" sz="3600" i="1">
                            <a:solidFill>
                              <a:srgbClr val="FF6161"/>
                            </a:solidFill>
                            <a:latin typeface="Cambria Math" panose="02040503050406030204" pitchFamily="18" charset="0"/>
                          </a:rPr>
                          <m:t>.</m:t>
                        </m:r>
                      </m:e>
                    </m:d>
                  </m:oMath>
                </a14:m>
                <a:r>
                  <a:rPr lang="fr-FR" sz="3600" dirty="0">
                    <a:solidFill>
                      <a:srgbClr val="FF6161"/>
                    </a:solidFill>
                  </a:rPr>
                  <a:t> </a:t>
                </a:r>
                <a14:m>
                  <m:oMath xmlns:m="http://schemas.openxmlformats.org/officeDocument/2006/math">
                    <m:groupChr>
                      <m:groupChrPr>
                        <m:chr m:val="→"/>
                        <m:pos m:val="top"/>
                        <m:ctrlPr>
                          <a:rPr lang="fr-FR" sz="3600" i="1">
                            <a:solidFill>
                              <a:srgbClr val="FF6161"/>
                            </a:solidFill>
                            <a:latin typeface="Cambria Math" panose="02040503050406030204" pitchFamily="18" charset="0"/>
                          </a:rPr>
                        </m:ctrlPr>
                      </m:groupChrPr>
                      <m:e>
                        <m:r>
                          <m:rPr>
                            <m:brk m:alnAt="1"/>
                          </m:rPr>
                          <a:rPr lang="fr-FR" sz="3600" i="1">
                            <a:solidFill>
                              <a:srgbClr val="FF6161"/>
                            </a:solidFill>
                            <a:latin typeface="Cambria Math" panose="02040503050406030204" pitchFamily="18" charset="0"/>
                          </a:rPr>
                          <m:t>𝑇</m:t>
                        </m:r>
                        <m:r>
                          <a:rPr lang="fr-FR" sz="3600" i="1">
                            <a:solidFill>
                              <a:srgbClr val="FF6161"/>
                            </a:solidFill>
                            <a:latin typeface="Cambria Math" panose="02040503050406030204" pitchFamily="18" charset="0"/>
                            <a:ea typeface="Cambria Math" panose="02040503050406030204" pitchFamily="18" charset="0"/>
                          </a:rPr>
                          <m:t>→+∞</m:t>
                        </m:r>
                      </m:e>
                    </m:groupChr>
                    <m:r>
                      <a:rPr lang="fr-FR" sz="3600" i="1">
                        <a:solidFill>
                          <a:srgbClr val="FF6161"/>
                        </a:solidFill>
                        <a:latin typeface="Cambria Math" panose="02040503050406030204" pitchFamily="18" charset="0"/>
                      </a:rPr>
                      <m:t>𝜆</m:t>
                    </m:r>
                    <m:nary>
                      <m:naryPr>
                        <m:chr m:val="∑"/>
                        <m:limLoc m:val="undOvr"/>
                        <m:ctrlPr>
                          <a:rPr lang="fr-FR" sz="3600" i="1">
                            <a:solidFill>
                              <a:srgbClr val="FF6161"/>
                            </a:solidFill>
                            <a:latin typeface="Cambria Math" panose="02040503050406030204" pitchFamily="18" charset="0"/>
                          </a:rPr>
                        </m:ctrlPr>
                      </m:naryPr>
                      <m:sub>
                        <m:r>
                          <a:rPr lang="fr-FR" sz="3600" i="1">
                            <a:solidFill>
                              <a:srgbClr val="FF6161"/>
                            </a:solidFill>
                            <a:latin typeface="Cambria Math" panose="02040503050406030204" pitchFamily="18" charset="0"/>
                          </a:rPr>
                          <m:t>𝑡</m:t>
                        </m:r>
                        <m:r>
                          <a:rPr lang="fr-FR" sz="3600" i="1">
                            <a:solidFill>
                              <a:srgbClr val="FF6161"/>
                            </a:solidFill>
                            <a:latin typeface="Cambria Math" panose="02040503050406030204" pitchFamily="18" charset="0"/>
                          </a:rPr>
                          <m:t>=1</m:t>
                        </m:r>
                      </m:sub>
                      <m:sup>
                        <m:r>
                          <a:rPr lang="fr-FR" sz="3600" i="1">
                            <a:solidFill>
                              <a:srgbClr val="FF6161"/>
                            </a:solidFill>
                            <a:latin typeface="Cambria Math" panose="02040503050406030204" pitchFamily="18" charset="0"/>
                          </a:rPr>
                          <m:t>𝑇</m:t>
                        </m:r>
                      </m:sup>
                      <m:e>
                        <m:sSup>
                          <m:sSupPr>
                            <m:ctrlPr>
                              <a:rPr lang="fr-FR" sz="3600" i="1">
                                <a:solidFill>
                                  <a:srgbClr val="FF6161"/>
                                </a:solidFill>
                                <a:latin typeface="Cambria Math" panose="02040503050406030204" pitchFamily="18" charset="0"/>
                              </a:rPr>
                            </m:ctrlPr>
                          </m:sSupPr>
                          <m:e>
                            <m:d>
                              <m:dPr>
                                <m:ctrlPr>
                                  <a:rPr lang="fr-FR" sz="3600" i="1">
                                    <a:solidFill>
                                      <a:srgbClr val="FF6161"/>
                                    </a:solidFill>
                                    <a:latin typeface="Cambria Math" panose="02040503050406030204" pitchFamily="18" charset="0"/>
                                  </a:rPr>
                                </m:ctrlPr>
                              </m:dPr>
                              <m:e>
                                <m:r>
                                  <a:rPr lang="fr-FR" sz="3600" i="1">
                                    <a:solidFill>
                                      <a:srgbClr val="FF6161"/>
                                    </a:solidFill>
                                    <a:latin typeface="Cambria Math" panose="02040503050406030204" pitchFamily="18" charset="0"/>
                                  </a:rPr>
                                  <m:t>1−</m:t>
                                </m:r>
                                <m:r>
                                  <a:rPr lang="fr-FR" sz="3600" i="1">
                                    <a:solidFill>
                                      <a:srgbClr val="FF6161"/>
                                    </a:solidFill>
                                    <a:latin typeface="Cambria Math" panose="02040503050406030204" pitchFamily="18" charset="0"/>
                                  </a:rPr>
                                  <m:t>𝜆</m:t>
                                </m:r>
                              </m:e>
                            </m:d>
                          </m:e>
                          <m:sup>
                            <m:r>
                              <a:rPr lang="fr-FR" sz="3600" i="1">
                                <a:solidFill>
                                  <a:srgbClr val="FF6161"/>
                                </a:solidFill>
                                <a:latin typeface="Cambria Math" panose="02040503050406030204" pitchFamily="18" charset="0"/>
                              </a:rPr>
                              <m:t>𝑡</m:t>
                            </m:r>
                            <m:r>
                              <a:rPr lang="fr-FR" sz="3600" i="1">
                                <a:solidFill>
                                  <a:srgbClr val="FF6161"/>
                                </a:solidFill>
                                <a:latin typeface="Cambria Math" panose="02040503050406030204" pitchFamily="18" charset="0"/>
                              </a:rPr>
                              <m:t>−1</m:t>
                            </m:r>
                          </m:sup>
                        </m:sSup>
                      </m:e>
                    </m:nary>
                    <m:sSub>
                      <m:sSubPr>
                        <m:ctrlPr>
                          <a:rPr lang="fr-FR" sz="3600" i="1">
                            <a:solidFill>
                              <a:srgbClr val="FF6161"/>
                            </a:solidFill>
                            <a:latin typeface="Cambria Math" panose="02040503050406030204" pitchFamily="18" charset="0"/>
                          </a:rPr>
                        </m:ctrlPr>
                      </m:sSubPr>
                      <m:e>
                        <m:r>
                          <a:rPr lang="fr-FR" sz="3600" i="1">
                            <a:solidFill>
                              <a:srgbClr val="FF6161"/>
                            </a:solidFill>
                            <a:latin typeface="Cambria Math" panose="02040503050406030204" pitchFamily="18" charset="0"/>
                          </a:rPr>
                          <m:t>𝑔</m:t>
                        </m:r>
                      </m:e>
                      <m:sub>
                        <m:r>
                          <a:rPr lang="fr-FR" sz="3600" i="1">
                            <a:solidFill>
                              <a:srgbClr val="FF6161"/>
                            </a:solidFill>
                            <a:latin typeface="Cambria Math" panose="02040503050406030204" pitchFamily="18" charset="0"/>
                          </a:rPr>
                          <m:t>𝑖</m:t>
                        </m:r>
                      </m:sub>
                    </m:sSub>
                    <m:d>
                      <m:dPr>
                        <m:ctrlPr>
                          <a:rPr lang="fr-FR" sz="3600" i="1">
                            <a:solidFill>
                              <a:srgbClr val="FF6161"/>
                            </a:solidFill>
                            <a:latin typeface="Cambria Math" panose="02040503050406030204" pitchFamily="18" charset="0"/>
                          </a:rPr>
                        </m:ctrlPr>
                      </m:dPr>
                      <m:e>
                        <m:r>
                          <a:rPr lang="fr-FR" sz="3600" i="1">
                            <a:solidFill>
                              <a:srgbClr val="FF6161"/>
                            </a:solidFill>
                            <a:latin typeface="Cambria Math" panose="02040503050406030204" pitchFamily="18" charset="0"/>
                          </a:rPr>
                          <m:t>.</m:t>
                        </m:r>
                      </m:e>
                    </m:d>
                  </m:oMath>
                </a14:m>
                <a:endParaRPr lang="fr-FR" sz="3200" dirty="0">
                  <a:solidFill>
                    <a:srgbClr val="FF6161"/>
                  </a:solidFill>
                  <a:latin typeface="Cambria Math" panose="02040503050406030204" pitchFamily="18" charset="0"/>
                  <a:ea typeface="Cambria Math" panose="02040503050406030204" pitchFamily="18" charset="0"/>
                </a:endParaRPr>
              </a:p>
            </p:txBody>
          </p:sp>
        </mc:Choice>
        <mc:Fallback xmlns="">
          <p:sp>
            <p:nvSpPr>
              <p:cNvPr id="8" name="ZoneTexte 7">
                <a:extLst>
                  <a:ext uri="{FF2B5EF4-FFF2-40B4-BE49-F238E27FC236}">
                    <a16:creationId xmlns:a16="http://schemas.microsoft.com/office/drawing/2014/main" id="{79C558C9-2B2E-42B7-990A-8323C2C66E69}"/>
                  </a:ext>
                </a:extLst>
              </p:cNvPr>
              <p:cNvSpPr txBox="1">
                <a:spLocks noRot="1" noChangeAspect="1" noMove="1" noResize="1" noEditPoints="1" noAdjustHandles="1" noChangeArrowheads="1" noChangeShapeType="1" noTextEdit="1"/>
              </p:cNvSpPr>
              <p:nvPr/>
            </p:nvSpPr>
            <p:spPr>
              <a:xfrm>
                <a:off x="0" y="1287917"/>
                <a:ext cx="12191999" cy="2921441"/>
              </a:xfrm>
              <a:prstGeom prst="rect">
                <a:avLst/>
              </a:prstGeom>
              <a:blipFill>
                <a:blip r:embed="rId3"/>
                <a:stretch>
                  <a:fillRect l="-1250" t="-2917"/>
                </a:stretch>
              </a:blipFill>
            </p:spPr>
            <p:txBody>
              <a:bodyPr/>
              <a:lstStyle/>
              <a:p>
                <a:r>
                  <a:rPr lang="fr-FR">
                    <a:noFill/>
                  </a:rPr>
                  <a:t> </a:t>
                </a:r>
              </a:p>
            </p:txBody>
          </p:sp>
        </mc:Fallback>
      </mc:AlternateContent>
      <p:pic>
        <p:nvPicPr>
          <p:cNvPr id="7" name="Image 6">
            <a:extLst>
              <a:ext uri="{FF2B5EF4-FFF2-40B4-BE49-F238E27FC236}">
                <a16:creationId xmlns:a16="http://schemas.microsoft.com/office/drawing/2014/main" id="{610BADF4-CFFA-40A8-B736-1AAB2257F089}"/>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741455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Paiement escompté</a:t>
            </a:r>
          </a:p>
        </p:txBody>
      </p:sp>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4031873"/>
          </a:xfrm>
          <a:prstGeom prst="rect">
            <a:avLst/>
          </a:prstGeom>
          <a:noFill/>
        </p:spPr>
        <p:txBody>
          <a:bodyPr wrap="square" rtlCol="0">
            <a:spAutoFit/>
          </a:bodyPr>
          <a:lstStyle/>
          <a:p>
            <a:pPr marL="457200" indent="-457200">
              <a:buFont typeface="Arial" panose="020B0604020202020204" pitchFamily="34" charset="0"/>
              <a:buChar char="•"/>
            </a:pPr>
            <a:r>
              <a:rPr lang="fr-FR" sz="3200" dirty="0"/>
              <a:t>De la sorte, la valeur du paiement moyen du jeu répété est donc toujours comprise dans l’espace des paiements du jeu d’étape. </a:t>
            </a:r>
          </a:p>
          <a:p>
            <a:pPr marL="457200" indent="-457200">
              <a:buFont typeface="Arial" panose="020B0604020202020204" pitchFamily="34" charset="0"/>
              <a:buChar char="•"/>
            </a:pPr>
            <a:endParaRPr lang="fr-FR" sz="3200" dirty="0"/>
          </a:p>
          <a:p>
            <a:pPr marL="457200" indent="-457200">
              <a:buFont typeface="Arial" panose="020B0604020202020204" pitchFamily="34" charset="0"/>
              <a:buChar char="•"/>
            </a:pPr>
            <a:r>
              <a:rPr lang="fr-FR" sz="3200" dirty="0"/>
              <a:t>Il est alors aisé de voir si la répétition permet on non à un joueur d’améliorer son paiement par rapport à ce qu’il obtient lorsque le jeu d’étape n’est joué qu’une seule fois.</a:t>
            </a:r>
          </a:p>
          <a:p>
            <a:pPr marL="457200" indent="-457200" algn="just">
              <a:spcAft>
                <a:spcPts val="0"/>
              </a:spcAft>
              <a:buFont typeface="Arial" panose="020B0604020202020204" pitchFamily="34" charset="0"/>
              <a:buChar char="•"/>
            </a:pPr>
            <a:endParaRPr lang="fr-FR" sz="3200" dirty="0">
              <a:ea typeface="Times New Roman" panose="02020603050405020304" pitchFamily="18" charset="0"/>
            </a:endParaRPr>
          </a:p>
          <a:p>
            <a:pPr algn="just">
              <a:spcAft>
                <a:spcPts val="0"/>
              </a:spcAft>
            </a:pPr>
            <a:endParaRPr lang="fr-FR" sz="3200" dirty="0">
              <a:effectLst/>
              <a:ea typeface="Calibri" panose="020F0502020204030204" pitchFamily="34"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F2A39F2A-00E0-41E0-91DD-4C7E3ED90752}"/>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FD104AFE-42BE-4F21-971F-BC6A09446CF5}"/>
              </a:ext>
            </a:extLst>
          </p:cNvPr>
          <p:cNvSpPr>
            <a:spLocks noGrp="1"/>
          </p:cNvSpPr>
          <p:nvPr>
            <p:ph type="sldNum" sz="quarter" idx="12"/>
          </p:nvPr>
        </p:nvSpPr>
        <p:spPr/>
        <p:txBody>
          <a:bodyPr/>
          <a:lstStyle/>
          <a:p>
            <a:fld id="{A88EAB1B-73FB-4977-9B11-E6EDEDEB8490}" type="slidenum">
              <a:rPr lang="fr-FR" smtClean="0"/>
              <a:t>46</a:t>
            </a:fld>
            <a:endParaRPr lang="fr-FR" dirty="0"/>
          </a:p>
        </p:txBody>
      </p:sp>
      <p:pic>
        <p:nvPicPr>
          <p:cNvPr id="7" name="Image 6">
            <a:extLst>
              <a:ext uri="{FF2B5EF4-FFF2-40B4-BE49-F238E27FC236}">
                <a16:creationId xmlns:a16="http://schemas.microsoft.com/office/drawing/2014/main" id="{AE9A5EF5-D57D-4F52-9EAA-280B700EE638}"/>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868599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Paiement escompté</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4031873"/>
              </a:xfrm>
              <a:prstGeom prst="rect">
                <a:avLst/>
              </a:prstGeom>
              <a:noFill/>
            </p:spPr>
            <p:txBody>
              <a:bodyPr wrap="square" rtlCol="0">
                <a:spAutoFit/>
              </a:bodyPr>
              <a:lstStyle/>
              <a:p>
                <a:pPr marL="457200" indent="-457200">
                  <a:buFont typeface="Arial" panose="020B0604020202020204" pitchFamily="34" charset="0"/>
                  <a:buChar char="•"/>
                </a:pPr>
                <a:r>
                  <a:rPr lang="fr-FR" sz="3200" dirty="0">
                    <a:solidFill>
                      <a:schemeClr val="tx1"/>
                    </a:solidFill>
                    <a:latin typeface="Times New Roman" panose="02020603050405020304" pitchFamily="18" charset="0"/>
                    <a:ea typeface="Calibri" panose="020F0502020204030204" pitchFamily="34" charset="0"/>
                  </a:rPr>
                  <a:t>Le facteur (ou taux) d’escompte, tel qu’il est modélisé dans ce chapitre, est supposé satisfaire deux propriétés:</a:t>
                </a:r>
              </a:p>
              <a:p>
                <a:pPr marL="457200" indent="-457200">
                  <a:buFont typeface="Arial" panose="020B0604020202020204" pitchFamily="34" charset="0"/>
                  <a:buChar char="•"/>
                </a:pPr>
                <a:endParaRPr lang="fr-FR" sz="3200" dirty="0">
                  <a:solidFill>
                    <a:schemeClr val="tx1"/>
                  </a:solidFill>
                  <a:latin typeface="Times New Roman" panose="02020603050405020304" pitchFamily="18" charset="0"/>
                  <a:ea typeface="Calibri" panose="020F0502020204030204" pitchFamily="34" charset="0"/>
                </a:endParaRPr>
              </a:p>
              <a:p>
                <a:r>
                  <a:rPr lang="fr-FR" sz="3200" dirty="0">
                    <a:latin typeface="Times New Roman" panose="02020603050405020304" pitchFamily="18" charset="0"/>
                    <a:ea typeface="Calibri" panose="020F0502020204030204" pitchFamily="34" charset="0"/>
                  </a:rPr>
                  <a:t>		</a:t>
                </a:r>
                <a:r>
                  <a:rPr lang="fr-FR" sz="3200" dirty="0">
                    <a:solidFill>
                      <a:schemeClr val="tx1"/>
                    </a:solidFill>
                    <a:latin typeface="Times New Roman" panose="02020603050405020304" pitchFamily="18" charset="0"/>
                    <a:ea typeface="Calibri" panose="020F0502020204030204" pitchFamily="34" charset="0"/>
                  </a:rPr>
                  <a:t>1. Il ne varie pas d’un individu à l’autre</a:t>
                </a:r>
              </a:p>
              <a:p>
                <a:r>
                  <a:rPr lang="fr-FR" sz="3200" dirty="0">
                    <a:latin typeface="Times New Roman" panose="02020603050405020304" pitchFamily="18" charset="0"/>
                    <a:ea typeface="Calibri" panose="020F0502020204030204" pitchFamily="34" charset="0"/>
                  </a:rPr>
                  <a:t>		</a:t>
                </a:r>
                <a:r>
                  <a:rPr lang="fr-FR" sz="3200" dirty="0">
                    <a:solidFill>
                      <a:schemeClr val="tx1"/>
                    </a:solidFill>
                    <a:latin typeface="Times New Roman" panose="02020603050405020304" pitchFamily="18" charset="0"/>
                    <a:ea typeface="Calibri" panose="020F0502020204030204" pitchFamily="34" charset="0"/>
                  </a:rPr>
                  <a:t> (i.e., </a:t>
                </a:r>
                <a14:m>
                  <m:oMath xmlns:m="http://schemas.openxmlformats.org/officeDocument/2006/math">
                    <m:r>
                      <a:rPr lang="fr-FR" sz="3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𝛿</m:t>
                    </m:r>
                  </m:oMath>
                </a14:m>
                <a:r>
                  <a:rPr lang="fr-FR" sz="3200" dirty="0">
                    <a:solidFill>
                      <a:schemeClr val="tx1"/>
                    </a:solidFill>
                    <a:effectLst/>
                    <a:latin typeface="Times New Roman" panose="02020603050405020304" pitchFamily="18" charset="0"/>
                    <a:ea typeface="Times New Roman" panose="02020603050405020304" pitchFamily="18" charset="0"/>
                  </a:rPr>
                  <a:t> et </a:t>
                </a:r>
                <a14:m>
                  <m:oMath xmlns:m="http://schemas.openxmlformats.org/officeDocument/2006/math">
                    <m:r>
                      <a:rPr lang="fr-FR" sz="3200" i="1" smtClean="0">
                        <a:solidFill>
                          <a:schemeClr val="tx1"/>
                        </a:solidFill>
                        <a:latin typeface="Cambria Math" panose="02040503050406030204" pitchFamily="18" charset="0"/>
                      </a:rPr>
                      <m:t>𝜆</m:t>
                    </m:r>
                    <m:r>
                      <a:rPr lang="fr-FR" sz="3200" i="1">
                        <a:solidFill>
                          <a:srgbClr val="FFC000"/>
                        </a:solidFill>
                        <a:latin typeface="Cambria Math" panose="02040503050406030204" pitchFamily="18" charset="0"/>
                      </a:rPr>
                      <m:t> </m:t>
                    </m:r>
                  </m:oMath>
                </a14:m>
                <a:r>
                  <a:rPr lang="fr-FR" sz="3200" dirty="0">
                    <a:solidFill>
                      <a:schemeClr val="tx1"/>
                    </a:solidFill>
                    <a:effectLst/>
                    <a:latin typeface="Times New Roman" panose="02020603050405020304" pitchFamily="18" charset="0"/>
                    <a:ea typeface="Times New Roman" panose="02020603050405020304" pitchFamily="18" charset="0"/>
                  </a:rPr>
                  <a:t>ne dépendent pas de </a:t>
                </a:r>
                <a14:m>
                  <m:oMath xmlns:m="http://schemas.openxmlformats.org/officeDocument/2006/math">
                    <m:r>
                      <a:rPr lang="fr-FR"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𝑖</m:t>
                    </m:r>
                  </m:oMath>
                </a14:m>
                <a:r>
                  <a:rPr lang="fr-FR" sz="3200" dirty="0">
                    <a:solidFill>
                      <a:schemeClr val="tx1"/>
                    </a:solidFill>
                    <a:effectLst/>
                    <a:latin typeface="Times New Roman" panose="02020603050405020304" pitchFamily="18" charset="0"/>
                    <a:ea typeface="Calibri" panose="020F0502020204030204" pitchFamily="34" charset="0"/>
                  </a:rPr>
                  <a:t>). </a:t>
                </a:r>
              </a:p>
              <a:p>
                <a:r>
                  <a:rPr lang="fr-FR" sz="3200" dirty="0">
                    <a:solidFill>
                      <a:schemeClr val="tx1"/>
                    </a:solidFill>
                    <a:effectLst/>
                    <a:latin typeface="Times New Roman" panose="02020603050405020304" pitchFamily="18" charset="0"/>
                    <a:ea typeface="Calibri" panose="020F0502020204030204" pitchFamily="34" charset="0"/>
                  </a:rPr>
                  <a:t>	</a:t>
                </a:r>
                <a:endParaRPr lang="fr-FR" sz="3200" dirty="0">
                  <a:latin typeface="Times New Roman" panose="02020603050405020304" pitchFamily="18" charset="0"/>
                  <a:ea typeface="Calibri" panose="020F0502020204030204" pitchFamily="34" charset="0"/>
                </a:endParaRPr>
              </a:p>
              <a:p>
                <a:r>
                  <a:rPr lang="fr-FR" sz="3200" dirty="0">
                    <a:solidFill>
                      <a:schemeClr val="tx1"/>
                    </a:solidFill>
                    <a:effectLst/>
                    <a:latin typeface="Times New Roman" panose="02020603050405020304" pitchFamily="18" charset="0"/>
                    <a:ea typeface="Calibri" panose="020F0502020204030204" pitchFamily="34" charset="0"/>
                  </a:rPr>
                  <a:t>		2. Pour un même individu, il ne varie pas au cours du temps 		(i.e., </a:t>
                </a:r>
                <a14:m>
                  <m:oMath xmlns:m="http://schemas.openxmlformats.org/officeDocument/2006/math">
                    <m:r>
                      <a:rPr lang="fr-FR" sz="3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𝛿</m:t>
                    </m:r>
                  </m:oMath>
                </a14:m>
                <a:r>
                  <a:rPr lang="fr-FR" sz="3200" dirty="0">
                    <a:solidFill>
                      <a:schemeClr val="tx1"/>
                    </a:solidFill>
                    <a:effectLst/>
                    <a:latin typeface="Times New Roman" panose="02020603050405020304" pitchFamily="18" charset="0"/>
                    <a:ea typeface="Times New Roman" panose="02020603050405020304" pitchFamily="18" charset="0"/>
                  </a:rPr>
                  <a:t> </a:t>
                </a:r>
                <a:r>
                  <a:rPr lang="fr-FR" sz="3200" dirty="0">
                    <a:latin typeface="Times New Roman" panose="02020603050405020304" pitchFamily="18" charset="0"/>
                    <a:ea typeface="Times New Roman" panose="02020603050405020304" pitchFamily="18" charset="0"/>
                  </a:rPr>
                  <a:t>et </a:t>
                </a:r>
                <a14:m>
                  <m:oMath xmlns:m="http://schemas.openxmlformats.org/officeDocument/2006/math">
                    <m:r>
                      <a:rPr lang="fr-FR" sz="3200" i="1">
                        <a:latin typeface="Cambria Math" panose="02040503050406030204" pitchFamily="18" charset="0"/>
                      </a:rPr>
                      <m:t>𝜆</m:t>
                    </m:r>
                    <m:r>
                      <a:rPr lang="fr-FR" sz="3200" i="1">
                        <a:solidFill>
                          <a:srgbClr val="FFC000"/>
                        </a:solidFill>
                        <a:latin typeface="Cambria Math" panose="02040503050406030204" pitchFamily="18" charset="0"/>
                      </a:rPr>
                      <m:t> </m:t>
                    </m:r>
                  </m:oMath>
                </a14:m>
                <a:r>
                  <a:rPr lang="fr-FR" sz="3200" dirty="0">
                    <a:latin typeface="Times New Roman" panose="02020603050405020304" pitchFamily="18" charset="0"/>
                    <a:ea typeface="Times New Roman" panose="02020603050405020304" pitchFamily="18" charset="0"/>
                  </a:rPr>
                  <a:t>ne dépendent pas de </a:t>
                </a:r>
                <a14:m>
                  <m:oMath xmlns:m="http://schemas.openxmlformats.org/officeDocument/2006/math">
                    <m:r>
                      <a:rPr lang="fr-FR"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oMath>
                </a14:m>
                <a:r>
                  <a:rPr lang="fr-FR" sz="3200" dirty="0">
                    <a:solidFill>
                      <a:schemeClr val="tx1"/>
                    </a:solidFill>
                    <a:effectLst/>
                    <a:latin typeface="Times New Roman" panose="02020603050405020304" pitchFamily="18" charset="0"/>
                    <a:ea typeface="Calibri" panose="020F0502020204030204" pitchFamily="34" charset="0"/>
                  </a:rPr>
                  <a:t>). </a:t>
                </a:r>
                <a:endParaRPr lang="fr-FR" sz="3200" dirty="0">
                  <a:solidFill>
                    <a:schemeClr val="tx1"/>
                  </a:solidFill>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4031873"/>
              </a:xfrm>
              <a:prstGeom prst="rect">
                <a:avLst/>
              </a:prstGeom>
              <a:blipFill>
                <a:blip r:embed="rId2"/>
                <a:stretch>
                  <a:fillRect l="-1173" t="-2115" r="-561" b="-3776"/>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DC73A54F-C27D-4B18-9A0A-E00C098912B9}"/>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7062D0EC-1AD4-47A2-971D-D5FCC6CEAB98}"/>
              </a:ext>
            </a:extLst>
          </p:cNvPr>
          <p:cNvSpPr>
            <a:spLocks noGrp="1"/>
          </p:cNvSpPr>
          <p:nvPr>
            <p:ph type="sldNum" sz="quarter" idx="12"/>
          </p:nvPr>
        </p:nvSpPr>
        <p:spPr/>
        <p:txBody>
          <a:bodyPr/>
          <a:lstStyle/>
          <a:p>
            <a:fld id="{A88EAB1B-73FB-4977-9B11-E6EDEDEB8490}" type="slidenum">
              <a:rPr lang="fr-FR" smtClean="0"/>
              <a:t>47</a:t>
            </a:fld>
            <a:endParaRPr lang="fr-FR" dirty="0"/>
          </a:p>
        </p:txBody>
      </p:sp>
      <p:pic>
        <p:nvPicPr>
          <p:cNvPr id="7" name="Image 6">
            <a:extLst>
              <a:ext uri="{FF2B5EF4-FFF2-40B4-BE49-F238E27FC236}">
                <a16:creationId xmlns:a16="http://schemas.microsoft.com/office/drawing/2014/main" id="{BDBFBF01-65A5-4122-AFA5-7CEA364786E9}"/>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796177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Paiement escompté</a:t>
            </a:r>
          </a:p>
        </p:txBody>
      </p:sp>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755422"/>
          </a:xfrm>
          <a:prstGeom prst="rect">
            <a:avLst/>
          </a:prstGeom>
          <a:noFill/>
        </p:spPr>
        <p:txBody>
          <a:bodyPr wrap="square" rtlCol="0">
            <a:spAutoFit/>
          </a:bodyPr>
          <a:lstStyle/>
          <a:p>
            <a:pPr marL="457200" indent="-457200">
              <a:buFont typeface="Arial" panose="020B0604020202020204" pitchFamily="34" charset="0"/>
              <a:buChar char="•"/>
            </a:pPr>
            <a:r>
              <a:rPr lang="fr-FR" sz="3200" dirty="0">
                <a:solidFill>
                  <a:schemeClr val="tx1"/>
                </a:solidFill>
                <a:effectLst/>
                <a:ea typeface="Calibri" panose="020F0502020204030204" pitchFamily="34" charset="0"/>
              </a:rPr>
              <a:t>La littérature académique a déjà souligné combien ces deux hypothèses peuvent manquer de réalisme.  </a:t>
            </a:r>
          </a:p>
          <a:p>
            <a:pPr marL="457200" indent="-457200">
              <a:buFont typeface="Arial" panose="020B0604020202020204" pitchFamily="34" charset="0"/>
              <a:buChar char="•"/>
            </a:pPr>
            <a:endParaRPr lang="fr-FR" sz="3200" dirty="0">
              <a:solidFill>
                <a:schemeClr val="tx1"/>
              </a:solidFill>
              <a:effectLst/>
              <a:ea typeface="Calibri" panose="020F0502020204030204" pitchFamily="34" charset="0"/>
            </a:endParaRPr>
          </a:p>
          <a:p>
            <a:pPr marL="914400" lvl="1" indent="-457200">
              <a:buFont typeface="Arial" panose="020B0604020202020204" pitchFamily="34" charset="0"/>
              <a:buChar char="•"/>
            </a:pPr>
            <a:r>
              <a:rPr lang="en-US" sz="2400" dirty="0"/>
              <a:t>Harrison, Glenn W., Morten I. Lau and Melonie B. (2002) : « Williams, Estimating Individual Discount Rates in Denmark: A Field Experiment », </a:t>
            </a:r>
            <a:r>
              <a:rPr lang="en-US" sz="2400" i="1" dirty="0"/>
              <a:t>American Economic Review</a:t>
            </a:r>
            <a:r>
              <a:rPr lang="en-US" sz="2400" dirty="0"/>
              <a:t>, Vol. 92, No. 5, pp. 1606-1617</a:t>
            </a:r>
          </a:p>
          <a:p>
            <a:pPr marL="914400" lvl="1" indent="-457200">
              <a:buFont typeface="Arial" panose="020B0604020202020204" pitchFamily="34" charset="0"/>
              <a:buChar char="•"/>
            </a:pPr>
            <a:endParaRPr lang="fr-FR" sz="2400" dirty="0"/>
          </a:p>
          <a:p>
            <a:pPr marL="914400" lvl="1" indent="-457200">
              <a:buFont typeface="Arial" panose="020B0604020202020204" pitchFamily="34" charset="0"/>
              <a:buChar char="•"/>
            </a:pPr>
            <a:r>
              <a:rPr lang="en-US" sz="2400" dirty="0"/>
              <a:t>Warner, John T., and Saul </a:t>
            </a:r>
            <a:r>
              <a:rPr lang="en-US" sz="2400" dirty="0" err="1"/>
              <a:t>Pleeter</a:t>
            </a:r>
            <a:r>
              <a:rPr lang="en-US" sz="2400" dirty="0"/>
              <a:t> (2001) : “The Personal Discount Rate: Evidence from Military Downsizing Programs”, </a:t>
            </a:r>
            <a:r>
              <a:rPr lang="en-US" sz="2400" i="1" dirty="0"/>
              <a:t>American Economic Review</a:t>
            </a:r>
            <a:r>
              <a:rPr lang="en-US" sz="2400" dirty="0"/>
              <a:t>,  Vol. 91, No. 1, pp. 33-53</a:t>
            </a:r>
          </a:p>
          <a:p>
            <a:pPr marL="914400" lvl="1" indent="-457200">
              <a:buFont typeface="Arial" panose="020B0604020202020204" pitchFamily="34" charset="0"/>
              <a:buChar char="•"/>
            </a:pPr>
            <a:endParaRPr lang="fr-FR" sz="2400" dirty="0"/>
          </a:p>
          <a:p>
            <a:pPr marL="914400" lvl="1" indent="-457200">
              <a:buFont typeface="Arial" panose="020B0604020202020204" pitchFamily="34" charset="0"/>
              <a:buChar char="•"/>
            </a:pPr>
            <a:r>
              <a:rPr lang="en-US" sz="2400" dirty="0" err="1"/>
              <a:t>DellaVigna</a:t>
            </a:r>
            <a:r>
              <a:rPr lang="en-US" sz="2400" dirty="0"/>
              <a:t>, Stefano and Ulrike </a:t>
            </a:r>
            <a:r>
              <a:rPr lang="en-US" sz="2400" dirty="0" err="1"/>
              <a:t>Malmendier</a:t>
            </a:r>
            <a:r>
              <a:rPr lang="en-US" sz="2400" dirty="0"/>
              <a:t>. 2006. "Paying Not to Go to the Gym." </a:t>
            </a:r>
            <a:r>
              <a:rPr lang="en-US" sz="2400" i="1" dirty="0"/>
              <a:t>American Economic Review</a:t>
            </a:r>
            <a:r>
              <a:rPr lang="en-US" sz="2400" dirty="0"/>
              <a:t>, 96(3): 694-719.</a:t>
            </a:r>
            <a:endParaRPr lang="fr-FR" sz="2400" dirty="0"/>
          </a:p>
          <a:p>
            <a:pPr marL="914400" lvl="1" indent="-457200">
              <a:buFont typeface="Arial" panose="020B0604020202020204" pitchFamily="34" charset="0"/>
              <a:buChar char="•"/>
            </a:pPr>
            <a:endParaRPr lang="fr-FR" sz="3200" dirty="0">
              <a:solidFill>
                <a:schemeClr val="tx1"/>
              </a:solidFill>
              <a:effectLst/>
              <a:ea typeface="Calibri" panose="020F0502020204030204" pitchFamily="34"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CC5FF9B9-9B57-47BB-9C3A-8C1AAAAA39E9}"/>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FC9456D8-9E55-47CD-9435-4077466360AE}"/>
              </a:ext>
            </a:extLst>
          </p:cNvPr>
          <p:cNvSpPr>
            <a:spLocks noGrp="1"/>
          </p:cNvSpPr>
          <p:nvPr>
            <p:ph type="sldNum" sz="quarter" idx="12"/>
          </p:nvPr>
        </p:nvSpPr>
        <p:spPr/>
        <p:txBody>
          <a:bodyPr/>
          <a:lstStyle/>
          <a:p>
            <a:fld id="{A88EAB1B-73FB-4977-9B11-E6EDEDEB8490}" type="slidenum">
              <a:rPr lang="fr-FR" smtClean="0"/>
              <a:t>48</a:t>
            </a:fld>
            <a:endParaRPr lang="fr-FR" dirty="0"/>
          </a:p>
        </p:txBody>
      </p:sp>
      <p:pic>
        <p:nvPicPr>
          <p:cNvPr id="7" name="Image 6">
            <a:extLst>
              <a:ext uri="{FF2B5EF4-FFF2-40B4-BE49-F238E27FC236}">
                <a16:creationId xmlns:a16="http://schemas.microsoft.com/office/drawing/2014/main" id="{8B865549-5CAC-40FF-8603-F660944D7735}"/>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618073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fontScale="90000"/>
          </a:bodyPr>
          <a:lstStyle/>
          <a:p>
            <a:pPr algn="ctr"/>
            <a:r>
              <a:rPr lang="fr-FR" dirty="0">
                <a:latin typeface="Arial Black" panose="020B0A04020102020204" pitchFamily="34" charset="0"/>
              </a:rPr>
              <a:t>Jeux répétés</a:t>
            </a:r>
            <a:br>
              <a:rPr lang="fr-FR" dirty="0">
                <a:latin typeface="Arial Black" panose="020B0A04020102020204" pitchFamily="34" charset="0"/>
              </a:rPr>
            </a:br>
            <a:r>
              <a:rPr lang="fr-FR" dirty="0">
                <a:latin typeface="Arial Black" panose="020B0A04020102020204" pitchFamily="34" charset="0"/>
              </a:rPr>
              <a:t>Plan</a:t>
            </a:r>
            <a:endParaRPr lang="fr-FR" sz="40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6F7D0CD5-CB69-4A6C-9BBB-0C029308A225}"/>
              </a:ext>
            </a:extLst>
          </p:cNvPr>
          <p:cNvSpPr txBox="1"/>
          <p:nvPr/>
        </p:nvSpPr>
        <p:spPr>
          <a:xfrm>
            <a:off x="1" y="1287917"/>
            <a:ext cx="12039600" cy="5509200"/>
          </a:xfrm>
          <a:prstGeom prst="rect">
            <a:avLst/>
          </a:prstGeom>
          <a:solidFill>
            <a:schemeClr val="tx2">
              <a:lumMod val="20000"/>
              <a:lumOff val="80000"/>
            </a:schemeClr>
          </a:solidFill>
        </p:spPr>
        <p:txBody>
          <a:bodyPr wrap="square" rtlCol="0">
            <a:spAutoFit/>
          </a:bodyPr>
          <a:lstStyle/>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Introduction</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La résolution du dilemme du prisonnier</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Le dilemme du prisonnier répété un nombre fini de fois</a:t>
            </a:r>
            <a:endParaRPr lang="fr-FR" sz="2200" dirty="0">
              <a:solidFill>
                <a:srgbClr val="FF0000"/>
              </a:solidFill>
              <a:latin typeface="Arial" panose="020B0604020202020204" pitchFamily="34" charset="0"/>
              <a:cs typeface="Arial" panose="020B0604020202020204" pitchFamily="34" charset="0"/>
            </a:endParaRP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Qu’est-ce qu’un jeu répété un nombre infini de fois ?</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Construction du jeu répété </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Répétition du 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Stratégies du jeu répété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Paiement escompté</a:t>
            </a:r>
          </a:p>
          <a:p>
            <a:pPr marL="1371600" lvl="2" indent="-457200">
              <a:buFont typeface="Arial" panose="020B0604020202020204" pitchFamily="34" charset="0"/>
              <a:buChar char="•"/>
            </a:pPr>
            <a:r>
              <a:rPr lang="fr-FR" sz="2200" dirty="0">
                <a:solidFill>
                  <a:srgbClr val="FF0000"/>
                </a:solidFill>
                <a:latin typeface="Arial" panose="020B0604020202020204" pitchFamily="34" charset="0"/>
                <a:cs typeface="Arial" panose="020B0604020202020204" pitchFamily="34" charset="0"/>
              </a:rPr>
              <a:t>Concept de solution</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Résultats théoriques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Principe de déviation en un coup</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finis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infinis</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Application à l’économie industrielle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Collusion en prix au sein d’un duopole</a:t>
            </a:r>
            <a:endParaRPr lang="fr-FR" sz="2200" dirty="0">
              <a:latin typeface="Cambria Math" panose="02040503050406030204" pitchFamily="18" charset="0"/>
              <a:ea typeface="Cambria Math" panose="02040503050406030204" pitchFamily="18" charset="0"/>
            </a:endParaRPr>
          </a:p>
        </p:txBody>
      </p:sp>
      <p:pic>
        <p:nvPicPr>
          <p:cNvPr id="6" name="Image 5">
            <a:extLst>
              <a:ext uri="{FF2B5EF4-FFF2-40B4-BE49-F238E27FC236}">
                <a16:creationId xmlns:a16="http://schemas.microsoft.com/office/drawing/2014/main" id="{59262D3F-D64C-4700-B534-459E35995115}"/>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5A8399B3-DC6A-4549-8534-E00333F3CAEC}"/>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EA3FF912-FA63-4AF1-9FF4-F6DE3F0955C6}"/>
              </a:ext>
            </a:extLst>
          </p:cNvPr>
          <p:cNvSpPr>
            <a:spLocks noGrp="1"/>
          </p:cNvSpPr>
          <p:nvPr>
            <p:ph type="sldNum" sz="quarter" idx="12"/>
          </p:nvPr>
        </p:nvSpPr>
        <p:spPr/>
        <p:txBody>
          <a:bodyPr/>
          <a:lstStyle/>
          <a:p>
            <a:fld id="{A88EAB1B-73FB-4977-9B11-E6EDEDEB8490}" type="slidenum">
              <a:rPr lang="fr-FR" smtClean="0"/>
              <a:t>49</a:t>
            </a:fld>
            <a:endParaRPr lang="fr-FR" dirty="0"/>
          </a:p>
        </p:txBody>
      </p:sp>
      <p:pic>
        <p:nvPicPr>
          <p:cNvPr id="7" name="Image 6">
            <a:extLst>
              <a:ext uri="{FF2B5EF4-FFF2-40B4-BE49-F238E27FC236}">
                <a16:creationId xmlns:a16="http://schemas.microsoft.com/office/drawing/2014/main" id="{144097D5-DFE6-4F7D-8289-8BBB5E15B622}"/>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539585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rPr>
              <a:t>Introduction</a:t>
            </a:r>
            <a:br>
              <a:rPr lang="fr-FR" dirty="0">
                <a:latin typeface="Arial Black" panose="020B0A04020102020204" pitchFamily="34" charset="0"/>
              </a:rPr>
            </a:br>
            <a:r>
              <a:rPr lang="fr-FR" sz="4000" dirty="0">
                <a:latin typeface="Arial" panose="020B0604020202020204" pitchFamily="34" charset="0"/>
                <a:cs typeface="Arial" panose="020B0604020202020204" pitchFamily="34" charset="0"/>
              </a:rPr>
              <a:t>La résolution du dilemme du prisonnier</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1" y="3727299"/>
                <a:ext cx="12191999" cy="3046988"/>
              </a:xfrm>
              <a:prstGeom prst="rect">
                <a:avLst/>
              </a:prstGeom>
              <a:noFill/>
            </p:spPr>
            <p:txBody>
              <a:bodyPr wrap="square" rtlCol="0">
                <a:spAutoFit/>
              </a:bodyPr>
              <a:lstStyle/>
              <a:p>
                <a:pPr marL="457200" indent="-457200">
                  <a:buFont typeface="Arial" panose="020B0604020202020204" pitchFamily="34" charset="0"/>
                  <a:buChar char="•"/>
                </a:pPr>
                <a:r>
                  <a:rPr lang="fr-FR" sz="3200" dirty="0">
                    <a:ea typeface="Calibri" panose="020F0502020204030204" pitchFamily="34" charset="0"/>
                  </a:rPr>
                  <a:t>L’unique équilibre de Nash de ce jeu est la trahison commune : (</a:t>
                </a:r>
                <a14:m>
                  <m:oMath xmlns:m="http://schemas.openxmlformats.org/officeDocument/2006/math">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3200" dirty="0">
                    <a:effectLst/>
                    <a:ea typeface="Times New Roman" panose="02020603050405020304" pitchFamily="18" charset="0"/>
                  </a:rPr>
                  <a:t> </a:t>
                </a:r>
              </a:p>
              <a:p>
                <a:pPr marL="457200" indent="-457200">
                  <a:buFont typeface="Arial" panose="020B0604020202020204" pitchFamily="34" charset="0"/>
                  <a:buChar char="•"/>
                </a:pPr>
                <a:r>
                  <a:rPr lang="fr-FR" sz="3200" dirty="0">
                    <a:effectLst/>
                    <a:ea typeface="Times New Roman" panose="02020603050405020304" pitchFamily="18" charset="0"/>
                  </a:rPr>
                  <a:t>Cette issue est sous-optimale.</a:t>
                </a:r>
              </a:p>
              <a:p>
                <a:pPr marL="914400" lvl="1" indent="-457200">
                  <a:buFont typeface="Arial" panose="020B0604020202020204" pitchFamily="34" charset="0"/>
                  <a:buChar char="•"/>
                </a:pPr>
                <a:r>
                  <a:rPr lang="fr-FR" sz="3200" dirty="0">
                    <a:effectLst/>
                    <a:ea typeface="Times New Roman" panose="02020603050405020304" pitchFamily="18" charset="0"/>
                  </a:rPr>
                  <a:t>Car Pareto-dominée par la situation de coopération commune </a:t>
                </a:r>
                <a:r>
                  <a:rPr lang="fr-FR" sz="3200" dirty="0">
                    <a:effectLst/>
                    <a:ea typeface="Calibri" panose="020F0502020204030204" pitchFamily="34" charset="0"/>
                  </a:rPr>
                  <a:t>(</a:t>
                </a:r>
                <a14:m>
                  <m:oMath xmlns:m="http://schemas.openxmlformats.org/officeDocument/2006/math">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3200" dirty="0">
                    <a:effectLst/>
                    <a:ea typeface="Times New Roman" panose="02020603050405020304" pitchFamily="18" charset="0"/>
                  </a:rPr>
                  <a:t>, par laquelle chaque joueur gagnerait 2 unités de plus (3 au lieu de 1).</a:t>
                </a:r>
                <a:endParaRPr lang="fr-FR" sz="3200" dirty="0">
                  <a:ea typeface="Cambria Math" panose="02040503050406030204" pitchFamily="18"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1" y="3727299"/>
                <a:ext cx="12191999" cy="3046988"/>
              </a:xfrm>
              <a:prstGeom prst="rect">
                <a:avLst/>
              </a:prstGeom>
              <a:blipFill>
                <a:blip r:embed="rId2"/>
                <a:stretch>
                  <a:fillRect l="-1150" t="-2600" r="-1350" b="-56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10" name="Tableau 9">
                <a:extLst>
                  <a:ext uri="{FF2B5EF4-FFF2-40B4-BE49-F238E27FC236}">
                    <a16:creationId xmlns:a16="http://schemas.microsoft.com/office/drawing/2014/main" id="{0B608805-EA77-41EE-BE3B-ED3C055A4E11}"/>
                  </a:ext>
                </a:extLst>
              </p:cNvPr>
              <p:cNvGraphicFramePr>
                <a:graphicFrameLocks noGrp="1"/>
              </p:cNvGraphicFramePr>
              <p:nvPr>
                <p:extLst>
                  <p:ext uri="{D42A27DB-BD31-4B8C-83A1-F6EECF244321}">
                    <p14:modId xmlns:p14="http://schemas.microsoft.com/office/powerpoint/2010/main" val="3401692797"/>
                  </p:ext>
                </p:extLst>
              </p:nvPr>
            </p:nvGraphicFramePr>
            <p:xfrm>
              <a:off x="1850452" y="1326683"/>
              <a:ext cx="8618147" cy="2316904"/>
            </p:xfrm>
            <a:graphic>
              <a:graphicData uri="http://schemas.openxmlformats.org/drawingml/2006/table">
                <a:tbl>
                  <a:tblPr firstRow="1" firstCol="1" bandRow="1">
                    <a:tableStyleId>{5C22544A-7EE6-4342-B048-85BDC9FD1C3A}</a:tableStyleId>
                  </a:tblPr>
                  <a:tblGrid>
                    <a:gridCol w="2686055">
                      <a:extLst>
                        <a:ext uri="{9D8B030D-6E8A-4147-A177-3AD203B41FA5}">
                          <a16:colId xmlns:a16="http://schemas.microsoft.com/office/drawing/2014/main" val="1961842663"/>
                        </a:ext>
                      </a:extLst>
                    </a:gridCol>
                    <a:gridCol w="1977364">
                      <a:extLst>
                        <a:ext uri="{9D8B030D-6E8A-4147-A177-3AD203B41FA5}">
                          <a16:colId xmlns:a16="http://schemas.microsoft.com/office/drawing/2014/main" val="44951804"/>
                        </a:ext>
                      </a:extLst>
                    </a:gridCol>
                    <a:gridCol w="1977364">
                      <a:extLst>
                        <a:ext uri="{9D8B030D-6E8A-4147-A177-3AD203B41FA5}">
                          <a16:colId xmlns:a16="http://schemas.microsoft.com/office/drawing/2014/main" val="3453796037"/>
                        </a:ext>
                      </a:extLst>
                    </a:gridCol>
                    <a:gridCol w="1977364">
                      <a:extLst>
                        <a:ext uri="{9D8B030D-6E8A-4147-A177-3AD203B41FA5}">
                          <a16:colId xmlns:a16="http://schemas.microsoft.com/office/drawing/2014/main" val="2367380783"/>
                        </a:ext>
                      </a:extLst>
                    </a:gridCol>
                  </a:tblGrid>
                  <a:tr h="579226">
                    <a:tc rowSpan="2" gridSpan="2">
                      <a:txBody>
                        <a:bodyPr/>
                        <a:lstStyle/>
                        <a:p>
                          <a:pPr algn="just">
                            <a:spcAft>
                              <a:spcPts val="0"/>
                            </a:spcAft>
                          </a:pPr>
                          <a:r>
                            <a:rPr lang="fr-FR" sz="3200" dirty="0">
                              <a:effectLst/>
                            </a:rPr>
                            <a:t>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3200">
                              <a:effectLst/>
                            </a:rPr>
                            <a:t>Joueur 2</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2713235073"/>
                      </a:ext>
                    </a:extLst>
                  </a:tr>
                  <a:tr h="579226">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200" i="1">
                                        <a:effectLst/>
                                        <a:latin typeface="Cambria Math" panose="02040503050406030204" pitchFamily="18" charset="0"/>
                                      </a:rPr>
                                    </m:ctrlPr>
                                  </m:sSubPr>
                                  <m:e>
                                    <m:r>
                                      <a:rPr lang="fr-FR" sz="3200">
                                        <a:effectLst/>
                                        <a:latin typeface="Cambria Math" panose="02040503050406030204" pitchFamily="18" charset="0"/>
                                      </a:rPr>
                                      <m:t>𝑡</m:t>
                                    </m:r>
                                  </m:e>
                                  <m:sub>
                                    <m:r>
                                      <a:rPr lang="fr-FR" sz="3200">
                                        <a:effectLst/>
                                        <a:latin typeface="Cambria Math" panose="02040503050406030204" pitchFamily="18" charset="0"/>
                                      </a:rPr>
                                      <m:t>2</m:t>
                                    </m:r>
                                  </m:sub>
                                </m:sSub>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200" i="1">
                                        <a:effectLst/>
                                        <a:latin typeface="Cambria Math" panose="02040503050406030204" pitchFamily="18" charset="0"/>
                                      </a:rPr>
                                    </m:ctrlPr>
                                  </m:sSubPr>
                                  <m:e>
                                    <m:r>
                                      <a:rPr lang="fr-FR" sz="3200">
                                        <a:effectLst/>
                                        <a:latin typeface="Cambria Math" panose="02040503050406030204" pitchFamily="18" charset="0"/>
                                      </a:rPr>
                                      <m:t>𝑐</m:t>
                                    </m:r>
                                  </m:e>
                                  <m:sub>
                                    <m:r>
                                      <a:rPr lang="fr-FR" sz="3200">
                                        <a:effectLst/>
                                        <a:latin typeface="Cambria Math" panose="02040503050406030204" pitchFamily="18" charset="0"/>
                                      </a:rPr>
                                      <m:t>2</m:t>
                                    </m:r>
                                  </m:sub>
                                </m:sSub>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9392796"/>
                      </a:ext>
                    </a:extLst>
                  </a:tr>
                  <a:tr h="579226">
                    <a:tc rowSpan="2">
                      <a:txBody>
                        <a:bodyPr/>
                        <a:lstStyle/>
                        <a:p>
                          <a:pPr algn="ctr">
                            <a:spcAft>
                              <a:spcPts val="0"/>
                            </a:spcAft>
                          </a:pPr>
                          <a:r>
                            <a:rPr lang="fr-FR" sz="3200" dirty="0">
                              <a:effectLst/>
                            </a:rPr>
                            <a:t>Joueur 1</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200" i="1">
                                        <a:effectLst/>
                                        <a:latin typeface="Cambria Math" panose="02040503050406030204" pitchFamily="18" charset="0"/>
                                      </a:rPr>
                                    </m:ctrlPr>
                                  </m:sSubPr>
                                  <m:e>
                                    <m:r>
                                      <a:rPr lang="fr-FR" sz="3200">
                                        <a:effectLst/>
                                        <a:latin typeface="Cambria Math" panose="02040503050406030204" pitchFamily="18" charset="0"/>
                                      </a:rPr>
                                      <m:t>𝑡</m:t>
                                    </m:r>
                                  </m:e>
                                  <m:sub>
                                    <m:r>
                                      <a:rPr lang="fr-FR" sz="3200">
                                        <a:effectLst/>
                                        <a:latin typeface="Cambria Math" panose="02040503050406030204" pitchFamily="18" charset="0"/>
                                      </a:rPr>
                                      <m:t>1</m:t>
                                    </m:r>
                                  </m:sub>
                                </m:sSub>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200">
                                    <a:effectLst/>
                                    <a:latin typeface="Cambria Math" panose="02040503050406030204" pitchFamily="18" charset="0"/>
                                  </a:rPr>
                                  <m:t>(1,1)</m:t>
                                </m:r>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200">
                                    <a:effectLst/>
                                    <a:latin typeface="Cambria Math" panose="02040503050406030204" pitchFamily="18" charset="0"/>
                                  </a:rPr>
                                  <m:t>(4,0)</m:t>
                                </m:r>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7082303"/>
                      </a:ext>
                    </a:extLst>
                  </a:tr>
                  <a:tr h="579226">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200" i="1">
                                        <a:effectLst/>
                                        <a:latin typeface="Cambria Math" panose="02040503050406030204" pitchFamily="18" charset="0"/>
                                      </a:rPr>
                                    </m:ctrlPr>
                                  </m:sSubPr>
                                  <m:e>
                                    <m:r>
                                      <a:rPr lang="fr-FR" sz="3200">
                                        <a:effectLst/>
                                        <a:latin typeface="Cambria Math" panose="02040503050406030204" pitchFamily="18" charset="0"/>
                                      </a:rPr>
                                      <m:t>𝑐</m:t>
                                    </m:r>
                                  </m:e>
                                  <m:sub>
                                    <m:r>
                                      <a:rPr lang="fr-FR" sz="3200">
                                        <a:effectLst/>
                                        <a:latin typeface="Cambria Math" panose="02040503050406030204" pitchFamily="18" charset="0"/>
                                      </a:rPr>
                                      <m:t>1</m:t>
                                    </m:r>
                                  </m:sub>
                                </m:sSub>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200">
                                    <a:effectLst/>
                                    <a:latin typeface="Cambria Math" panose="02040503050406030204" pitchFamily="18" charset="0"/>
                                  </a:rPr>
                                  <m:t>(0,4)</m:t>
                                </m:r>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200">
                                    <a:effectLst/>
                                    <a:latin typeface="Cambria Math" panose="02040503050406030204" pitchFamily="18" charset="0"/>
                                  </a:rPr>
                                  <m:t>(3,3)</m:t>
                                </m:r>
                              </m:oMath>
                            </m:oMathPara>
                          </a14:m>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6312245"/>
                      </a:ext>
                    </a:extLst>
                  </a:tr>
                </a:tbl>
              </a:graphicData>
            </a:graphic>
          </p:graphicFrame>
        </mc:Choice>
        <mc:Fallback xmlns="">
          <p:graphicFrame>
            <p:nvGraphicFramePr>
              <p:cNvPr id="10" name="Tableau 9">
                <a:extLst>
                  <a:ext uri="{FF2B5EF4-FFF2-40B4-BE49-F238E27FC236}">
                    <a16:creationId xmlns:a16="http://schemas.microsoft.com/office/drawing/2014/main" id="{0B608805-EA77-41EE-BE3B-ED3C055A4E11}"/>
                  </a:ext>
                </a:extLst>
              </p:cNvPr>
              <p:cNvGraphicFramePr>
                <a:graphicFrameLocks noGrp="1"/>
              </p:cNvGraphicFramePr>
              <p:nvPr>
                <p:extLst>
                  <p:ext uri="{D42A27DB-BD31-4B8C-83A1-F6EECF244321}">
                    <p14:modId xmlns:p14="http://schemas.microsoft.com/office/powerpoint/2010/main" val="3401692797"/>
                  </p:ext>
                </p:extLst>
              </p:nvPr>
            </p:nvGraphicFramePr>
            <p:xfrm>
              <a:off x="1850452" y="1326683"/>
              <a:ext cx="8618147" cy="2316904"/>
            </p:xfrm>
            <a:graphic>
              <a:graphicData uri="http://schemas.openxmlformats.org/drawingml/2006/table">
                <a:tbl>
                  <a:tblPr firstRow="1" firstCol="1" bandRow="1">
                    <a:tableStyleId>{5C22544A-7EE6-4342-B048-85BDC9FD1C3A}</a:tableStyleId>
                  </a:tblPr>
                  <a:tblGrid>
                    <a:gridCol w="2686055">
                      <a:extLst>
                        <a:ext uri="{9D8B030D-6E8A-4147-A177-3AD203B41FA5}">
                          <a16:colId xmlns:a16="http://schemas.microsoft.com/office/drawing/2014/main" val="1961842663"/>
                        </a:ext>
                      </a:extLst>
                    </a:gridCol>
                    <a:gridCol w="1977364">
                      <a:extLst>
                        <a:ext uri="{9D8B030D-6E8A-4147-A177-3AD203B41FA5}">
                          <a16:colId xmlns:a16="http://schemas.microsoft.com/office/drawing/2014/main" val="44951804"/>
                        </a:ext>
                      </a:extLst>
                    </a:gridCol>
                    <a:gridCol w="1977364">
                      <a:extLst>
                        <a:ext uri="{9D8B030D-6E8A-4147-A177-3AD203B41FA5}">
                          <a16:colId xmlns:a16="http://schemas.microsoft.com/office/drawing/2014/main" val="3453796037"/>
                        </a:ext>
                      </a:extLst>
                    </a:gridCol>
                    <a:gridCol w="1977364">
                      <a:extLst>
                        <a:ext uri="{9D8B030D-6E8A-4147-A177-3AD203B41FA5}">
                          <a16:colId xmlns:a16="http://schemas.microsoft.com/office/drawing/2014/main" val="2367380783"/>
                        </a:ext>
                      </a:extLst>
                    </a:gridCol>
                  </a:tblGrid>
                  <a:tr h="579226">
                    <a:tc rowSpan="2" gridSpan="2">
                      <a:txBody>
                        <a:bodyPr/>
                        <a:lstStyle/>
                        <a:p>
                          <a:pPr algn="just">
                            <a:spcAft>
                              <a:spcPts val="0"/>
                            </a:spcAft>
                          </a:pPr>
                          <a:r>
                            <a:rPr lang="fr-FR" sz="3200" dirty="0">
                              <a:effectLst/>
                            </a:rPr>
                            <a:t>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3200">
                              <a:effectLst/>
                            </a:rPr>
                            <a:t>Joueur 2</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2713235073"/>
                      </a:ext>
                    </a:extLst>
                  </a:tr>
                  <a:tr h="579226">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3"/>
                          <a:stretch>
                            <a:fillRect l="-236728" t="-121875" r="-101543" b="-200000"/>
                          </a:stretch>
                        </a:blipFill>
                      </a:tcPr>
                    </a:tc>
                    <a:tc>
                      <a:txBody>
                        <a:bodyPr/>
                        <a:lstStyle/>
                        <a:p>
                          <a:endParaRPr lang="fr-FR"/>
                        </a:p>
                      </a:txBody>
                      <a:tcPr marL="68580" marR="68580" marT="0" marB="0">
                        <a:blipFill>
                          <a:blip r:embed="rId3"/>
                          <a:stretch>
                            <a:fillRect l="-335692" t="-121875" r="-1231" b="-200000"/>
                          </a:stretch>
                        </a:blipFill>
                      </a:tcPr>
                    </a:tc>
                    <a:extLst>
                      <a:ext uri="{0D108BD9-81ED-4DB2-BD59-A6C34878D82A}">
                        <a16:rowId xmlns:a16="http://schemas.microsoft.com/office/drawing/2014/main" val="879392796"/>
                      </a:ext>
                    </a:extLst>
                  </a:tr>
                  <a:tr h="579226">
                    <a:tc rowSpan="2">
                      <a:txBody>
                        <a:bodyPr/>
                        <a:lstStyle/>
                        <a:p>
                          <a:pPr algn="ctr">
                            <a:spcAft>
                              <a:spcPts val="0"/>
                            </a:spcAft>
                          </a:pPr>
                          <a:r>
                            <a:rPr lang="fr-FR" sz="3200" dirty="0">
                              <a:effectLst/>
                            </a:rPr>
                            <a:t>Joueur 1</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3"/>
                          <a:stretch>
                            <a:fillRect l="-136000" t="-224211" r="-200923" b="-102105"/>
                          </a:stretch>
                        </a:blipFill>
                      </a:tcPr>
                    </a:tc>
                    <a:tc>
                      <a:txBody>
                        <a:bodyPr/>
                        <a:lstStyle/>
                        <a:p>
                          <a:endParaRPr lang="fr-FR"/>
                        </a:p>
                      </a:txBody>
                      <a:tcPr marL="68580" marR="68580" marT="0" marB="0">
                        <a:blipFill>
                          <a:blip r:embed="rId3"/>
                          <a:stretch>
                            <a:fillRect l="-236728" t="-224211" r="-101543" b="-102105"/>
                          </a:stretch>
                        </a:blipFill>
                      </a:tcPr>
                    </a:tc>
                    <a:tc>
                      <a:txBody>
                        <a:bodyPr/>
                        <a:lstStyle/>
                        <a:p>
                          <a:endParaRPr lang="fr-FR"/>
                        </a:p>
                      </a:txBody>
                      <a:tcPr marL="68580" marR="68580" marT="0" marB="0">
                        <a:blipFill>
                          <a:blip r:embed="rId3"/>
                          <a:stretch>
                            <a:fillRect l="-335692" t="-224211" r="-1231" b="-102105"/>
                          </a:stretch>
                        </a:blipFill>
                      </a:tcPr>
                    </a:tc>
                    <a:extLst>
                      <a:ext uri="{0D108BD9-81ED-4DB2-BD59-A6C34878D82A}">
                        <a16:rowId xmlns:a16="http://schemas.microsoft.com/office/drawing/2014/main" val="517082303"/>
                      </a:ext>
                    </a:extLst>
                  </a:tr>
                  <a:tr h="579226">
                    <a:tc vMerge="1">
                      <a:txBody>
                        <a:bodyPr/>
                        <a:lstStyle/>
                        <a:p>
                          <a:endParaRPr lang="fr-FR"/>
                        </a:p>
                      </a:txBody>
                      <a:tcPr/>
                    </a:tc>
                    <a:tc>
                      <a:txBody>
                        <a:bodyPr/>
                        <a:lstStyle/>
                        <a:p>
                          <a:endParaRPr lang="fr-FR"/>
                        </a:p>
                      </a:txBody>
                      <a:tcPr marL="68580" marR="68580" marT="0" marB="0">
                        <a:blipFill>
                          <a:blip r:embed="rId3"/>
                          <a:stretch>
                            <a:fillRect l="-136000" t="-324211" r="-200923" b="-2105"/>
                          </a:stretch>
                        </a:blipFill>
                      </a:tcPr>
                    </a:tc>
                    <a:tc>
                      <a:txBody>
                        <a:bodyPr/>
                        <a:lstStyle/>
                        <a:p>
                          <a:endParaRPr lang="fr-FR"/>
                        </a:p>
                      </a:txBody>
                      <a:tcPr marL="68580" marR="68580" marT="0" marB="0">
                        <a:blipFill>
                          <a:blip r:embed="rId3"/>
                          <a:stretch>
                            <a:fillRect l="-236728" t="-324211" r="-101543" b="-2105"/>
                          </a:stretch>
                        </a:blipFill>
                      </a:tcPr>
                    </a:tc>
                    <a:tc>
                      <a:txBody>
                        <a:bodyPr/>
                        <a:lstStyle/>
                        <a:p>
                          <a:endParaRPr lang="fr-FR"/>
                        </a:p>
                      </a:txBody>
                      <a:tcPr marL="68580" marR="68580" marT="0" marB="0">
                        <a:blipFill>
                          <a:blip r:embed="rId3"/>
                          <a:stretch>
                            <a:fillRect l="-335692" t="-324211" r="-1231" b="-2105"/>
                          </a:stretch>
                        </a:blipFill>
                      </a:tcPr>
                    </a:tc>
                    <a:extLst>
                      <a:ext uri="{0D108BD9-81ED-4DB2-BD59-A6C34878D82A}">
                        <a16:rowId xmlns:a16="http://schemas.microsoft.com/office/drawing/2014/main" val="1526312245"/>
                      </a:ext>
                    </a:extLst>
                  </a:tr>
                </a:tbl>
              </a:graphicData>
            </a:graphic>
          </p:graphicFrame>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4"/>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5D89DBB4-F829-4A1A-B66D-44651DACA1A3}"/>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3E603BDF-ACAF-4DD5-94D8-6BB8D4D30A60}"/>
              </a:ext>
            </a:extLst>
          </p:cNvPr>
          <p:cNvSpPr>
            <a:spLocks noGrp="1"/>
          </p:cNvSpPr>
          <p:nvPr>
            <p:ph type="sldNum" sz="quarter" idx="12"/>
          </p:nvPr>
        </p:nvSpPr>
        <p:spPr/>
        <p:txBody>
          <a:bodyPr/>
          <a:lstStyle/>
          <a:p>
            <a:fld id="{A88EAB1B-73FB-4977-9B11-E6EDEDEB8490}" type="slidenum">
              <a:rPr lang="fr-FR" smtClean="0"/>
              <a:t>5</a:t>
            </a:fld>
            <a:endParaRPr lang="fr-FR" dirty="0"/>
          </a:p>
        </p:txBody>
      </p:sp>
      <p:pic>
        <p:nvPicPr>
          <p:cNvPr id="8" name="Image 7">
            <a:extLst>
              <a:ext uri="{FF2B5EF4-FFF2-40B4-BE49-F238E27FC236}">
                <a16:creationId xmlns:a16="http://schemas.microsoft.com/office/drawing/2014/main" id="{976007D8-AC3C-4385-A441-7C679E5B3AA0}"/>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713172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Construction du jeu répété</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Concept de solution</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509200"/>
              </a:xfrm>
              <a:prstGeom prst="rect">
                <a:avLst/>
              </a:prstGeom>
              <a:noFill/>
            </p:spPr>
            <p:txBody>
              <a:bodyPr wrap="square" rtlCol="0">
                <a:spAutoFit/>
              </a:bodyPr>
              <a:lstStyle/>
              <a:p>
                <a:pPr marL="914400" lvl="1" indent="-457200">
                  <a:buFont typeface="Arial" panose="020B0604020202020204" pitchFamily="34" charset="0"/>
                  <a:buChar char="•"/>
                </a:pPr>
                <a:endParaRPr lang="fr-FR" sz="3200" dirty="0">
                  <a:effectLst/>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 Rationalité séquentielle:</a:t>
                </a:r>
              </a:p>
              <a:p>
                <a:pPr marL="1371600" lvl="2" indent="-457200">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les joueurs adoptent un comportement optimal dans tous sous-jeux, même ceux situés en dehors du chemin d’équilibre. </a:t>
                </a:r>
              </a:p>
              <a:p>
                <a:pPr lvl="2"/>
                <a:r>
                  <a:rPr lang="fr-FR" sz="3200" dirty="0">
                    <a:latin typeface="Times New Roman" panose="02020603050405020304" pitchFamily="18" charset="0"/>
                    <a:ea typeface="Times New Roman" panose="02020603050405020304" pitchFamily="18" charset="0"/>
                    <a:sym typeface="Wingdings" panose="05000000000000000000" pitchFamily="2" charset="2"/>
                  </a:rPr>
                  <a:t>	 </a:t>
                </a:r>
                <a:r>
                  <a:rPr lang="fr-FR" sz="3200" dirty="0">
                    <a:latin typeface="Times New Roman" panose="02020603050405020304" pitchFamily="18" charset="0"/>
                    <a:ea typeface="Times New Roman" panose="02020603050405020304" pitchFamily="18" charset="0"/>
                  </a:rPr>
                  <a:t>Elimination des menaces non crédibles.</a:t>
                </a:r>
              </a:p>
              <a:p>
                <a:pPr lvl="2"/>
                <a:endParaRPr lang="fr-FR" sz="3200" dirty="0">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fr-FR" sz="3200" dirty="0">
                    <a:latin typeface="Times New Roman" panose="02020603050405020304" pitchFamily="18" charset="0"/>
                    <a:ea typeface="Times New Roman" panose="02020603050405020304" pitchFamily="18" charset="0"/>
                  </a:rPr>
                  <a:t>Le profil stratégique </a:t>
                </a:r>
                <a14:m>
                  <m:oMath xmlns:m="http://schemas.openxmlformats.org/officeDocument/2006/math">
                    <m:sSub>
                      <m:sSubPr>
                        <m:ctrlPr>
                          <a:rPr lang="fr-FR" sz="3200" i="1">
                            <a:latin typeface="Cambria Math" panose="02040503050406030204" pitchFamily="18" charset="0"/>
                          </a:rPr>
                        </m:ctrlPr>
                      </m:sSubPr>
                      <m:e>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cs typeface="Times New Roman" panose="02020603050405020304" pitchFamily="18" charset="0"/>
                              </a:rPr>
                              <m:t>(</m:t>
                            </m:r>
                            <m:r>
                              <a:rPr lang="fr-FR" sz="3200" i="1">
                                <a:latin typeface="Cambria Math" panose="02040503050406030204" pitchFamily="18" charset="0"/>
                                <a:ea typeface="Times New Roman" panose="02020603050405020304" pitchFamily="18" charset="0"/>
                                <a:cs typeface="Times New Roman" panose="02020603050405020304" pitchFamily="18" charset="0"/>
                              </a:rPr>
                              <m:t>𝜎</m:t>
                            </m:r>
                          </m:e>
                          <m:sub>
                            <m:r>
                              <a:rPr lang="fr-FR" sz="32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fr-FR" sz="3200" i="1">
                            <a:latin typeface="Cambria Math" panose="02040503050406030204" pitchFamily="18" charset="0"/>
                            <a:ea typeface="Times New Roman" panose="02020603050405020304" pitchFamily="18" charset="0"/>
                            <a:cs typeface="Times New Roman" panose="02020603050405020304" pitchFamily="18" charset="0"/>
                          </a:rPr>
                          <m:t>)</m:t>
                        </m:r>
                      </m:e>
                      <m:sub>
                        <m:r>
                          <a:rPr lang="fr-FR" sz="3200" i="1">
                            <a:latin typeface="Cambria Math" panose="02040503050406030204" pitchFamily="18" charset="0"/>
                            <a:ea typeface="Times New Roman" panose="02020603050405020304" pitchFamily="18" charset="0"/>
                            <a:cs typeface="Times New Roman" panose="02020603050405020304" pitchFamily="18" charset="0"/>
                          </a:rPr>
                          <m:t>𝑖</m:t>
                        </m:r>
                        <m:r>
                          <a:rPr lang="fr-FR" sz="3200" i="1">
                            <a:latin typeface="Cambria Math" panose="02040503050406030204" pitchFamily="18" charset="0"/>
                            <a:ea typeface="Times New Roman" panose="02020603050405020304" pitchFamily="18" charset="0"/>
                            <a:cs typeface="Times New Roman" panose="02020603050405020304" pitchFamily="18" charset="0"/>
                          </a:rPr>
                          <m:t>∈</m:t>
                        </m:r>
                        <m:r>
                          <a:rPr lang="fr-FR" sz="3200" i="1">
                            <a:latin typeface="Cambria Math" panose="02040503050406030204" pitchFamily="18" charset="0"/>
                            <a:ea typeface="Calibri" panose="020F0502020204030204" pitchFamily="34" charset="0"/>
                            <a:cs typeface="Times New Roman" panose="02020603050405020304" pitchFamily="18" charset="0"/>
                          </a:rPr>
                          <m:t>𝒩</m:t>
                        </m:r>
                        <m:r>
                          <a:rPr lang="fr-FR" sz="3200" i="1">
                            <a:latin typeface="Cambria Math" panose="02040503050406030204" pitchFamily="18" charset="0"/>
                            <a:ea typeface="Times New Roman" panose="02020603050405020304" pitchFamily="18" charset="0"/>
                            <a:cs typeface="Times New Roman" panose="02020603050405020304" pitchFamily="18" charset="0"/>
                          </a:rPr>
                          <m:t> </m:t>
                        </m:r>
                      </m:sub>
                    </m:sSub>
                  </m:oMath>
                </a14:m>
                <a:r>
                  <a:rPr lang="fr-FR" sz="3200" dirty="0">
                    <a:latin typeface="Times New Roman" panose="02020603050405020304" pitchFamily="18" charset="0"/>
                    <a:ea typeface="Times New Roman" panose="02020603050405020304" pitchFamily="18" charset="0"/>
                  </a:rPr>
                  <a:t> est un </a:t>
                </a:r>
                <a:r>
                  <a:rPr lang="fr-FR" sz="3200" b="1" i="1" u="sng" dirty="0">
                    <a:latin typeface="Times New Roman" panose="02020603050405020304" pitchFamily="18" charset="0"/>
                    <a:ea typeface="Times New Roman" panose="02020603050405020304" pitchFamily="18" charset="0"/>
                  </a:rPr>
                  <a:t>équilibre parfait en sous-jeux</a:t>
                </a:r>
                <a:r>
                  <a:rPr lang="fr-FR" sz="3200" b="1" u="sng" dirty="0">
                    <a:latin typeface="Times New Roman" panose="02020603050405020304" pitchFamily="18" charset="0"/>
                    <a:ea typeface="Times New Roman" panose="02020603050405020304" pitchFamily="18" charset="0"/>
                  </a:rPr>
                  <a:t> </a:t>
                </a:r>
                <a:r>
                  <a:rPr lang="fr-FR" sz="3200" dirty="0">
                    <a:latin typeface="Times New Roman" panose="02020603050405020304" pitchFamily="18" charset="0"/>
                    <a:ea typeface="Times New Roman" panose="02020603050405020304" pitchFamily="18" charset="0"/>
                  </a:rPr>
                  <a:t>si pour toute histoire </a:t>
                </a:r>
                <a14:m>
                  <m:oMath xmlns:m="http://schemas.openxmlformats.org/officeDocument/2006/math">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cs typeface="Times New Roman" panose="02020603050405020304" pitchFamily="18" charset="0"/>
                          </a:rPr>
                          <m:t>𝐻</m:t>
                        </m:r>
                      </m:e>
                      <m:sub>
                        <m:r>
                          <a:rPr lang="fr-FR" sz="3200" i="1">
                            <a:latin typeface="Cambria Math" panose="02040503050406030204" pitchFamily="18" charset="0"/>
                            <a:ea typeface="Times New Roman" panose="02020603050405020304" pitchFamily="18" charset="0"/>
                            <a:cs typeface="Times New Roman" panose="02020603050405020304" pitchFamily="18" charset="0"/>
                          </a:rPr>
                          <m:t>𝑡</m:t>
                        </m:r>
                      </m:sub>
                    </m:sSub>
                    <m:r>
                      <a:rPr lang="fr-FR" sz="32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fr-FR" sz="3200" i="1">
                            <a:latin typeface="Cambria Math" panose="02040503050406030204" pitchFamily="18" charset="0"/>
                            <a:ea typeface="Times New Roman" panose="02020603050405020304" pitchFamily="18" charset="0"/>
                          </a:rPr>
                        </m:ctrlPr>
                      </m:sSupPr>
                      <m:e>
                        <m:r>
                          <a:rPr lang="fr-FR" sz="3200" i="1">
                            <a:latin typeface="Cambria Math" panose="02040503050406030204" pitchFamily="18" charset="0"/>
                            <a:ea typeface="Times New Roman" panose="02020603050405020304" pitchFamily="18" charset="0"/>
                            <a:cs typeface="Times New Roman" panose="02020603050405020304" pitchFamily="18" charset="0"/>
                          </a:rPr>
                          <m:t>𝑆</m:t>
                        </m:r>
                      </m:e>
                      <m:sup>
                        <m:r>
                          <a:rPr lang="fr-FR" sz="3200" i="1">
                            <a:latin typeface="Cambria Math" panose="02040503050406030204" pitchFamily="18" charset="0"/>
                            <a:ea typeface="Times New Roman" panose="02020603050405020304" pitchFamily="18" charset="0"/>
                            <a:cs typeface="Times New Roman" panose="02020603050405020304" pitchFamily="18" charset="0"/>
                          </a:rPr>
                          <m:t>𝑡</m:t>
                        </m:r>
                        <m:r>
                          <a:rPr lang="fr-FR" sz="3200" i="1">
                            <a:latin typeface="Cambria Math" panose="02040503050406030204" pitchFamily="18" charset="0"/>
                            <a:ea typeface="Times New Roman" panose="02020603050405020304" pitchFamily="18" charset="0"/>
                            <a:cs typeface="Times New Roman" panose="02020603050405020304" pitchFamily="18" charset="0"/>
                          </a:rPr>
                          <m:t>−1</m:t>
                        </m:r>
                      </m:sup>
                    </m:sSup>
                  </m:oMath>
                </a14:m>
                <a:r>
                  <a:rPr lang="fr-FR" sz="3200" dirty="0">
                    <a:latin typeface="Times New Roman" panose="02020603050405020304" pitchFamily="18" charset="0"/>
                    <a:ea typeface="Times New Roman" panose="02020603050405020304" pitchFamily="18" charset="0"/>
                  </a:rPr>
                  <a:t>, le profil stratégique </a:t>
                </a:r>
                <a14:m>
                  <m:oMath xmlns:m="http://schemas.openxmlformats.org/officeDocument/2006/math">
                    <m:sSub>
                      <m:sSubPr>
                        <m:ctrlPr>
                          <a:rPr lang="fr-FR" sz="3200" i="1">
                            <a:latin typeface="Cambria Math" panose="02040503050406030204" pitchFamily="18" charset="0"/>
                          </a:rPr>
                        </m:ctrlPr>
                      </m:sSubPr>
                      <m:e>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cs typeface="Times New Roman" panose="02020603050405020304" pitchFamily="18" charset="0"/>
                              </a:rPr>
                              <m:t>(</m:t>
                            </m:r>
                            <m:r>
                              <a:rPr lang="fr-FR" sz="3200" i="1">
                                <a:latin typeface="Cambria Math" panose="02040503050406030204" pitchFamily="18" charset="0"/>
                                <a:ea typeface="Times New Roman" panose="02020603050405020304" pitchFamily="18" charset="0"/>
                                <a:cs typeface="Times New Roman" panose="02020603050405020304" pitchFamily="18" charset="0"/>
                              </a:rPr>
                              <m:t>𝜎</m:t>
                            </m:r>
                          </m:e>
                          <m:sub>
                            <m:r>
                              <a:rPr lang="fr-FR" sz="32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fr-FR" sz="3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cs typeface="Times New Roman" panose="02020603050405020304" pitchFamily="18" charset="0"/>
                              </a:rPr>
                              <m:t>𝐻</m:t>
                            </m:r>
                          </m:e>
                          <m:sub>
                            <m:r>
                              <a:rPr lang="fr-FR" sz="3200" i="1">
                                <a:latin typeface="Cambria Math" panose="02040503050406030204" pitchFamily="18" charset="0"/>
                                <a:ea typeface="Times New Roman" panose="02020603050405020304" pitchFamily="18" charset="0"/>
                                <a:cs typeface="Times New Roman" panose="02020603050405020304" pitchFamily="18" charset="0"/>
                              </a:rPr>
                              <m:t>𝑡</m:t>
                            </m:r>
                          </m:sub>
                        </m:sSub>
                        <m:r>
                          <a:rPr lang="fr-FR" sz="3200" i="1">
                            <a:latin typeface="Cambria Math" panose="02040503050406030204" pitchFamily="18" charset="0"/>
                            <a:ea typeface="Times New Roman" panose="02020603050405020304" pitchFamily="18" charset="0"/>
                            <a:cs typeface="Times New Roman" panose="02020603050405020304" pitchFamily="18" charset="0"/>
                          </a:rPr>
                          <m:t>))</m:t>
                        </m:r>
                      </m:e>
                      <m:sub>
                        <m:r>
                          <a:rPr lang="fr-FR" sz="3200" i="1">
                            <a:latin typeface="Cambria Math" panose="02040503050406030204" pitchFamily="18" charset="0"/>
                            <a:ea typeface="Times New Roman" panose="02020603050405020304" pitchFamily="18" charset="0"/>
                            <a:cs typeface="Times New Roman" panose="02020603050405020304" pitchFamily="18" charset="0"/>
                          </a:rPr>
                          <m:t>𝑖</m:t>
                        </m:r>
                        <m:r>
                          <a:rPr lang="fr-FR" sz="3200" i="1">
                            <a:latin typeface="Cambria Math" panose="02040503050406030204" pitchFamily="18" charset="0"/>
                            <a:ea typeface="Times New Roman" panose="02020603050405020304" pitchFamily="18" charset="0"/>
                            <a:cs typeface="Times New Roman" panose="02020603050405020304" pitchFamily="18" charset="0"/>
                          </a:rPr>
                          <m:t>∈</m:t>
                        </m:r>
                        <m:r>
                          <a:rPr lang="fr-FR" sz="3200" i="1">
                            <a:latin typeface="Cambria Math" panose="02040503050406030204" pitchFamily="18" charset="0"/>
                            <a:ea typeface="Calibri" panose="020F0502020204030204" pitchFamily="34" charset="0"/>
                            <a:cs typeface="Times New Roman" panose="02020603050405020304" pitchFamily="18" charset="0"/>
                          </a:rPr>
                          <m:t>𝒩</m:t>
                        </m:r>
                        <m:r>
                          <a:rPr lang="fr-FR" sz="3200" i="1">
                            <a:latin typeface="Cambria Math" panose="02040503050406030204" pitchFamily="18" charset="0"/>
                            <a:ea typeface="Times New Roman" panose="02020603050405020304" pitchFamily="18" charset="0"/>
                            <a:cs typeface="Times New Roman" panose="02020603050405020304" pitchFamily="18" charset="0"/>
                          </a:rPr>
                          <m:t> </m:t>
                        </m:r>
                      </m:sub>
                    </m:sSub>
                  </m:oMath>
                </a14:m>
                <a:r>
                  <a:rPr lang="fr-FR" sz="3200" dirty="0">
                    <a:latin typeface="Times New Roman" panose="02020603050405020304" pitchFamily="18" charset="0"/>
                    <a:ea typeface="Times New Roman" panose="02020603050405020304" pitchFamily="18" charset="0"/>
                  </a:rPr>
                  <a:t> est un équilibre de Nash du jeu </a:t>
                </a:r>
                <a14:m>
                  <m:oMath xmlns:m="http://schemas.openxmlformats.org/officeDocument/2006/math">
                    <m:r>
                      <a:rPr lang="fr-FR" sz="3200" i="1">
                        <a:latin typeface="Cambria Math" panose="02040503050406030204" pitchFamily="18" charset="0"/>
                        <a:ea typeface="Times New Roman" panose="02020603050405020304" pitchFamily="18" charset="0"/>
                        <a:cs typeface="Times New Roman" panose="02020603050405020304" pitchFamily="18" charset="0"/>
                      </a:rPr>
                      <m:t>𝐺</m:t>
                    </m:r>
                    <m:r>
                      <a:rPr lang="fr-FR" sz="3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200" i="1">
                            <a:latin typeface="Cambria Math" panose="02040503050406030204" pitchFamily="18" charset="0"/>
                            <a:ea typeface="Times New Roman" panose="02020603050405020304" pitchFamily="18" charset="0"/>
                          </a:rPr>
                        </m:ctrlPr>
                      </m:sSubPr>
                      <m:e>
                        <m:r>
                          <a:rPr lang="fr-FR" sz="3200" i="1">
                            <a:latin typeface="Cambria Math" panose="02040503050406030204" pitchFamily="18" charset="0"/>
                            <a:ea typeface="Times New Roman" panose="02020603050405020304" pitchFamily="18" charset="0"/>
                            <a:cs typeface="Times New Roman" panose="02020603050405020304" pitchFamily="18" charset="0"/>
                          </a:rPr>
                          <m:t>𝐻</m:t>
                        </m:r>
                      </m:e>
                      <m:sub>
                        <m:r>
                          <a:rPr lang="fr-FR" sz="3200" i="1">
                            <a:latin typeface="Cambria Math" panose="02040503050406030204" pitchFamily="18" charset="0"/>
                            <a:ea typeface="Times New Roman" panose="02020603050405020304" pitchFamily="18" charset="0"/>
                            <a:cs typeface="Times New Roman" panose="02020603050405020304" pitchFamily="18" charset="0"/>
                          </a:rPr>
                          <m:t>𝑡</m:t>
                        </m:r>
                      </m:sub>
                    </m:sSub>
                    <m:r>
                      <a:rPr lang="fr-FR" sz="3200"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sz="3200" dirty="0">
                    <a:latin typeface="Times New Roman" panose="02020603050405020304" pitchFamily="18" charset="0"/>
                    <a:ea typeface="Times New Roman" panose="02020603050405020304" pitchFamily="18" charset="0"/>
                  </a:rPr>
                  <a:t>.</a:t>
                </a:r>
              </a:p>
              <a:p>
                <a:pPr lvl="2"/>
                <a:endParaRPr lang="fr-FR" sz="3200" dirty="0">
                  <a:latin typeface="Times New Roman" panose="02020603050405020304" pitchFamily="18" charset="0"/>
                  <a:ea typeface="Times New Roman" panose="02020603050405020304" pitchFamily="18" charset="0"/>
                </a:endParaRPr>
              </a:p>
              <a:p>
                <a:pPr lvl="2"/>
                <a:endParaRPr lang="fr-FR" sz="3200" dirty="0">
                  <a:effectLst/>
                  <a:latin typeface="Times New Roman" panose="02020603050405020304" pitchFamily="18" charset="0"/>
                  <a:ea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5509200"/>
              </a:xfrm>
              <a:prstGeom prst="rect">
                <a:avLst/>
              </a:prstGeom>
              <a:blipFill>
                <a:blip r:embed="rId2"/>
                <a:stretch>
                  <a:fillRect l="-1173" r="-1581"/>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F6F5B6B7-76B0-4A7A-8C18-A383FD1F5552}"/>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653FE902-87E2-4F89-8417-59056A626840}"/>
              </a:ext>
            </a:extLst>
          </p:cNvPr>
          <p:cNvSpPr>
            <a:spLocks noGrp="1"/>
          </p:cNvSpPr>
          <p:nvPr>
            <p:ph type="sldNum" sz="quarter" idx="12"/>
          </p:nvPr>
        </p:nvSpPr>
        <p:spPr/>
        <p:txBody>
          <a:bodyPr/>
          <a:lstStyle/>
          <a:p>
            <a:fld id="{A88EAB1B-73FB-4977-9B11-E6EDEDEB8490}" type="slidenum">
              <a:rPr lang="fr-FR" smtClean="0"/>
              <a:t>50</a:t>
            </a:fld>
            <a:endParaRPr lang="fr-FR" dirty="0"/>
          </a:p>
        </p:txBody>
      </p:sp>
      <p:pic>
        <p:nvPicPr>
          <p:cNvPr id="7" name="Image 6">
            <a:extLst>
              <a:ext uri="{FF2B5EF4-FFF2-40B4-BE49-F238E27FC236}">
                <a16:creationId xmlns:a16="http://schemas.microsoft.com/office/drawing/2014/main" id="{C35E8F27-0B95-4EC1-8D39-36713080CB80}"/>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575261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fontScale="90000"/>
          </a:bodyPr>
          <a:lstStyle/>
          <a:p>
            <a:pPr algn="ctr"/>
            <a:r>
              <a:rPr lang="fr-FR" dirty="0">
                <a:latin typeface="Arial Black" panose="020B0A04020102020204" pitchFamily="34" charset="0"/>
              </a:rPr>
              <a:t>Jeux répétés</a:t>
            </a:r>
            <a:br>
              <a:rPr lang="fr-FR" dirty="0">
                <a:latin typeface="Arial Black" panose="020B0A04020102020204" pitchFamily="34" charset="0"/>
              </a:rPr>
            </a:br>
            <a:r>
              <a:rPr lang="fr-FR" dirty="0">
                <a:latin typeface="Arial Black" panose="020B0A04020102020204" pitchFamily="34" charset="0"/>
              </a:rPr>
              <a:t>Plan</a:t>
            </a:r>
            <a:endParaRPr lang="fr-FR" sz="40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6F7D0CD5-CB69-4A6C-9BBB-0C029308A225}"/>
              </a:ext>
            </a:extLst>
          </p:cNvPr>
          <p:cNvSpPr txBox="1"/>
          <p:nvPr/>
        </p:nvSpPr>
        <p:spPr>
          <a:xfrm>
            <a:off x="1" y="1287917"/>
            <a:ext cx="12039600" cy="5509200"/>
          </a:xfrm>
          <a:prstGeom prst="rect">
            <a:avLst/>
          </a:prstGeom>
          <a:solidFill>
            <a:schemeClr val="tx2">
              <a:lumMod val="20000"/>
              <a:lumOff val="80000"/>
            </a:schemeClr>
          </a:solidFill>
        </p:spPr>
        <p:txBody>
          <a:bodyPr wrap="square" rtlCol="0">
            <a:spAutoFit/>
          </a:bodyPr>
          <a:lstStyle/>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Introduction</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La résolution du dilemme du prisonnier</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Le dilemme du prisonnier répété un nombre fini de fois</a:t>
            </a:r>
            <a:endParaRPr lang="fr-FR" sz="2200" dirty="0">
              <a:solidFill>
                <a:srgbClr val="FF0000"/>
              </a:solidFill>
              <a:latin typeface="Arial" panose="020B0604020202020204" pitchFamily="34" charset="0"/>
              <a:cs typeface="Arial" panose="020B0604020202020204" pitchFamily="34" charset="0"/>
            </a:endParaRP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Qu’est-ce qu’un jeu répété un nombre infini de fois ?</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Construction du jeu répété </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Répétition du 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Stratégies du jeu répété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Paiement escompté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Concept de solution</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Résultats théoriques</a:t>
            </a:r>
          </a:p>
          <a:p>
            <a:pPr marL="1371600" lvl="2" indent="-457200">
              <a:buFont typeface="Arial" panose="020B0604020202020204" pitchFamily="34" charset="0"/>
              <a:buChar char="•"/>
            </a:pPr>
            <a:r>
              <a:rPr lang="fr-FR" sz="2200" dirty="0">
                <a:solidFill>
                  <a:srgbClr val="FF0000"/>
                </a:solidFill>
                <a:latin typeface="Arial" panose="020B0604020202020204" pitchFamily="34" charset="0"/>
                <a:cs typeface="Arial" panose="020B0604020202020204" pitchFamily="34" charset="0"/>
              </a:rPr>
              <a:t>Principe de déviation en un coup</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finis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infinis</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Application à l’économie industrielle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Collusion en prix au sein d’un duopole</a:t>
            </a:r>
            <a:endParaRPr lang="fr-FR" sz="2200" dirty="0">
              <a:latin typeface="Cambria Math" panose="02040503050406030204" pitchFamily="18" charset="0"/>
              <a:ea typeface="Cambria Math" panose="02040503050406030204" pitchFamily="18" charset="0"/>
            </a:endParaRPr>
          </a:p>
        </p:txBody>
      </p:sp>
      <p:pic>
        <p:nvPicPr>
          <p:cNvPr id="6" name="Image 5">
            <a:extLst>
              <a:ext uri="{FF2B5EF4-FFF2-40B4-BE49-F238E27FC236}">
                <a16:creationId xmlns:a16="http://schemas.microsoft.com/office/drawing/2014/main" id="{59262D3F-D64C-4700-B534-459E35995115}"/>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53D1AA9B-966C-44D6-869C-DF0A7301489A}"/>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721F8F3F-FAA8-4AE2-A8D9-DC67A608EFC6}"/>
              </a:ext>
            </a:extLst>
          </p:cNvPr>
          <p:cNvSpPr>
            <a:spLocks noGrp="1"/>
          </p:cNvSpPr>
          <p:nvPr>
            <p:ph type="sldNum" sz="quarter" idx="12"/>
          </p:nvPr>
        </p:nvSpPr>
        <p:spPr/>
        <p:txBody>
          <a:bodyPr/>
          <a:lstStyle/>
          <a:p>
            <a:fld id="{A88EAB1B-73FB-4977-9B11-E6EDEDEB8490}" type="slidenum">
              <a:rPr lang="fr-FR" smtClean="0"/>
              <a:t>51</a:t>
            </a:fld>
            <a:endParaRPr lang="fr-FR" dirty="0"/>
          </a:p>
        </p:txBody>
      </p:sp>
      <p:pic>
        <p:nvPicPr>
          <p:cNvPr id="7" name="Image 6">
            <a:extLst>
              <a:ext uri="{FF2B5EF4-FFF2-40B4-BE49-F238E27FC236}">
                <a16:creationId xmlns:a16="http://schemas.microsoft.com/office/drawing/2014/main" id="{47468D06-B35C-4549-ACBE-7DA72B76CCC7}"/>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979820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Principe de déviation en un coup</a:t>
            </a:r>
          </a:p>
        </p:txBody>
      </p:sp>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016758"/>
          </a:xfrm>
          <a:prstGeom prst="rect">
            <a:avLst/>
          </a:prstGeom>
          <a:noFill/>
        </p:spPr>
        <p:txBody>
          <a:bodyPr wrap="square" rtlCol="0">
            <a:spAutoFit/>
          </a:bodyPr>
          <a:lstStyle/>
          <a:p>
            <a:pPr marL="457200" indent="-457200" algn="just">
              <a:spcAft>
                <a:spcPts val="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Blackwell (1965). </a:t>
            </a:r>
            <a:r>
              <a:rPr lang="fr-FR" sz="3200" dirty="0">
                <a:effectLst/>
                <a:latin typeface="Times New Roman" panose="02020603050405020304" pitchFamily="18" charset="0"/>
                <a:ea typeface="Times New Roman" panose="02020603050405020304" pitchFamily="18" charset="0"/>
              </a:rPr>
              <a:t>P</a:t>
            </a:r>
            <a:r>
              <a:rPr lang="fr-FR" sz="3200" dirty="0">
                <a:latin typeface="Times New Roman" panose="02020603050405020304" pitchFamily="18" charset="0"/>
                <a:ea typeface="Calibri" panose="020F0502020204030204" pitchFamily="34" charset="0"/>
              </a:rPr>
              <a:t>rincipe d’optimalité en programmation dynamique :</a:t>
            </a:r>
          </a:p>
          <a:p>
            <a:pPr lvl="1" algn="ctr"/>
            <a:r>
              <a:rPr lang="fr-FR" sz="3200" dirty="0">
                <a:latin typeface="Times New Roman" panose="02020603050405020304" pitchFamily="18" charset="0"/>
                <a:ea typeface="Calibri" panose="020F0502020204030204" pitchFamily="34" charset="0"/>
              </a:rPr>
              <a:t> « one-shot </a:t>
            </a:r>
            <a:r>
              <a:rPr lang="fr-FR" sz="3200" dirty="0" err="1">
                <a:latin typeface="Times New Roman" panose="02020603050405020304" pitchFamily="18" charset="0"/>
                <a:ea typeface="Calibri" panose="020F0502020204030204" pitchFamily="34" charset="0"/>
              </a:rPr>
              <a:t>deviation</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principle</a:t>
            </a:r>
            <a:r>
              <a:rPr lang="fr-FR" sz="3200" dirty="0">
                <a:latin typeface="Times New Roman" panose="02020603050405020304" pitchFamily="18" charset="0"/>
                <a:ea typeface="Calibri" panose="020F0502020204030204" pitchFamily="34" charset="0"/>
              </a:rPr>
              <a:t> » </a:t>
            </a:r>
          </a:p>
          <a:p>
            <a:pPr lvl="1" algn="ctr"/>
            <a:r>
              <a:rPr lang="fr-FR" sz="3200" dirty="0">
                <a:latin typeface="Times New Roman" panose="02020603050405020304" pitchFamily="18" charset="0"/>
                <a:ea typeface="Calibri" panose="020F0502020204030204" pitchFamily="34" charset="0"/>
              </a:rPr>
              <a:t> « principe de déviation en un coup ».</a:t>
            </a:r>
          </a:p>
          <a:p>
            <a:pPr lvl="1" algn="ctr"/>
            <a:endParaRPr lang="fr-FR" sz="3200" dirty="0">
              <a:latin typeface="Times New Roman" panose="02020603050405020304" pitchFamily="18" charset="0"/>
              <a:ea typeface="Calibri" panose="020F0502020204030204" pitchFamily="34" charset="0"/>
            </a:endParaRPr>
          </a:p>
          <a:p>
            <a:pPr marL="457200" indent="-457200" algn="just">
              <a:spcAft>
                <a:spcPts val="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Stipule que:</a:t>
            </a:r>
          </a:p>
          <a:p>
            <a:pPr lvl="1" algn="ctr"/>
            <a:r>
              <a:rPr lang="fr-FR" sz="3200" dirty="0">
                <a:latin typeface="Times New Roman" panose="02020603050405020304" pitchFamily="18" charset="0"/>
                <a:ea typeface="Calibri" panose="020F0502020204030204" pitchFamily="34" charset="0"/>
              </a:rPr>
              <a:t>un profil stratégique est un équilibre parfait en sous-jeux </a:t>
            </a:r>
          </a:p>
          <a:p>
            <a:pPr lvl="1" algn="ctr"/>
            <a:r>
              <a:rPr lang="fr-FR" sz="3200" dirty="0">
                <a:latin typeface="Times New Roman" panose="02020603050405020304" pitchFamily="18" charset="0"/>
                <a:ea typeface="Calibri" panose="020F0502020204030204" pitchFamily="34" charset="0"/>
              </a:rPr>
              <a:t>si et seulement si</a:t>
            </a:r>
          </a:p>
          <a:p>
            <a:pPr lvl="1" algn="ctr"/>
            <a:r>
              <a:rPr lang="fr-FR" sz="3200" dirty="0">
                <a:latin typeface="Times New Roman" panose="02020603050405020304" pitchFamily="18" charset="0"/>
                <a:ea typeface="Calibri" panose="020F0502020204030204" pitchFamily="34" charset="0"/>
              </a:rPr>
              <a:t>il n’y a pas de déviation unilatérale </a:t>
            </a:r>
            <a:r>
              <a:rPr lang="fr-FR" sz="3200" i="1" dirty="0">
                <a:latin typeface="Times New Roman" panose="02020603050405020304" pitchFamily="18" charset="0"/>
                <a:ea typeface="Calibri" panose="020F0502020204030204" pitchFamily="34" charset="0"/>
              </a:rPr>
              <a:t>d’une seule période</a:t>
            </a:r>
            <a:r>
              <a:rPr lang="fr-FR" sz="3200" dirty="0">
                <a:latin typeface="Times New Roman" panose="02020603050405020304" pitchFamily="18" charset="0"/>
                <a:ea typeface="Calibri" panose="020F0502020204030204" pitchFamily="34" charset="0"/>
              </a:rPr>
              <a:t> </a:t>
            </a:r>
          </a:p>
          <a:p>
            <a:pPr lvl="1" algn="ctr"/>
            <a:r>
              <a:rPr lang="fr-FR" sz="3200" dirty="0">
                <a:latin typeface="Times New Roman" panose="02020603050405020304" pitchFamily="18" charset="0"/>
                <a:ea typeface="Calibri" panose="020F0502020204030204" pitchFamily="34" charset="0"/>
              </a:rPr>
              <a:t>(c’est-à-dire « en un coup ») profitable. </a:t>
            </a: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2736991B-9071-41C4-8E87-04E92A180CBA}"/>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4C9B6F32-6C5E-43BD-A361-66B7E8541EA7}"/>
              </a:ext>
            </a:extLst>
          </p:cNvPr>
          <p:cNvSpPr>
            <a:spLocks noGrp="1"/>
          </p:cNvSpPr>
          <p:nvPr>
            <p:ph type="sldNum" sz="quarter" idx="12"/>
          </p:nvPr>
        </p:nvSpPr>
        <p:spPr/>
        <p:txBody>
          <a:bodyPr/>
          <a:lstStyle/>
          <a:p>
            <a:fld id="{A88EAB1B-73FB-4977-9B11-E6EDEDEB8490}" type="slidenum">
              <a:rPr lang="fr-FR" smtClean="0"/>
              <a:t>52</a:t>
            </a:fld>
            <a:endParaRPr lang="fr-FR" dirty="0"/>
          </a:p>
        </p:txBody>
      </p:sp>
      <p:pic>
        <p:nvPicPr>
          <p:cNvPr id="7" name="Image 6">
            <a:extLst>
              <a:ext uri="{FF2B5EF4-FFF2-40B4-BE49-F238E27FC236}">
                <a16:creationId xmlns:a16="http://schemas.microsoft.com/office/drawing/2014/main" id="{F3779A7E-9E7C-4C6D-86CB-78897D7C3D87}"/>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898235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Principe de déviation en un coup</a:t>
            </a:r>
          </a:p>
        </p:txBody>
      </p:sp>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165517"/>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E.g., dans un jeu répété 3 fois, pour vérifier qu’un profil stratégique est un équilibre parfait en sous-jeux, il suffit de vérifier qu’il n’y a pas de déviation unilatérale profitable à:</a:t>
            </a:r>
          </a:p>
          <a:p>
            <a:pPr marL="1371600" lvl="2" indent="-457200" algn="just">
              <a:spcAft>
                <a:spcPts val="100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la première étape;</a:t>
            </a:r>
          </a:p>
          <a:p>
            <a:pPr marL="1371600" lvl="2" indent="-457200" algn="just">
              <a:spcAft>
                <a:spcPts val="100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la seconde étape; et à</a:t>
            </a:r>
          </a:p>
          <a:p>
            <a:pPr marL="1371600" lvl="2" indent="-457200" algn="just">
              <a:spcAft>
                <a:spcPts val="100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la troisième étape.</a:t>
            </a:r>
          </a:p>
          <a:p>
            <a:pPr marL="914400" lvl="1" indent="-457200" algn="just">
              <a:spcAft>
                <a:spcPts val="1000"/>
              </a:spcAft>
              <a:buFont typeface="Arial" panose="020B0604020202020204" pitchFamily="34" charset="0"/>
              <a:buChar char="•"/>
            </a:pPr>
            <a:endParaRPr lang="fr-FR" sz="3200" dirty="0">
              <a:latin typeface="Times New Roman" panose="02020603050405020304" pitchFamily="18" charset="0"/>
              <a:ea typeface="Calibri" panose="020F0502020204030204" pitchFamily="34" charset="0"/>
            </a:endParaRPr>
          </a:p>
          <a:p>
            <a:pPr marL="457200" indent="-457200" algn="just">
              <a:spcAft>
                <a:spcPts val="100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Il est inutile de vérifier qu’aucune déviation unilatérale (du même joueur) sur deux ou trois étapes conjointement n’est profitable.</a:t>
            </a:r>
            <a:endParaRPr lang="fr-FR" sz="3200" dirty="0">
              <a:effectLst/>
              <a:latin typeface="Times New Roman" panose="02020603050405020304" pitchFamily="18" charset="0"/>
              <a:ea typeface="Calibri" panose="020F0502020204030204" pitchFamily="34"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87B3448A-BF25-4D1D-A6F8-EAD75C4A77F4}"/>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ABBC1DD7-F4F6-4445-9CE8-615A4DF61576}"/>
              </a:ext>
            </a:extLst>
          </p:cNvPr>
          <p:cNvSpPr>
            <a:spLocks noGrp="1"/>
          </p:cNvSpPr>
          <p:nvPr>
            <p:ph type="sldNum" sz="quarter" idx="12"/>
          </p:nvPr>
        </p:nvSpPr>
        <p:spPr/>
        <p:txBody>
          <a:bodyPr/>
          <a:lstStyle/>
          <a:p>
            <a:fld id="{A88EAB1B-73FB-4977-9B11-E6EDEDEB8490}" type="slidenum">
              <a:rPr lang="fr-FR" smtClean="0"/>
              <a:t>53</a:t>
            </a:fld>
            <a:endParaRPr lang="fr-FR" dirty="0"/>
          </a:p>
        </p:txBody>
      </p:sp>
      <p:pic>
        <p:nvPicPr>
          <p:cNvPr id="7" name="Image 6">
            <a:extLst>
              <a:ext uri="{FF2B5EF4-FFF2-40B4-BE49-F238E27FC236}">
                <a16:creationId xmlns:a16="http://schemas.microsoft.com/office/drawing/2014/main" id="{D132FE91-C089-47BC-9AEB-DD9F86387C7C}"/>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952421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Principe de déviation en un coup</a:t>
            </a:r>
          </a:p>
        </p:txBody>
      </p:sp>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4031873"/>
          </a:xfrm>
          <a:prstGeom prst="rect">
            <a:avLst/>
          </a:prstGeom>
          <a:noFill/>
        </p:spPr>
        <p:txBody>
          <a:bodyPr wrap="square" rtlCol="0">
            <a:spAutoFit/>
          </a:bodyPr>
          <a:lstStyle/>
          <a:p>
            <a:pPr marL="457200" indent="-457200" algn="just">
              <a:spcAft>
                <a:spcPts val="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Il s’applique en particulier à notre cadre de jeux répétés un nombre:</a:t>
            </a:r>
          </a:p>
          <a:p>
            <a:pPr marL="457200" indent="-457200" algn="just">
              <a:spcAft>
                <a:spcPts val="0"/>
              </a:spcAft>
              <a:buFont typeface="Arial" panose="020B0604020202020204" pitchFamily="34" charset="0"/>
              <a:buChar char="•"/>
            </a:pPr>
            <a:endParaRPr lang="fr-FR" sz="3200" dirty="0">
              <a:latin typeface="Times New Roman" panose="02020603050405020304" pitchFamily="18" charset="0"/>
              <a:ea typeface="Calibri" panose="020F0502020204030204" pitchFamily="34" charset="0"/>
            </a:endParaRPr>
          </a:p>
          <a:p>
            <a:pPr marL="914400" lvl="1" indent="-457200" algn="jus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 fini de fois, et</a:t>
            </a:r>
          </a:p>
          <a:p>
            <a:pPr marL="914400" lvl="1" indent="-457200" algn="just">
              <a:buFont typeface="Arial" panose="020B0604020202020204" pitchFamily="34" charset="0"/>
              <a:buChar char="•"/>
            </a:pPr>
            <a:endParaRPr lang="fr-FR" sz="3200" dirty="0">
              <a:latin typeface="Times New Roman" panose="02020603050405020304" pitchFamily="18" charset="0"/>
              <a:ea typeface="Calibri" panose="020F0502020204030204" pitchFamily="34" charset="0"/>
            </a:endParaRPr>
          </a:p>
          <a:p>
            <a:pPr marL="914400" lvl="1" indent="-457200" algn="jus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 infini de fois, pourvu que la fonction de gain de chaque joueur est bornée</a:t>
            </a:r>
          </a:p>
          <a:p>
            <a:pPr marL="1371600" lvl="2" indent="-457200" algn="jus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de sorte que sous forme escomptée, le paiement de long terme satisfait une propriété de continuité à l’infini.</a:t>
            </a:r>
            <a:endParaRPr lang="fr-FR" sz="3200" dirty="0">
              <a:effectLst/>
              <a:latin typeface="Times New Roman" panose="02020603050405020304" pitchFamily="18" charset="0"/>
              <a:ea typeface="Times New Roman" panose="02020603050405020304" pitchFamily="18"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CDBB0F32-3EB8-48A9-A996-94CCE0FFEABC}"/>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9CDEFC82-6084-4755-8816-68D54F296465}"/>
              </a:ext>
            </a:extLst>
          </p:cNvPr>
          <p:cNvSpPr>
            <a:spLocks noGrp="1"/>
          </p:cNvSpPr>
          <p:nvPr>
            <p:ph type="sldNum" sz="quarter" idx="12"/>
          </p:nvPr>
        </p:nvSpPr>
        <p:spPr/>
        <p:txBody>
          <a:bodyPr/>
          <a:lstStyle/>
          <a:p>
            <a:fld id="{A88EAB1B-73FB-4977-9B11-E6EDEDEB8490}" type="slidenum">
              <a:rPr lang="fr-FR" smtClean="0"/>
              <a:t>54</a:t>
            </a:fld>
            <a:endParaRPr lang="fr-FR" dirty="0"/>
          </a:p>
        </p:txBody>
      </p:sp>
      <p:pic>
        <p:nvPicPr>
          <p:cNvPr id="7" name="Image 6">
            <a:extLst>
              <a:ext uri="{FF2B5EF4-FFF2-40B4-BE49-F238E27FC236}">
                <a16:creationId xmlns:a16="http://schemas.microsoft.com/office/drawing/2014/main" id="{03F75359-C288-41B6-BB74-9F3DC240FF10}"/>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994939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fontScale="90000"/>
          </a:bodyPr>
          <a:lstStyle/>
          <a:p>
            <a:pPr algn="ctr"/>
            <a:r>
              <a:rPr lang="fr-FR" dirty="0">
                <a:latin typeface="Arial Black" panose="020B0A04020102020204" pitchFamily="34" charset="0"/>
              </a:rPr>
              <a:t>Jeux répétés</a:t>
            </a:r>
            <a:br>
              <a:rPr lang="fr-FR" dirty="0">
                <a:latin typeface="Arial Black" panose="020B0A04020102020204" pitchFamily="34" charset="0"/>
              </a:rPr>
            </a:br>
            <a:r>
              <a:rPr lang="fr-FR" dirty="0">
                <a:latin typeface="Arial Black" panose="020B0A04020102020204" pitchFamily="34" charset="0"/>
              </a:rPr>
              <a:t>Plan</a:t>
            </a:r>
            <a:endParaRPr lang="fr-FR" sz="40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6F7D0CD5-CB69-4A6C-9BBB-0C029308A225}"/>
              </a:ext>
            </a:extLst>
          </p:cNvPr>
          <p:cNvSpPr txBox="1"/>
          <p:nvPr/>
        </p:nvSpPr>
        <p:spPr>
          <a:xfrm>
            <a:off x="1" y="1287917"/>
            <a:ext cx="12039600" cy="5509200"/>
          </a:xfrm>
          <a:prstGeom prst="rect">
            <a:avLst/>
          </a:prstGeom>
          <a:solidFill>
            <a:schemeClr val="tx2">
              <a:lumMod val="20000"/>
              <a:lumOff val="80000"/>
            </a:schemeClr>
          </a:solidFill>
        </p:spPr>
        <p:txBody>
          <a:bodyPr wrap="square" rtlCol="0">
            <a:spAutoFit/>
          </a:bodyPr>
          <a:lstStyle/>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Introduction</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La résolution du dilemme du prisonnier</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Le dilemme du prisonnier répété un nombre fini de fois</a:t>
            </a:r>
            <a:endParaRPr lang="fr-FR" sz="2200" dirty="0">
              <a:solidFill>
                <a:srgbClr val="FF0000"/>
              </a:solidFill>
              <a:latin typeface="Arial" panose="020B0604020202020204" pitchFamily="34" charset="0"/>
              <a:cs typeface="Arial" panose="020B0604020202020204" pitchFamily="34" charset="0"/>
            </a:endParaRP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Qu’est-ce qu’un jeu répété un nombre infini de fois ?</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Construction du jeu répété </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Répétition du 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Stratégies du jeu répété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Paiement escompté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Concept de solution</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Résultats théoriques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Principe de déviation en un coup</a:t>
            </a:r>
          </a:p>
          <a:p>
            <a:pPr marL="1371600" lvl="2" indent="-457200">
              <a:buFont typeface="Arial" panose="020B0604020202020204" pitchFamily="34" charset="0"/>
              <a:buChar char="•"/>
            </a:pPr>
            <a:r>
              <a:rPr lang="fr-FR" sz="2200" dirty="0">
                <a:solidFill>
                  <a:srgbClr val="FF0000"/>
                </a:solidFill>
                <a:latin typeface="Arial" panose="020B0604020202020204" pitchFamily="34" charset="0"/>
                <a:cs typeface="Arial" panose="020B0604020202020204" pitchFamily="34" charset="0"/>
              </a:rPr>
              <a:t>Jeux répétés finis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infinis</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Application à l’économie industrielle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Collusion en prix au sein d’un duopole</a:t>
            </a:r>
            <a:endParaRPr lang="fr-FR" sz="2200" dirty="0">
              <a:latin typeface="Cambria Math" panose="02040503050406030204" pitchFamily="18" charset="0"/>
              <a:ea typeface="Cambria Math" panose="02040503050406030204" pitchFamily="18" charset="0"/>
            </a:endParaRPr>
          </a:p>
        </p:txBody>
      </p:sp>
      <p:pic>
        <p:nvPicPr>
          <p:cNvPr id="6" name="Image 5">
            <a:extLst>
              <a:ext uri="{FF2B5EF4-FFF2-40B4-BE49-F238E27FC236}">
                <a16:creationId xmlns:a16="http://schemas.microsoft.com/office/drawing/2014/main" id="{59262D3F-D64C-4700-B534-459E35995115}"/>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1A96D078-2241-4976-AEB0-9D660FB76B6A}"/>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2C44635D-1760-41D9-B4B0-ACA1A5E406BC}"/>
              </a:ext>
            </a:extLst>
          </p:cNvPr>
          <p:cNvSpPr>
            <a:spLocks noGrp="1"/>
          </p:cNvSpPr>
          <p:nvPr>
            <p:ph type="sldNum" sz="quarter" idx="12"/>
          </p:nvPr>
        </p:nvSpPr>
        <p:spPr/>
        <p:txBody>
          <a:bodyPr/>
          <a:lstStyle/>
          <a:p>
            <a:fld id="{A88EAB1B-73FB-4977-9B11-E6EDEDEB8490}" type="slidenum">
              <a:rPr lang="fr-FR" smtClean="0"/>
              <a:t>55</a:t>
            </a:fld>
            <a:endParaRPr lang="fr-FR" dirty="0"/>
          </a:p>
        </p:txBody>
      </p:sp>
      <p:pic>
        <p:nvPicPr>
          <p:cNvPr id="7" name="Image 6">
            <a:extLst>
              <a:ext uri="{FF2B5EF4-FFF2-40B4-BE49-F238E27FC236}">
                <a16:creationId xmlns:a16="http://schemas.microsoft.com/office/drawing/2014/main" id="{7025B6C5-DA78-4A91-8582-7A218BF55DD6}"/>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6861540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4293483"/>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r>
                  <a:rPr lang="fr-FR" sz="3200" dirty="0">
                    <a:effectLst/>
                    <a:latin typeface="Times New Roman" panose="02020603050405020304" pitchFamily="18" charset="0"/>
                    <a:ea typeface="Calibri" panose="020F0502020204030204" pitchFamily="34" charset="0"/>
                  </a:rPr>
                  <a:t>Supposons </a:t>
                </a:r>
                <a14:m>
                  <m:oMath xmlns:m="http://schemas.openxmlformats.org/officeDocument/2006/math">
                    <m:r>
                      <a:rPr lang="fr-FR" sz="3200" i="1">
                        <a:latin typeface="Cambria Math" panose="02040503050406030204" pitchFamily="18" charset="0"/>
                        <a:ea typeface="Times New Roman" panose="02020603050405020304" pitchFamily="18" charset="0"/>
                        <a:cs typeface="Times New Roman" panose="02020603050405020304" pitchFamily="18" charset="0"/>
                      </a:rPr>
                      <m:t>𝑇</m:t>
                    </m:r>
                    <m:r>
                      <a:rPr lang="fr-FR" sz="3200" b="0" i="1" smtClean="0">
                        <a:latin typeface="Cambria Math" panose="02040503050406030204" pitchFamily="18" charset="0"/>
                        <a:ea typeface="Times New Roman" panose="02020603050405020304" pitchFamily="18" charset="0"/>
                        <a:cs typeface="Times New Roman" panose="02020603050405020304" pitchFamily="18" charset="0"/>
                      </a:rPr>
                      <m:t>&lt;</m:t>
                    </m:r>
                    <m:r>
                      <a:rPr lang="fr-FR" sz="3200" i="1">
                        <a:latin typeface="Cambria Math" panose="02040503050406030204" pitchFamily="18" charset="0"/>
                        <a:ea typeface="Times New Roman" panose="02020603050405020304" pitchFamily="18" charset="0"/>
                        <a:cs typeface="Times New Roman" panose="02020603050405020304" pitchFamily="18" charset="0"/>
                      </a:rPr>
                      <m:t>+∞</m:t>
                    </m:r>
                    <m:r>
                      <a:rPr lang="fr-FR" sz="3200" b="0" i="1" smtClean="0">
                        <a:latin typeface="Cambria Math" panose="02040503050406030204" pitchFamily="18" charset="0"/>
                        <a:ea typeface="Times New Roman" panose="02020603050405020304" pitchFamily="18" charset="0"/>
                        <a:cs typeface="Times New Roman" panose="02020603050405020304" pitchFamily="18" charset="0"/>
                      </a:rPr>
                      <m:t>.</m:t>
                    </m:r>
                    <m:r>
                      <a:rPr lang="fr-FR" sz="3200" i="1">
                        <a:latin typeface="Cambria Math" panose="02040503050406030204" pitchFamily="18" charset="0"/>
                        <a:ea typeface="Times New Roman" panose="02020603050405020304" pitchFamily="18" charset="0"/>
                        <a:cs typeface="Times New Roman" panose="02020603050405020304" pitchFamily="18" charset="0"/>
                      </a:rPr>
                      <m:t> </m:t>
                    </m:r>
                  </m:oMath>
                </a14:m>
                <a:endParaRPr lang="fr-FR" sz="32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Aft>
                    <a:spcPts val="100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Lorsque le jeu possède un unique équilibre de Nash, le jeu répété (un nombre fini de fois) possède un unique équilibre parfait en sous-jeux : la répétition à chaque période de l’équilibre de Nash du jeu d’étape. </a:t>
                </a:r>
              </a:p>
              <a:p>
                <a:pPr marL="914400" lvl="1" indent="-457200" algn="just">
                  <a:spcAft>
                    <a:spcPts val="1000"/>
                  </a:spcAft>
                  <a:buFont typeface="Arial" panose="020B0604020202020204" pitchFamily="34" charset="0"/>
                  <a:buChar char="•"/>
                </a:pPr>
                <a:r>
                  <a:rPr lang="fr-FR" sz="2800" dirty="0">
                    <a:latin typeface="Times New Roman" panose="02020603050405020304" pitchFamily="18" charset="0"/>
                    <a:ea typeface="Calibri" panose="020F0502020204030204" pitchFamily="34" charset="0"/>
                  </a:rPr>
                  <a:t>En particulier, dans le dilemme du prisonnier, les joueurs se trahissent à chaque interaction, que celle-ci soit unique ou répétée </a:t>
                </a:r>
                <a14:m>
                  <m:oMath xmlns:m="http://schemas.openxmlformats.org/officeDocument/2006/math">
                    <m:r>
                      <a:rPr lang="fr-FR" sz="2800" i="1">
                        <a:effectLst/>
                        <a:latin typeface="Cambria Math" panose="02040503050406030204" pitchFamily="18" charset="0"/>
                        <a:ea typeface="Calibri" panose="020F0502020204030204" pitchFamily="34" charset="0"/>
                        <a:cs typeface="Times New Roman" panose="02020603050405020304" pitchFamily="18" charset="0"/>
                      </a:rPr>
                      <m:t>100</m:t>
                    </m:r>
                  </m:oMath>
                </a14:m>
                <a:r>
                  <a:rPr lang="fr-FR" sz="2800" dirty="0">
                    <a:effectLst/>
                    <a:latin typeface="Times New Roman" panose="02020603050405020304" pitchFamily="18" charset="0"/>
                    <a:ea typeface="Calibri" panose="020F0502020204030204" pitchFamily="34" charset="0"/>
                  </a:rPr>
                  <a:t> fois. </a:t>
                </a:r>
                <a:endParaRPr lang="fr-FR" sz="2800" dirty="0">
                  <a:latin typeface="Times New Roman" panose="02020603050405020304" pitchFamily="18" charset="0"/>
                  <a:ea typeface="Calibri" panose="020F0502020204030204" pitchFamily="34" charset="0"/>
                </a:endParaRPr>
              </a:p>
              <a:p>
                <a:pPr marL="457200" indent="-457200" algn="just">
                  <a:spcAft>
                    <a:spcPts val="1000"/>
                  </a:spcAft>
                  <a:buFont typeface="Arial" panose="020B0604020202020204" pitchFamily="34" charset="0"/>
                  <a:buChar char="•"/>
                </a:pPr>
                <a:endParaRPr lang="fr-FR" sz="3200" dirty="0">
                  <a:effectLst/>
                  <a:latin typeface="Times New Roman" panose="02020603050405020304" pitchFamily="18" charset="0"/>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4293483"/>
              </a:xfrm>
              <a:prstGeom prst="rect">
                <a:avLst/>
              </a:prstGeom>
              <a:blipFill>
                <a:blip r:embed="rId4"/>
                <a:stretch>
                  <a:fillRect l="-1173" t="-1986" r="-1275"/>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5"/>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23B9FC6B-860D-4AE7-8F5A-48641A19AE97}"/>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C5948CFB-80BD-4919-820A-7EFCF1C0106E}"/>
              </a:ext>
            </a:extLst>
          </p:cNvPr>
          <p:cNvSpPr>
            <a:spLocks noGrp="1"/>
          </p:cNvSpPr>
          <p:nvPr>
            <p:ph type="sldNum" sz="quarter" idx="12"/>
          </p:nvPr>
        </p:nvSpPr>
        <p:spPr/>
        <p:txBody>
          <a:bodyPr/>
          <a:lstStyle/>
          <a:p>
            <a:fld id="{A88EAB1B-73FB-4977-9B11-E6EDEDEB8490}" type="slidenum">
              <a:rPr lang="fr-FR" smtClean="0"/>
              <a:t>56</a:t>
            </a:fld>
            <a:endParaRPr lang="fr-FR" dirty="0"/>
          </a:p>
        </p:txBody>
      </p:sp>
      <p:pic>
        <p:nvPicPr>
          <p:cNvPr id="7" name="Image 6">
            <a:extLst>
              <a:ext uri="{FF2B5EF4-FFF2-40B4-BE49-F238E27FC236}">
                <a16:creationId xmlns:a16="http://schemas.microsoft.com/office/drawing/2014/main" id="{B2821788-B3C3-403A-9007-1A743D2C8776}"/>
              </a:ext>
            </a:extLst>
          </p:cNvPr>
          <p:cNvPicPr>
            <a:picLocks noChangeAspect="1"/>
          </p:cNvPicPr>
          <p:nvPr/>
        </p:nvPicPr>
        <p:blipFill>
          <a:blip r:embed="rId6"/>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6336052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3990836"/>
              </a:xfrm>
              <a:prstGeom prst="rect">
                <a:avLst/>
              </a:prstGeom>
              <a:noFill/>
            </p:spPr>
            <p:txBody>
              <a:bodyPr wrap="square" rtlCol="0">
                <a:spAutoFit/>
              </a:bodyPr>
              <a:lstStyle/>
              <a:p>
                <a:pPr marL="457200" lvl="0" indent="-457200" algn="just">
                  <a:spcAft>
                    <a:spcPts val="1000"/>
                  </a:spcAft>
                  <a:buFont typeface="Arial" panose="020B0604020202020204" pitchFamily="34" charset="0"/>
                  <a:buChar char="•"/>
                </a:pPr>
                <a:r>
                  <a:rPr lang="fr-FR" sz="3200" dirty="0">
                    <a:solidFill>
                      <a:prstClr val="black"/>
                    </a:solidFill>
                    <a:latin typeface="Times New Roman" panose="02020603050405020304" pitchFamily="18" charset="0"/>
                    <a:ea typeface="Calibri" panose="020F0502020204030204" pitchFamily="34" charset="0"/>
                  </a:rPr>
                  <a:t>Pour améliorer les paiements, il est donc nécessaire que le jeu d’étape possède plus d’un équilibre de Nash. </a:t>
                </a:r>
              </a:p>
              <a:p>
                <a:pPr marL="457200" lvl="0" indent="-457200" algn="just">
                  <a:spcAft>
                    <a:spcPts val="100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Considérons une version modifiée du dilemme du prisonnier où l’on ajoute </a:t>
                </a:r>
                <a:r>
                  <a:rPr lang="fr-FR" sz="3200" dirty="0">
                    <a:effectLst/>
                    <a:latin typeface="Times New Roman" panose="02020603050405020304" pitchFamily="18" charset="0"/>
                    <a:ea typeface="Calibri" panose="020F0502020204030204" pitchFamily="34" charset="0"/>
                  </a:rPr>
                  <a:t>une troisième action, notée </a:t>
                </a:r>
                <a14:m>
                  <m:oMath xmlns:m="http://schemas.openxmlformats.org/officeDocument/2006/math">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fr-FR"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fr-FR" sz="3200" i="1">
                        <a:latin typeface="Cambria Math" panose="02040503050406030204" pitchFamily="18" charset="0"/>
                        <a:ea typeface="Times New Roman" panose="02020603050405020304" pitchFamily="18" charset="0"/>
                        <a:cs typeface="Times New Roman" panose="02020603050405020304" pitchFamily="18" charset="0"/>
                      </a:rPr>
                      <m:t>𝑖</m:t>
                    </m:r>
                    <m:r>
                      <a:rPr lang="fr-FR" sz="3200"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fr-FR" sz="3200" i="1">
                            <a:latin typeface="Cambria Math" panose="02040503050406030204" pitchFamily="18" charset="0"/>
                            <a:ea typeface="Times New Roman" panose="02020603050405020304" pitchFamily="18" charset="0"/>
                          </a:rPr>
                        </m:ctrlPr>
                      </m:dPr>
                      <m:e>
                        <m:r>
                          <a:rPr lang="fr-FR" sz="3200" i="1">
                            <a:latin typeface="Cambria Math" panose="02040503050406030204" pitchFamily="18" charset="0"/>
                            <a:ea typeface="Times New Roman" panose="02020603050405020304" pitchFamily="18" charset="0"/>
                            <a:cs typeface="Times New Roman" panose="02020603050405020304" pitchFamily="18" charset="0"/>
                          </a:rPr>
                          <m:t>1,2</m:t>
                        </m:r>
                      </m:e>
                    </m:d>
                  </m:oMath>
                </a14:m>
                <a:r>
                  <a:rPr lang="fr-FR" sz="3200" dirty="0">
                    <a:effectLst/>
                    <a:latin typeface="Times New Roman" panose="02020603050405020304" pitchFamily="18" charset="0"/>
                    <a:ea typeface="Times New Roman" panose="02020603050405020304" pitchFamily="18" charset="0"/>
                  </a:rPr>
                  <a:t>. </a:t>
                </a:r>
              </a:p>
              <a:p>
                <a:pPr marL="457200" lvl="0" indent="-457200" algn="just">
                  <a:spcAft>
                    <a:spcPts val="1000"/>
                  </a:spcAft>
                  <a:buFont typeface="Arial" panose="020B0604020202020204" pitchFamily="34" charset="0"/>
                  <a:buChar char="•"/>
                </a:pPr>
                <a:endParaRPr lang="fr-FR" sz="3200" dirty="0">
                  <a:solidFill>
                    <a:prstClr val="black"/>
                  </a:solidFill>
                  <a:latin typeface="Times New Roman" panose="02020603050405020304" pitchFamily="18" charset="0"/>
                  <a:ea typeface="Calibri" panose="020F0502020204030204" pitchFamily="34" charset="0"/>
                </a:endParaRPr>
              </a:p>
              <a:p>
                <a:pPr marL="914400" lvl="1" indent="-457200" algn="just">
                  <a:spcAft>
                    <a:spcPts val="1000"/>
                  </a:spcAft>
                  <a:buFont typeface="Arial" panose="020B0604020202020204" pitchFamily="34" charset="0"/>
                  <a:buChar char="•"/>
                </a:pPr>
                <a:endParaRPr lang="fr-FR" sz="2800" dirty="0">
                  <a:latin typeface="Times New Roman" panose="02020603050405020304" pitchFamily="18" charset="0"/>
                  <a:ea typeface="Calibri" panose="020F0502020204030204" pitchFamily="34" charset="0"/>
                </a:endParaRPr>
              </a:p>
              <a:p>
                <a:pPr marL="457200" indent="-457200" algn="just">
                  <a:spcAft>
                    <a:spcPts val="1000"/>
                  </a:spcAft>
                  <a:buFont typeface="Arial" panose="020B0604020202020204" pitchFamily="34" charset="0"/>
                  <a:buChar char="•"/>
                </a:pPr>
                <a:endParaRPr lang="fr-FR" sz="3200" dirty="0">
                  <a:effectLst/>
                  <a:latin typeface="Times New Roman" panose="02020603050405020304" pitchFamily="18" charset="0"/>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3990836"/>
              </a:xfrm>
              <a:prstGeom prst="rect">
                <a:avLst/>
              </a:prstGeom>
              <a:blipFill>
                <a:blip r:embed="rId2"/>
                <a:stretch>
                  <a:fillRect l="-1173" t="-2137" r="-1275"/>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graphicFrame>
            <p:nvGraphicFramePr>
              <p:cNvPr id="4" name="Tableau 3">
                <a:extLst>
                  <a:ext uri="{FF2B5EF4-FFF2-40B4-BE49-F238E27FC236}">
                    <a16:creationId xmlns:a16="http://schemas.microsoft.com/office/drawing/2014/main" id="{45261227-395D-4A63-9578-DE4C9044A78F}"/>
                  </a:ext>
                </a:extLst>
              </p:cNvPr>
              <p:cNvGraphicFramePr>
                <a:graphicFrameLocks noGrp="1"/>
              </p:cNvGraphicFramePr>
              <p:nvPr>
                <p:extLst>
                  <p:ext uri="{D42A27DB-BD31-4B8C-83A1-F6EECF244321}">
                    <p14:modId xmlns:p14="http://schemas.microsoft.com/office/powerpoint/2010/main" val="3450671254"/>
                  </p:ext>
                </p:extLst>
              </p:nvPr>
            </p:nvGraphicFramePr>
            <p:xfrm>
              <a:off x="2867890" y="3593971"/>
              <a:ext cx="6787345" cy="2902425"/>
            </p:xfrm>
            <a:graphic>
              <a:graphicData uri="http://schemas.openxmlformats.org/drawingml/2006/table">
                <a:tbl>
                  <a:tblPr firstRow="1" firstCol="1" bandRow="1">
                    <a:tableStyleId>{5C22544A-7EE6-4342-B048-85BDC9FD1C3A}</a:tableStyleId>
                  </a:tblPr>
                  <a:tblGrid>
                    <a:gridCol w="1554313">
                      <a:extLst>
                        <a:ext uri="{9D8B030D-6E8A-4147-A177-3AD203B41FA5}">
                          <a16:colId xmlns:a16="http://schemas.microsoft.com/office/drawing/2014/main" val="205254669"/>
                        </a:ext>
                      </a:extLst>
                    </a:gridCol>
                    <a:gridCol w="1472295">
                      <a:extLst>
                        <a:ext uri="{9D8B030D-6E8A-4147-A177-3AD203B41FA5}">
                          <a16:colId xmlns:a16="http://schemas.microsoft.com/office/drawing/2014/main" val="2099399499"/>
                        </a:ext>
                      </a:extLst>
                    </a:gridCol>
                    <a:gridCol w="1144221">
                      <a:extLst>
                        <a:ext uri="{9D8B030D-6E8A-4147-A177-3AD203B41FA5}">
                          <a16:colId xmlns:a16="http://schemas.microsoft.com/office/drawing/2014/main" val="2641209938"/>
                        </a:ext>
                      </a:extLst>
                    </a:gridCol>
                    <a:gridCol w="1472295">
                      <a:extLst>
                        <a:ext uri="{9D8B030D-6E8A-4147-A177-3AD203B41FA5}">
                          <a16:colId xmlns:a16="http://schemas.microsoft.com/office/drawing/2014/main" val="3785102230"/>
                        </a:ext>
                      </a:extLst>
                    </a:gridCol>
                    <a:gridCol w="1144221">
                      <a:extLst>
                        <a:ext uri="{9D8B030D-6E8A-4147-A177-3AD203B41FA5}">
                          <a16:colId xmlns:a16="http://schemas.microsoft.com/office/drawing/2014/main" val="1495189274"/>
                        </a:ext>
                      </a:extLst>
                    </a:gridCol>
                  </a:tblGrid>
                  <a:tr h="580485">
                    <a:tc rowSpan="2" gridSpan="2">
                      <a:txBody>
                        <a:bodyPr/>
                        <a:lstStyle/>
                        <a:p>
                          <a:pPr algn="ctr">
                            <a:spcAft>
                              <a:spcPts val="0"/>
                            </a:spcAft>
                          </a:pPr>
                          <a:r>
                            <a:rPr lang="fr-FR" sz="2800">
                              <a:effectLst/>
                            </a:rPr>
                            <a:t> </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3">
                      <a:txBody>
                        <a:bodyPr/>
                        <a:lstStyle/>
                        <a:p>
                          <a:pPr algn="ctr">
                            <a:spcAft>
                              <a:spcPts val="0"/>
                            </a:spcAft>
                          </a:pPr>
                          <a:r>
                            <a:rPr lang="fr-FR" sz="2800" dirty="0">
                              <a:effectLst/>
                            </a:rPr>
                            <a:t>Joueur 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8997358"/>
                      </a:ext>
                    </a:extLst>
                  </a:tr>
                  <a:tr h="580485">
                    <a:tc gridSpan="2" vMerge="1">
                      <a:txBody>
                        <a:bodyPr/>
                        <a:lstStyle/>
                        <a:p>
                          <a:endParaRPr lang="fr-FR"/>
                        </a:p>
                      </a:txBody>
                      <a:tcPr/>
                    </a:tc>
                    <a:tc hMerge="1"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𝑝</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𝑡</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𝑐</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4534888"/>
                      </a:ext>
                    </a:extLst>
                  </a:tr>
                  <a:tr h="580485">
                    <a:tc rowSpan="3">
                      <a:txBody>
                        <a:bodyPr/>
                        <a:lstStyle/>
                        <a:p>
                          <a:pPr algn="ctr">
                            <a:spcAft>
                              <a:spcPts val="0"/>
                            </a:spcAft>
                          </a:pPr>
                          <a:r>
                            <a:rPr lang="fr-FR" sz="2800">
                              <a:effectLst/>
                            </a:rPr>
                            <a:t>Joueur 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𝑝</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(1,1)</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8572412"/>
                      </a:ext>
                    </a:extLst>
                  </a:tr>
                  <a:tr h="580485">
                    <a:tc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𝑡</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(3,3)</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(5,0)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1874234"/>
                      </a:ext>
                    </a:extLst>
                  </a:tr>
                  <a:tr h="580485">
                    <a:tc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𝑐</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(0,5)</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(4,4)</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6947500"/>
                      </a:ext>
                    </a:extLst>
                  </a:tr>
                </a:tbl>
              </a:graphicData>
            </a:graphic>
          </p:graphicFrame>
        </mc:Choice>
        <mc:Fallback xmlns="">
          <p:graphicFrame>
            <p:nvGraphicFramePr>
              <p:cNvPr id="4" name="Tableau 3">
                <a:extLst>
                  <a:ext uri="{FF2B5EF4-FFF2-40B4-BE49-F238E27FC236}">
                    <a16:creationId xmlns:a16="http://schemas.microsoft.com/office/drawing/2014/main" id="{45261227-395D-4A63-9578-DE4C9044A78F}"/>
                  </a:ext>
                </a:extLst>
              </p:cNvPr>
              <p:cNvGraphicFramePr>
                <a:graphicFrameLocks noGrp="1"/>
              </p:cNvGraphicFramePr>
              <p:nvPr>
                <p:extLst>
                  <p:ext uri="{D42A27DB-BD31-4B8C-83A1-F6EECF244321}">
                    <p14:modId xmlns:p14="http://schemas.microsoft.com/office/powerpoint/2010/main" val="3450671254"/>
                  </p:ext>
                </p:extLst>
              </p:nvPr>
            </p:nvGraphicFramePr>
            <p:xfrm>
              <a:off x="2867890" y="3593971"/>
              <a:ext cx="6787345" cy="2902425"/>
            </p:xfrm>
            <a:graphic>
              <a:graphicData uri="http://schemas.openxmlformats.org/drawingml/2006/table">
                <a:tbl>
                  <a:tblPr firstRow="1" firstCol="1" bandRow="1">
                    <a:tableStyleId>{5C22544A-7EE6-4342-B048-85BDC9FD1C3A}</a:tableStyleId>
                  </a:tblPr>
                  <a:tblGrid>
                    <a:gridCol w="1554313">
                      <a:extLst>
                        <a:ext uri="{9D8B030D-6E8A-4147-A177-3AD203B41FA5}">
                          <a16:colId xmlns:a16="http://schemas.microsoft.com/office/drawing/2014/main" val="205254669"/>
                        </a:ext>
                      </a:extLst>
                    </a:gridCol>
                    <a:gridCol w="1472295">
                      <a:extLst>
                        <a:ext uri="{9D8B030D-6E8A-4147-A177-3AD203B41FA5}">
                          <a16:colId xmlns:a16="http://schemas.microsoft.com/office/drawing/2014/main" val="2099399499"/>
                        </a:ext>
                      </a:extLst>
                    </a:gridCol>
                    <a:gridCol w="1144221">
                      <a:extLst>
                        <a:ext uri="{9D8B030D-6E8A-4147-A177-3AD203B41FA5}">
                          <a16:colId xmlns:a16="http://schemas.microsoft.com/office/drawing/2014/main" val="2641209938"/>
                        </a:ext>
                      </a:extLst>
                    </a:gridCol>
                    <a:gridCol w="1472295">
                      <a:extLst>
                        <a:ext uri="{9D8B030D-6E8A-4147-A177-3AD203B41FA5}">
                          <a16:colId xmlns:a16="http://schemas.microsoft.com/office/drawing/2014/main" val="3785102230"/>
                        </a:ext>
                      </a:extLst>
                    </a:gridCol>
                    <a:gridCol w="1144221">
                      <a:extLst>
                        <a:ext uri="{9D8B030D-6E8A-4147-A177-3AD203B41FA5}">
                          <a16:colId xmlns:a16="http://schemas.microsoft.com/office/drawing/2014/main" val="1495189274"/>
                        </a:ext>
                      </a:extLst>
                    </a:gridCol>
                  </a:tblGrid>
                  <a:tr h="580485">
                    <a:tc rowSpan="2" gridSpan="2">
                      <a:txBody>
                        <a:bodyPr/>
                        <a:lstStyle/>
                        <a:p>
                          <a:pPr algn="ctr">
                            <a:spcAft>
                              <a:spcPts val="0"/>
                            </a:spcAft>
                          </a:pPr>
                          <a:r>
                            <a:rPr lang="fr-FR" sz="2800">
                              <a:effectLst/>
                            </a:rPr>
                            <a:t> </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3">
                      <a:txBody>
                        <a:bodyPr/>
                        <a:lstStyle/>
                        <a:p>
                          <a:pPr algn="ctr">
                            <a:spcAft>
                              <a:spcPts val="0"/>
                            </a:spcAft>
                          </a:pPr>
                          <a:r>
                            <a:rPr lang="fr-FR" sz="2800" dirty="0">
                              <a:effectLst/>
                            </a:rPr>
                            <a:t>Joueur 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8997358"/>
                      </a:ext>
                    </a:extLst>
                  </a:tr>
                  <a:tr h="580485">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4"/>
                          <a:stretch>
                            <a:fillRect l="-264894" t="-118750" r="-230851" b="-300000"/>
                          </a:stretch>
                        </a:blipFill>
                      </a:tcPr>
                    </a:tc>
                    <a:tc>
                      <a:txBody>
                        <a:bodyPr/>
                        <a:lstStyle/>
                        <a:p>
                          <a:endParaRPr lang="fr-FR"/>
                        </a:p>
                      </a:txBody>
                      <a:tcPr marL="68580" marR="68580" marT="0" marB="0">
                        <a:blipFill>
                          <a:blip r:embed="rId4"/>
                          <a:stretch>
                            <a:fillRect l="-284647" t="-118750" r="-80083" b="-300000"/>
                          </a:stretch>
                        </a:blipFill>
                      </a:tcPr>
                    </a:tc>
                    <a:tc>
                      <a:txBody>
                        <a:bodyPr/>
                        <a:lstStyle/>
                        <a:p>
                          <a:endParaRPr lang="fr-FR"/>
                        </a:p>
                      </a:txBody>
                      <a:tcPr marL="68580" marR="68580" marT="0" marB="0">
                        <a:blipFill>
                          <a:blip r:embed="rId4"/>
                          <a:stretch>
                            <a:fillRect l="-493085" t="-118750" r="-2660" b="-300000"/>
                          </a:stretch>
                        </a:blipFill>
                      </a:tcPr>
                    </a:tc>
                    <a:extLst>
                      <a:ext uri="{0D108BD9-81ED-4DB2-BD59-A6C34878D82A}">
                        <a16:rowId xmlns:a16="http://schemas.microsoft.com/office/drawing/2014/main" val="2614534888"/>
                      </a:ext>
                    </a:extLst>
                  </a:tr>
                  <a:tr h="580485">
                    <a:tc rowSpan="3">
                      <a:txBody>
                        <a:bodyPr/>
                        <a:lstStyle/>
                        <a:p>
                          <a:pPr algn="ctr">
                            <a:spcAft>
                              <a:spcPts val="0"/>
                            </a:spcAft>
                          </a:pPr>
                          <a:r>
                            <a:rPr lang="fr-FR" sz="2800">
                              <a:effectLst/>
                            </a:rPr>
                            <a:t>Joueur 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4"/>
                          <a:stretch>
                            <a:fillRect l="-105785" t="-221053" r="-257025" b="-203158"/>
                          </a:stretch>
                        </a:blipFill>
                      </a:tcPr>
                    </a:tc>
                    <a:tc>
                      <a:txBody>
                        <a:bodyPr/>
                        <a:lstStyle/>
                        <a:p>
                          <a:endParaRPr lang="fr-FR"/>
                        </a:p>
                      </a:txBody>
                      <a:tcPr marL="68580" marR="68580" marT="0" marB="0">
                        <a:blipFill>
                          <a:blip r:embed="rId4"/>
                          <a:stretch>
                            <a:fillRect l="-264894" t="-221053" r="-230851" b="-203158"/>
                          </a:stretch>
                        </a:blipFill>
                      </a:tcPr>
                    </a:tc>
                    <a:tc>
                      <a:txBody>
                        <a:bodyPr/>
                        <a:lstStyle/>
                        <a:p>
                          <a:endParaRPr lang="fr-FR"/>
                        </a:p>
                      </a:txBody>
                      <a:tcPr marL="68580" marR="68580" marT="0" marB="0">
                        <a:blipFill>
                          <a:blip r:embed="rId4"/>
                          <a:stretch>
                            <a:fillRect l="-284647" t="-221053" r="-80083" b="-203158"/>
                          </a:stretch>
                        </a:blipFill>
                      </a:tcPr>
                    </a:tc>
                    <a:tc>
                      <a:txBody>
                        <a:bodyPr/>
                        <a:lstStyle/>
                        <a:p>
                          <a:endParaRPr lang="fr-FR"/>
                        </a:p>
                      </a:txBody>
                      <a:tcPr marL="68580" marR="68580" marT="0" marB="0">
                        <a:blipFill>
                          <a:blip r:embed="rId4"/>
                          <a:stretch>
                            <a:fillRect l="-493085" t="-221053" r="-2660" b="-203158"/>
                          </a:stretch>
                        </a:blipFill>
                      </a:tcPr>
                    </a:tc>
                    <a:extLst>
                      <a:ext uri="{0D108BD9-81ED-4DB2-BD59-A6C34878D82A}">
                        <a16:rowId xmlns:a16="http://schemas.microsoft.com/office/drawing/2014/main" val="1448572412"/>
                      </a:ext>
                    </a:extLst>
                  </a:tr>
                  <a:tr h="580485">
                    <a:tc vMerge="1">
                      <a:txBody>
                        <a:bodyPr/>
                        <a:lstStyle/>
                        <a:p>
                          <a:endParaRPr lang="fr-FR"/>
                        </a:p>
                      </a:txBody>
                      <a:tcPr/>
                    </a:tc>
                    <a:tc>
                      <a:txBody>
                        <a:bodyPr/>
                        <a:lstStyle/>
                        <a:p>
                          <a:endParaRPr lang="fr-FR"/>
                        </a:p>
                      </a:txBody>
                      <a:tcPr marL="68580" marR="68580" marT="0" marB="0">
                        <a:blipFill>
                          <a:blip r:embed="rId4"/>
                          <a:stretch>
                            <a:fillRect l="-105785" t="-317708" r="-257025" b="-101042"/>
                          </a:stretch>
                        </a:blipFill>
                      </a:tcPr>
                    </a:tc>
                    <a:tc>
                      <a:txBody>
                        <a:bodyPr/>
                        <a:lstStyle/>
                        <a:p>
                          <a:endParaRPr lang="fr-FR"/>
                        </a:p>
                      </a:txBody>
                      <a:tcPr marL="68580" marR="68580" marT="0" marB="0">
                        <a:blipFill>
                          <a:blip r:embed="rId4"/>
                          <a:stretch>
                            <a:fillRect l="-264894" t="-317708" r="-230851" b="-101042"/>
                          </a:stretch>
                        </a:blipFill>
                      </a:tcPr>
                    </a:tc>
                    <a:tc>
                      <a:txBody>
                        <a:bodyPr/>
                        <a:lstStyle/>
                        <a:p>
                          <a:endParaRPr lang="fr-FR"/>
                        </a:p>
                      </a:txBody>
                      <a:tcPr marL="68580" marR="68580" marT="0" marB="0">
                        <a:blipFill>
                          <a:blip r:embed="rId4"/>
                          <a:stretch>
                            <a:fillRect l="-284647" t="-317708" r="-80083" b="-101042"/>
                          </a:stretch>
                        </a:blipFill>
                      </a:tcPr>
                    </a:tc>
                    <a:tc>
                      <a:txBody>
                        <a:bodyPr/>
                        <a:lstStyle/>
                        <a:p>
                          <a:endParaRPr lang="fr-FR"/>
                        </a:p>
                      </a:txBody>
                      <a:tcPr marL="68580" marR="68580" marT="0" marB="0">
                        <a:blipFill>
                          <a:blip r:embed="rId4"/>
                          <a:stretch>
                            <a:fillRect l="-493085" t="-317708" r="-2660" b="-101042"/>
                          </a:stretch>
                        </a:blipFill>
                      </a:tcPr>
                    </a:tc>
                    <a:extLst>
                      <a:ext uri="{0D108BD9-81ED-4DB2-BD59-A6C34878D82A}">
                        <a16:rowId xmlns:a16="http://schemas.microsoft.com/office/drawing/2014/main" val="1961874234"/>
                      </a:ext>
                    </a:extLst>
                  </a:tr>
                  <a:tr h="580485">
                    <a:tc vMerge="1">
                      <a:txBody>
                        <a:bodyPr/>
                        <a:lstStyle/>
                        <a:p>
                          <a:endParaRPr lang="fr-FR"/>
                        </a:p>
                      </a:txBody>
                      <a:tcPr/>
                    </a:tc>
                    <a:tc>
                      <a:txBody>
                        <a:bodyPr/>
                        <a:lstStyle/>
                        <a:p>
                          <a:endParaRPr lang="fr-FR"/>
                        </a:p>
                      </a:txBody>
                      <a:tcPr marL="68580" marR="68580" marT="0" marB="0">
                        <a:blipFill>
                          <a:blip r:embed="rId4"/>
                          <a:stretch>
                            <a:fillRect l="-105785" t="-422105" r="-257025" b="-2105"/>
                          </a:stretch>
                        </a:blipFill>
                      </a:tcPr>
                    </a:tc>
                    <a:tc>
                      <a:txBody>
                        <a:bodyPr/>
                        <a:lstStyle/>
                        <a:p>
                          <a:endParaRPr lang="fr-FR"/>
                        </a:p>
                      </a:txBody>
                      <a:tcPr marL="68580" marR="68580" marT="0" marB="0">
                        <a:blipFill>
                          <a:blip r:embed="rId4"/>
                          <a:stretch>
                            <a:fillRect l="-264894" t="-422105" r="-230851" b="-2105"/>
                          </a:stretch>
                        </a:blipFill>
                      </a:tcPr>
                    </a:tc>
                    <a:tc>
                      <a:txBody>
                        <a:bodyPr/>
                        <a:lstStyle/>
                        <a:p>
                          <a:endParaRPr lang="fr-FR"/>
                        </a:p>
                      </a:txBody>
                      <a:tcPr marL="68580" marR="68580" marT="0" marB="0">
                        <a:blipFill>
                          <a:blip r:embed="rId4"/>
                          <a:stretch>
                            <a:fillRect l="-284647" t="-422105" r="-80083" b="-2105"/>
                          </a:stretch>
                        </a:blipFill>
                      </a:tcPr>
                    </a:tc>
                    <a:tc>
                      <a:txBody>
                        <a:bodyPr/>
                        <a:lstStyle/>
                        <a:p>
                          <a:endParaRPr lang="fr-FR"/>
                        </a:p>
                      </a:txBody>
                      <a:tcPr marL="68580" marR="68580" marT="0" marB="0">
                        <a:blipFill>
                          <a:blip r:embed="rId4"/>
                          <a:stretch>
                            <a:fillRect l="-493085" t="-422105" r="-2660" b="-2105"/>
                          </a:stretch>
                        </a:blipFill>
                      </a:tcPr>
                    </a:tc>
                    <a:extLst>
                      <a:ext uri="{0D108BD9-81ED-4DB2-BD59-A6C34878D82A}">
                        <a16:rowId xmlns:a16="http://schemas.microsoft.com/office/drawing/2014/main" val="1516947500"/>
                      </a:ext>
                    </a:extLst>
                  </a:tr>
                </a:tbl>
              </a:graphicData>
            </a:graphic>
          </p:graphicFrame>
        </mc:Fallback>
      </mc:AlternateContent>
      <p:sp>
        <p:nvSpPr>
          <p:cNvPr id="3" name="Espace réservé du pied de page 2">
            <a:extLst>
              <a:ext uri="{FF2B5EF4-FFF2-40B4-BE49-F238E27FC236}">
                <a16:creationId xmlns:a16="http://schemas.microsoft.com/office/drawing/2014/main" id="{0A0EB9EE-71E3-4CC6-867E-AA9D78C4B3BD}"/>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6" name="Espace réservé du numéro de diapositive 5">
            <a:extLst>
              <a:ext uri="{FF2B5EF4-FFF2-40B4-BE49-F238E27FC236}">
                <a16:creationId xmlns:a16="http://schemas.microsoft.com/office/drawing/2014/main" id="{4740815E-AC10-4663-BC18-3C1FF162C13E}"/>
              </a:ext>
            </a:extLst>
          </p:cNvPr>
          <p:cNvSpPr>
            <a:spLocks noGrp="1"/>
          </p:cNvSpPr>
          <p:nvPr>
            <p:ph type="sldNum" sz="quarter" idx="12"/>
          </p:nvPr>
        </p:nvSpPr>
        <p:spPr/>
        <p:txBody>
          <a:bodyPr/>
          <a:lstStyle/>
          <a:p>
            <a:fld id="{A88EAB1B-73FB-4977-9B11-E6EDEDEB8490}" type="slidenum">
              <a:rPr lang="fr-FR" smtClean="0"/>
              <a:t>57</a:t>
            </a:fld>
            <a:endParaRPr lang="fr-FR" dirty="0"/>
          </a:p>
        </p:txBody>
      </p:sp>
      <p:pic>
        <p:nvPicPr>
          <p:cNvPr id="8" name="Image 7">
            <a:extLst>
              <a:ext uri="{FF2B5EF4-FFF2-40B4-BE49-F238E27FC236}">
                <a16:creationId xmlns:a16="http://schemas.microsoft.com/office/drawing/2014/main" id="{5BCD5184-4074-47E4-9F20-5DFDDCB5AA62}"/>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983414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118929" y="3785892"/>
                <a:ext cx="11954142" cy="2446824"/>
              </a:xfrm>
              <a:prstGeom prst="rect">
                <a:avLst/>
              </a:prstGeom>
              <a:noFill/>
            </p:spPr>
            <p:txBody>
              <a:bodyPr wrap="square" rtlCol="0">
                <a:spAutoFit/>
              </a:bodyPr>
              <a:lstStyle/>
              <a:p>
                <a:pPr marL="457200" lvl="0" indent="-457200" algn="just">
                  <a:spcAft>
                    <a:spcPts val="100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Ce jeu d’étape possède deux équilibres de Nash en stratégie pure: </a:t>
                </a:r>
              </a:p>
              <a:p>
                <a:pPr lvl="0" algn="ctr">
                  <a:spcAft>
                    <a:spcPts val="1000"/>
                  </a:spcAft>
                </a:pPr>
                <a:r>
                  <a:rPr lang="fr-FR" sz="3200" dirty="0">
                    <a:latin typeface="Times New Roman" panose="02020603050405020304" pitchFamily="18" charset="0"/>
                    <a:ea typeface="Calibri" panose="020F0502020204030204" pitchFamily="34" charset="0"/>
                  </a:rPr>
                  <a:t>(</a:t>
                </a:r>
                <a14:m>
                  <m:oMath xmlns:m="http://schemas.openxmlformats.org/officeDocument/2006/math">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3200" dirty="0">
                    <a:effectLst/>
                    <a:latin typeface="Times New Roman" panose="02020603050405020304" pitchFamily="18" charset="0"/>
                    <a:ea typeface="Times New Roman" panose="02020603050405020304" pitchFamily="18" charset="0"/>
                  </a:rPr>
                  <a:t> 	</a:t>
                </a:r>
                <a:r>
                  <a:rPr lang="fr-FR" sz="3200" dirty="0">
                    <a:effectLst/>
                    <a:latin typeface="Times New Roman" panose="02020603050405020304" pitchFamily="18" charset="0"/>
                    <a:ea typeface="Calibri" panose="020F0502020204030204" pitchFamily="34" charset="0"/>
                  </a:rPr>
                  <a:t>et 	(</a:t>
                </a:r>
                <a14:m>
                  <m:oMath xmlns:m="http://schemas.openxmlformats.org/officeDocument/2006/math">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3200" dirty="0">
                    <a:effectLst/>
                    <a:latin typeface="Times New Roman" panose="02020603050405020304" pitchFamily="18" charset="0"/>
                    <a:ea typeface="Times New Roman" panose="02020603050405020304" pitchFamily="18" charset="0"/>
                  </a:rPr>
                  <a:t>.</a:t>
                </a:r>
              </a:p>
              <a:p>
                <a:pPr marL="457200" lvl="0" indent="-457200" algn="just">
                  <a:spcAft>
                    <a:spcPts val="1000"/>
                  </a:spcAft>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 Le second équilibre est Pareto dominé par le premier. </a:t>
                </a:r>
              </a:p>
              <a:p>
                <a:pPr marL="914400" lvl="1" indent="-457200" algn="just">
                  <a:spcAft>
                    <a:spcPts val="1000"/>
                  </a:spcAft>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Mais il est pourtant très utile. </a:t>
                </a:r>
                <a:endParaRPr lang="fr-FR" sz="3200" dirty="0">
                  <a:effectLst/>
                  <a:latin typeface="Times New Roman" panose="02020603050405020304" pitchFamily="18" charset="0"/>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118929" y="3785892"/>
                <a:ext cx="11954142" cy="2446824"/>
              </a:xfrm>
              <a:prstGeom prst="rect">
                <a:avLst/>
              </a:prstGeom>
              <a:blipFill>
                <a:blip r:embed="rId2"/>
                <a:stretch>
                  <a:fillRect l="-1173" t="-3491" b="-7232"/>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graphicFrame>
            <p:nvGraphicFramePr>
              <p:cNvPr id="4" name="Tableau 3">
                <a:extLst>
                  <a:ext uri="{FF2B5EF4-FFF2-40B4-BE49-F238E27FC236}">
                    <a16:creationId xmlns:a16="http://schemas.microsoft.com/office/drawing/2014/main" id="{45261227-395D-4A63-9578-DE4C9044A78F}"/>
                  </a:ext>
                </a:extLst>
              </p:cNvPr>
              <p:cNvGraphicFramePr>
                <a:graphicFrameLocks noGrp="1"/>
              </p:cNvGraphicFramePr>
              <p:nvPr>
                <p:extLst>
                  <p:ext uri="{D42A27DB-BD31-4B8C-83A1-F6EECF244321}">
                    <p14:modId xmlns:p14="http://schemas.microsoft.com/office/powerpoint/2010/main" val="2571688967"/>
                  </p:ext>
                </p:extLst>
              </p:nvPr>
            </p:nvGraphicFramePr>
            <p:xfrm>
              <a:off x="3329248" y="1287917"/>
              <a:ext cx="6105699" cy="2169795"/>
            </p:xfrm>
            <a:graphic>
              <a:graphicData uri="http://schemas.openxmlformats.org/drawingml/2006/table">
                <a:tbl>
                  <a:tblPr firstRow="1" firstCol="1" bandRow="1">
                    <a:tableStyleId>{5C22544A-7EE6-4342-B048-85BDC9FD1C3A}</a:tableStyleId>
                  </a:tblPr>
                  <a:tblGrid>
                    <a:gridCol w="1398215">
                      <a:extLst>
                        <a:ext uri="{9D8B030D-6E8A-4147-A177-3AD203B41FA5}">
                          <a16:colId xmlns:a16="http://schemas.microsoft.com/office/drawing/2014/main" val="205254669"/>
                        </a:ext>
                      </a:extLst>
                    </a:gridCol>
                    <a:gridCol w="1324434">
                      <a:extLst>
                        <a:ext uri="{9D8B030D-6E8A-4147-A177-3AD203B41FA5}">
                          <a16:colId xmlns:a16="http://schemas.microsoft.com/office/drawing/2014/main" val="2099399499"/>
                        </a:ext>
                      </a:extLst>
                    </a:gridCol>
                    <a:gridCol w="1029308">
                      <a:extLst>
                        <a:ext uri="{9D8B030D-6E8A-4147-A177-3AD203B41FA5}">
                          <a16:colId xmlns:a16="http://schemas.microsoft.com/office/drawing/2014/main" val="2641209938"/>
                        </a:ext>
                      </a:extLst>
                    </a:gridCol>
                    <a:gridCol w="1324434">
                      <a:extLst>
                        <a:ext uri="{9D8B030D-6E8A-4147-A177-3AD203B41FA5}">
                          <a16:colId xmlns:a16="http://schemas.microsoft.com/office/drawing/2014/main" val="3785102230"/>
                        </a:ext>
                      </a:extLst>
                    </a:gridCol>
                    <a:gridCol w="1029308">
                      <a:extLst>
                        <a:ext uri="{9D8B030D-6E8A-4147-A177-3AD203B41FA5}">
                          <a16:colId xmlns:a16="http://schemas.microsoft.com/office/drawing/2014/main" val="1495189274"/>
                        </a:ext>
                      </a:extLst>
                    </a:gridCol>
                  </a:tblGrid>
                  <a:tr h="433959">
                    <a:tc rowSpan="2" gridSpan="2">
                      <a:txBody>
                        <a:bodyPr/>
                        <a:lstStyle/>
                        <a:p>
                          <a:pPr algn="ctr">
                            <a:spcAft>
                              <a:spcPts val="0"/>
                            </a:spcAft>
                          </a:pPr>
                          <a:r>
                            <a:rPr lang="fr-FR" sz="2800" dirty="0">
                              <a:effectLst/>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3">
                      <a:txBody>
                        <a:bodyPr/>
                        <a:lstStyle/>
                        <a:p>
                          <a:pPr algn="ctr">
                            <a:spcAft>
                              <a:spcPts val="0"/>
                            </a:spcAft>
                          </a:pPr>
                          <a:r>
                            <a:rPr lang="fr-FR" sz="2800" dirty="0">
                              <a:effectLst/>
                            </a:rPr>
                            <a:t>Joueur 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8997358"/>
                      </a:ext>
                    </a:extLst>
                  </a:tr>
                  <a:tr h="433959">
                    <a:tc gridSpan="2" vMerge="1">
                      <a:txBody>
                        <a:bodyPr/>
                        <a:lstStyle/>
                        <a:p>
                          <a:endParaRPr lang="fr-FR"/>
                        </a:p>
                      </a:txBody>
                      <a:tcPr/>
                    </a:tc>
                    <a:tc hMerge="1"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𝑝</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𝑡</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𝑐</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4534888"/>
                      </a:ext>
                    </a:extLst>
                  </a:tr>
                  <a:tr h="433959">
                    <a:tc rowSpan="3">
                      <a:txBody>
                        <a:bodyPr/>
                        <a:lstStyle/>
                        <a:p>
                          <a:pPr algn="ctr">
                            <a:spcAft>
                              <a:spcPts val="0"/>
                            </a:spcAft>
                          </a:pPr>
                          <a:r>
                            <a:rPr lang="fr-FR" sz="2800">
                              <a:effectLst/>
                            </a:rPr>
                            <a:t>Joueur 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𝑝</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(1,1)</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8572412"/>
                      </a:ext>
                    </a:extLst>
                  </a:tr>
                  <a:tr h="433959">
                    <a:tc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𝑡</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(3,3)</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(5,0)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1874234"/>
                      </a:ext>
                    </a:extLst>
                  </a:tr>
                  <a:tr h="433959">
                    <a:tc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𝑐</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(0,5)</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(4,4)</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6947500"/>
                      </a:ext>
                    </a:extLst>
                  </a:tr>
                </a:tbl>
              </a:graphicData>
            </a:graphic>
          </p:graphicFrame>
        </mc:Choice>
        <mc:Fallback xmlns="">
          <p:graphicFrame>
            <p:nvGraphicFramePr>
              <p:cNvPr id="4" name="Tableau 3">
                <a:extLst>
                  <a:ext uri="{FF2B5EF4-FFF2-40B4-BE49-F238E27FC236}">
                    <a16:creationId xmlns:a16="http://schemas.microsoft.com/office/drawing/2014/main" id="{45261227-395D-4A63-9578-DE4C9044A78F}"/>
                  </a:ext>
                </a:extLst>
              </p:cNvPr>
              <p:cNvGraphicFramePr>
                <a:graphicFrameLocks noGrp="1"/>
              </p:cNvGraphicFramePr>
              <p:nvPr>
                <p:extLst>
                  <p:ext uri="{D42A27DB-BD31-4B8C-83A1-F6EECF244321}">
                    <p14:modId xmlns:p14="http://schemas.microsoft.com/office/powerpoint/2010/main" val="2571688967"/>
                  </p:ext>
                </p:extLst>
              </p:nvPr>
            </p:nvGraphicFramePr>
            <p:xfrm>
              <a:off x="3329248" y="1287917"/>
              <a:ext cx="6105699" cy="2169795"/>
            </p:xfrm>
            <a:graphic>
              <a:graphicData uri="http://schemas.openxmlformats.org/drawingml/2006/table">
                <a:tbl>
                  <a:tblPr firstRow="1" firstCol="1" bandRow="1">
                    <a:tableStyleId>{5C22544A-7EE6-4342-B048-85BDC9FD1C3A}</a:tableStyleId>
                  </a:tblPr>
                  <a:tblGrid>
                    <a:gridCol w="1398215">
                      <a:extLst>
                        <a:ext uri="{9D8B030D-6E8A-4147-A177-3AD203B41FA5}">
                          <a16:colId xmlns:a16="http://schemas.microsoft.com/office/drawing/2014/main" val="205254669"/>
                        </a:ext>
                      </a:extLst>
                    </a:gridCol>
                    <a:gridCol w="1324434">
                      <a:extLst>
                        <a:ext uri="{9D8B030D-6E8A-4147-A177-3AD203B41FA5}">
                          <a16:colId xmlns:a16="http://schemas.microsoft.com/office/drawing/2014/main" val="2099399499"/>
                        </a:ext>
                      </a:extLst>
                    </a:gridCol>
                    <a:gridCol w="1029308">
                      <a:extLst>
                        <a:ext uri="{9D8B030D-6E8A-4147-A177-3AD203B41FA5}">
                          <a16:colId xmlns:a16="http://schemas.microsoft.com/office/drawing/2014/main" val="2641209938"/>
                        </a:ext>
                      </a:extLst>
                    </a:gridCol>
                    <a:gridCol w="1324434">
                      <a:extLst>
                        <a:ext uri="{9D8B030D-6E8A-4147-A177-3AD203B41FA5}">
                          <a16:colId xmlns:a16="http://schemas.microsoft.com/office/drawing/2014/main" val="3785102230"/>
                        </a:ext>
                      </a:extLst>
                    </a:gridCol>
                    <a:gridCol w="1029308">
                      <a:extLst>
                        <a:ext uri="{9D8B030D-6E8A-4147-A177-3AD203B41FA5}">
                          <a16:colId xmlns:a16="http://schemas.microsoft.com/office/drawing/2014/main" val="1495189274"/>
                        </a:ext>
                      </a:extLst>
                    </a:gridCol>
                  </a:tblGrid>
                  <a:tr h="433959">
                    <a:tc rowSpan="2" gridSpan="2">
                      <a:txBody>
                        <a:bodyPr/>
                        <a:lstStyle/>
                        <a:p>
                          <a:pPr algn="ctr">
                            <a:spcAft>
                              <a:spcPts val="0"/>
                            </a:spcAft>
                          </a:pPr>
                          <a:r>
                            <a:rPr lang="fr-FR" sz="2800" dirty="0">
                              <a:effectLst/>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3">
                      <a:txBody>
                        <a:bodyPr/>
                        <a:lstStyle/>
                        <a:p>
                          <a:pPr algn="ctr">
                            <a:spcAft>
                              <a:spcPts val="0"/>
                            </a:spcAft>
                          </a:pPr>
                          <a:r>
                            <a:rPr lang="fr-FR" sz="2800" dirty="0">
                              <a:effectLst/>
                            </a:rPr>
                            <a:t>Joueur 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8997358"/>
                      </a:ext>
                    </a:extLst>
                  </a:tr>
                  <a:tr h="433959">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4"/>
                          <a:stretch>
                            <a:fillRect l="-265089" t="-126389" r="-230769" b="-300000"/>
                          </a:stretch>
                        </a:blipFill>
                      </a:tcPr>
                    </a:tc>
                    <a:tc>
                      <a:txBody>
                        <a:bodyPr/>
                        <a:lstStyle/>
                        <a:p>
                          <a:endParaRPr lang="fr-FR"/>
                        </a:p>
                      </a:txBody>
                      <a:tcPr marL="68580" marR="68580" marT="0" marB="0">
                        <a:blipFill>
                          <a:blip r:embed="rId4"/>
                          <a:stretch>
                            <a:fillRect l="-284332" t="-126389" r="-79724" b="-300000"/>
                          </a:stretch>
                        </a:blipFill>
                      </a:tcPr>
                    </a:tc>
                    <a:tc>
                      <a:txBody>
                        <a:bodyPr/>
                        <a:lstStyle/>
                        <a:p>
                          <a:endParaRPr lang="fr-FR"/>
                        </a:p>
                      </a:txBody>
                      <a:tcPr marL="68580" marR="68580" marT="0" marB="0">
                        <a:blipFill>
                          <a:blip r:embed="rId4"/>
                          <a:stretch>
                            <a:fillRect l="-493491" t="-126389" r="-2367" b="-300000"/>
                          </a:stretch>
                        </a:blipFill>
                      </a:tcPr>
                    </a:tc>
                    <a:extLst>
                      <a:ext uri="{0D108BD9-81ED-4DB2-BD59-A6C34878D82A}">
                        <a16:rowId xmlns:a16="http://schemas.microsoft.com/office/drawing/2014/main" val="2614534888"/>
                      </a:ext>
                    </a:extLst>
                  </a:tr>
                  <a:tr h="433959">
                    <a:tc rowSpan="3">
                      <a:txBody>
                        <a:bodyPr/>
                        <a:lstStyle/>
                        <a:p>
                          <a:pPr algn="ctr">
                            <a:spcAft>
                              <a:spcPts val="0"/>
                            </a:spcAft>
                          </a:pPr>
                          <a:r>
                            <a:rPr lang="fr-FR" sz="2800">
                              <a:effectLst/>
                            </a:rPr>
                            <a:t>Joueur 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4"/>
                          <a:stretch>
                            <a:fillRect l="-105505" t="-229577" r="-256422" b="-204225"/>
                          </a:stretch>
                        </a:blipFill>
                      </a:tcPr>
                    </a:tc>
                    <a:tc>
                      <a:txBody>
                        <a:bodyPr/>
                        <a:lstStyle/>
                        <a:p>
                          <a:endParaRPr lang="fr-FR"/>
                        </a:p>
                      </a:txBody>
                      <a:tcPr marL="68580" marR="68580" marT="0" marB="0">
                        <a:blipFill>
                          <a:blip r:embed="rId4"/>
                          <a:stretch>
                            <a:fillRect l="-265089" t="-229577" r="-230769" b="-204225"/>
                          </a:stretch>
                        </a:blipFill>
                      </a:tcPr>
                    </a:tc>
                    <a:tc>
                      <a:txBody>
                        <a:bodyPr/>
                        <a:lstStyle/>
                        <a:p>
                          <a:endParaRPr lang="fr-FR"/>
                        </a:p>
                      </a:txBody>
                      <a:tcPr marL="68580" marR="68580" marT="0" marB="0">
                        <a:blipFill>
                          <a:blip r:embed="rId4"/>
                          <a:stretch>
                            <a:fillRect l="-284332" t="-229577" r="-79724" b="-204225"/>
                          </a:stretch>
                        </a:blipFill>
                      </a:tcPr>
                    </a:tc>
                    <a:tc>
                      <a:txBody>
                        <a:bodyPr/>
                        <a:lstStyle/>
                        <a:p>
                          <a:endParaRPr lang="fr-FR"/>
                        </a:p>
                      </a:txBody>
                      <a:tcPr marL="68580" marR="68580" marT="0" marB="0">
                        <a:blipFill>
                          <a:blip r:embed="rId4"/>
                          <a:stretch>
                            <a:fillRect l="-493491" t="-229577" r="-2367" b="-204225"/>
                          </a:stretch>
                        </a:blipFill>
                      </a:tcPr>
                    </a:tc>
                    <a:extLst>
                      <a:ext uri="{0D108BD9-81ED-4DB2-BD59-A6C34878D82A}">
                        <a16:rowId xmlns:a16="http://schemas.microsoft.com/office/drawing/2014/main" val="1448572412"/>
                      </a:ext>
                    </a:extLst>
                  </a:tr>
                  <a:tr h="433959">
                    <a:tc vMerge="1">
                      <a:txBody>
                        <a:bodyPr/>
                        <a:lstStyle/>
                        <a:p>
                          <a:endParaRPr lang="fr-FR"/>
                        </a:p>
                      </a:txBody>
                      <a:tcPr/>
                    </a:tc>
                    <a:tc>
                      <a:txBody>
                        <a:bodyPr/>
                        <a:lstStyle/>
                        <a:p>
                          <a:endParaRPr lang="fr-FR"/>
                        </a:p>
                      </a:txBody>
                      <a:tcPr marL="68580" marR="68580" marT="0" marB="0">
                        <a:blipFill>
                          <a:blip r:embed="rId4"/>
                          <a:stretch>
                            <a:fillRect l="-105505" t="-325000" r="-256422" b="-101389"/>
                          </a:stretch>
                        </a:blipFill>
                      </a:tcPr>
                    </a:tc>
                    <a:tc>
                      <a:txBody>
                        <a:bodyPr/>
                        <a:lstStyle/>
                        <a:p>
                          <a:endParaRPr lang="fr-FR"/>
                        </a:p>
                      </a:txBody>
                      <a:tcPr marL="68580" marR="68580" marT="0" marB="0">
                        <a:blipFill>
                          <a:blip r:embed="rId4"/>
                          <a:stretch>
                            <a:fillRect l="-265089" t="-325000" r="-230769" b="-101389"/>
                          </a:stretch>
                        </a:blipFill>
                      </a:tcPr>
                    </a:tc>
                    <a:tc>
                      <a:txBody>
                        <a:bodyPr/>
                        <a:lstStyle/>
                        <a:p>
                          <a:endParaRPr lang="fr-FR"/>
                        </a:p>
                      </a:txBody>
                      <a:tcPr marL="68580" marR="68580" marT="0" marB="0">
                        <a:blipFill>
                          <a:blip r:embed="rId4"/>
                          <a:stretch>
                            <a:fillRect l="-284332" t="-325000" r="-79724" b="-101389"/>
                          </a:stretch>
                        </a:blipFill>
                      </a:tcPr>
                    </a:tc>
                    <a:tc>
                      <a:txBody>
                        <a:bodyPr/>
                        <a:lstStyle/>
                        <a:p>
                          <a:endParaRPr lang="fr-FR"/>
                        </a:p>
                      </a:txBody>
                      <a:tcPr marL="68580" marR="68580" marT="0" marB="0">
                        <a:blipFill>
                          <a:blip r:embed="rId4"/>
                          <a:stretch>
                            <a:fillRect l="-493491" t="-325000" r="-2367" b="-101389"/>
                          </a:stretch>
                        </a:blipFill>
                      </a:tcPr>
                    </a:tc>
                    <a:extLst>
                      <a:ext uri="{0D108BD9-81ED-4DB2-BD59-A6C34878D82A}">
                        <a16:rowId xmlns:a16="http://schemas.microsoft.com/office/drawing/2014/main" val="1961874234"/>
                      </a:ext>
                    </a:extLst>
                  </a:tr>
                  <a:tr h="433959">
                    <a:tc vMerge="1">
                      <a:txBody>
                        <a:bodyPr/>
                        <a:lstStyle/>
                        <a:p>
                          <a:endParaRPr lang="fr-FR"/>
                        </a:p>
                      </a:txBody>
                      <a:tcPr/>
                    </a:tc>
                    <a:tc>
                      <a:txBody>
                        <a:bodyPr/>
                        <a:lstStyle/>
                        <a:p>
                          <a:endParaRPr lang="fr-FR"/>
                        </a:p>
                      </a:txBody>
                      <a:tcPr marL="68580" marR="68580" marT="0" marB="0">
                        <a:blipFill>
                          <a:blip r:embed="rId4"/>
                          <a:stretch>
                            <a:fillRect l="-105505" t="-430986" r="-256422" b="-2817"/>
                          </a:stretch>
                        </a:blipFill>
                      </a:tcPr>
                    </a:tc>
                    <a:tc>
                      <a:txBody>
                        <a:bodyPr/>
                        <a:lstStyle/>
                        <a:p>
                          <a:endParaRPr lang="fr-FR"/>
                        </a:p>
                      </a:txBody>
                      <a:tcPr marL="68580" marR="68580" marT="0" marB="0">
                        <a:blipFill>
                          <a:blip r:embed="rId4"/>
                          <a:stretch>
                            <a:fillRect l="-265089" t="-430986" r="-230769" b="-2817"/>
                          </a:stretch>
                        </a:blipFill>
                      </a:tcPr>
                    </a:tc>
                    <a:tc>
                      <a:txBody>
                        <a:bodyPr/>
                        <a:lstStyle/>
                        <a:p>
                          <a:endParaRPr lang="fr-FR"/>
                        </a:p>
                      </a:txBody>
                      <a:tcPr marL="68580" marR="68580" marT="0" marB="0">
                        <a:blipFill>
                          <a:blip r:embed="rId4"/>
                          <a:stretch>
                            <a:fillRect l="-284332" t="-430986" r="-79724" b="-2817"/>
                          </a:stretch>
                        </a:blipFill>
                      </a:tcPr>
                    </a:tc>
                    <a:tc>
                      <a:txBody>
                        <a:bodyPr/>
                        <a:lstStyle/>
                        <a:p>
                          <a:endParaRPr lang="fr-FR"/>
                        </a:p>
                      </a:txBody>
                      <a:tcPr marL="68580" marR="68580" marT="0" marB="0">
                        <a:blipFill>
                          <a:blip r:embed="rId4"/>
                          <a:stretch>
                            <a:fillRect l="-493491" t="-430986" r="-2367" b="-2817"/>
                          </a:stretch>
                        </a:blipFill>
                      </a:tcPr>
                    </a:tc>
                    <a:extLst>
                      <a:ext uri="{0D108BD9-81ED-4DB2-BD59-A6C34878D82A}">
                        <a16:rowId xmlns:a16="http://schemas.microsoft.com/office/drawing/2014/main" val="1516947500"/>
                      </a:ext>
                    </a:extLst>
                  </a:tr>
                </a:tbl>
              </a:graphicData>
            </a:graphic>
          </p:graphicFrame>
        </mc:Fallback>
      </mc:AlternateContent>
      <p:sp>
        <p:nvSpPr>
          <p:cNvPr id="3" name="Espace réservé du pied de page 2">
            <a:extLst>
              <a:ext uri="{FF2B5EF4-FFF2-40B4-BE49-F238E27FC236}">
                <a16:creationId xmlns:a16="http://schemas.microsoft.com/office/drawing/2014/main" id="{8A22A24D-4101-48A3-B9DD-17C34C092AE0}"/>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6" name="Espace réservé du numéro de diapositive 5">
            <a:extLst>
              <a:ext uri="{FF2B5EF4-FFF2-40B4-BE49-F238E27FC236}">
                <a16:creationId xmlns:a16="http://schemas.microsoft.com/office/drawing/2014/main" id="{8ACC11D9-0FB3-4C43-A3BA-EBD90B71E9AF}"/>
              </a:ext>
            </a:extLst>
          </p:cNvPr>
          <p:cNvSpPr>
            <a:spLocks noGrp="1"/>
          </p:cNvSpPr>
          <p:nvPr>
            <p:ph type="sldNum" sz="quarter" idx="12"/>
          </p:nvPr>
        </p:nvSpPr>
        <p:spPr/>
        <p:txBody>
          <a:bodyPr/>
          <a:lstStyle/>
          <a:p>
            <a:fld id="{A88EAB1B-73FB-4977-9B11-E6EDEDEB8490}" type="slidenum">
              <a:rPr lang="fr-FR" smtClean="0"/>
              <a:t>58</a:t>
            </a:fld>
            <a:endParaRPr lang="fr-FR" dirty="0"/>
          </a:p>
        </p:txBody>
      </p:sp>
      <p:pic>
        <p:nvPicPr>
          <p:cNvPr id="8" name="Image 7">
            <a:extLst>
              <a:ext uri="{FF2B5EF4-FFF2-40B4-BE49-F238E27FC236}">
                <a16:creationId xmlns:a16="http://schemas.microsoft.com/office/drawing/2014/main" id="{29F40489-BE4B-41A2-A6DC-851DB53728F5}"/>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2407051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118929" y="3582403"/>
                <a:ext cx="11954142" cy="584775"/>
              </a:xfrm>
              <a:prstGeom prst="rect">
                <a:avLst/>
              </a:prstGeom>
              <a:solidFill>
                <a:schemeClr val="accent6">
                  <a:lumMod val="20000"/>
                  <a:lumOff val="80000"/>
                </a:schemeClr>
              </a:solidFill>
            </p:spPr>
            <p:txBody>
              <a:bodyPr wrap="square" rtlCol="0">
                <a:spAutoFit/>
              </a:bodyPr>
              <a:lstStyle/>
              <a:p>
                <a:pPr algn="just">
                  <a:spcAft>
                    <a:spcPts val="0"/>
                  </a:spcAft>
                </a:pPr>
                <a:r>
                  <a:rPr lang="fr-FR" sz="3200" u="sng" dirty="0">
                    <a:latin typeface="Times New Roman" panose="02020603050405020304" pitchFamily="18" charset="0"/>
                    <a:ea typeface="Times New Roman" panose="02020603050405020304" pitchFamily="18" charset="0"/>
                  </a:rPr>
                  <a:t>Q.:</a:t>
                </a:r>
                <a:r>
                  <a:rPr lang="fr-FR" sz="3200" dirty="0">
                    <a:latin typeface="Times New Roman" panose="02020603050405020304" pitchFamily="18" charset="0"/>
                    <a:ea typeface="Times New Roman" panose="02020603050405020304" pitchFamily="18" charset="0"/>
                  </a:rPr>
                  <a:t> Lorsque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𝑇</m:t>
                    </m:r>
                    <m:r>
                      <a:rPr lang="fr-FR" sz="3200" i="1">
                        <a:effectLst/>
                        <a:latin typeface="Cambria Math" panose="02040503050406030204" pitchFamily="18" charset="0"/>
                        <a:ea typeface="Times New Roman" panose="02020603050405020304" pitchFamily="18" charset="0"/>
                      </a:rPr>
                      <m:t>=2</m:t>
                    </m:r>
                  </m:oMath>
                </a14:m>
                <a:r>
                  <a:rPr lang="fr-FR" sz="3200" dirty="0">
                    <a:effectLst/>
                    <a:latin typeface="Times New Roman" panose="02020603050405020304" pitchFamily="18" charset="0"/>
                    <a:ea typeface="Times New Roman" panose="02020603050405020304" pitchFamily="18" charset="0"/>
                  </a:rPr>
                  <a:t>. </a:t>
                </a:r>
                <a:r>
                  <a:rPr lang="fr-FR" sz="3200" dirty="0">
                    <a:latin typeface="Times New Roman" panose="02020603050405020304" pitchFamily="18" charset="0"/>
                    <a:ea typeface="Times New Roman" panose="02020603050405020304" pitchFamily="18" charset="0"/>
                  </a:rPr>
                  <a:t>Propos</a:t>
                </a:r>
                <a:r>
                  <a:rPr lang="fr-FR" sz="3200" dirty="0">
                    <a:effectLst/>
                    <a:latin typeface="Times New Roman" panose="02020603050405020304" pitchFamily="18" charset="0"/>
                    <a:ea typeface="Times New Roman" panose="02020603050405020304" pitchFamily="18" charset="0"/>
                  </a:rPr>
                  <a:t>ez divers équilibres parfait en sous-jeux. </a:t>
                </a:r>
                <a:endParaRPr lang="fr-FR" sz="3200" dirty="0">
                  <a:effectLst/>
                  <a:latin typeface="Times New Roman" panose="02020603050405020304" pitchFamily="18" charset="0"/>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118929" y="3582403"/>
                <a:ext cx="11954142" cy="584775"/>
              </a:xfrm>
              <a:prstGeom prst="rect">
                <a:avLst/>
              </a:prstGeom>
              <a:blipFill>
                <a:blip r:embed="rId2"/>
                <a:stretch>
                  <a:fillRect l="-1327" t="-14583" b="-32292"/>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graphicFrame>
            <p:nvGraphicFramePr>
              <p:cNvPr id="4" name="Tableau 3">
                <a:extLst>
                  <a:ext uri="{FF2B5EF4-FFF2-40B4-BE49-F238E27FC236}">
                    <a16:creationId xmlns:a16="http://schemas.microsoft.com/office/drawing/2014/main" id="{45261227-395D-4A63-9578-DE4C9044A78F}"/>
                  </a:ext>
                </a:extLst>
              </p:cNvPr>
              <p:cNvGraphicFramePr>
                <a:graphicFrameLocks noGrp="1"/>
              </p:cNvGraphicFramePr>
              <p:nvPr/>
            </p:nvGraphicFramePr>
            <p:xfrm>
              <a:off x="3329248" y="1287917"/>
              <a:ext cx="6105699" cy="2169795"/>
            </p:xfrm>
            <a:graphic>
              <a:graphicData uri="http://schemas.openxmlformats.org/drawingml/2006/table">
                <a:tbl>
                  <a:tblPr firstRow="1" firstCol="1" bandRow="1">
                    <a:tableStyleId>{5C22544A-7EE6-4342-B048-85BDC9FD1C3A}</a:tableStyleId>
                  </a:tblPr>
                  <a:tblGrid>
                    <a:gridCol w="1398215">
                      <a:extLst>
                        <a:ext uri="{9D8B030D-6E8A-4147-A177-3AD203B41FA5}">
                          <a16:colId xmlns:a16="http://schemas.microsoft.com/office/drawing/2014/main" val="205254669"/>
                        </a:ext>
                      </a:extLst>
                    </a:gridCol>
                    <a:gridCol w="1324434">
                      <a:extLst>
                        <a:ext uri="{9D8B030D-6E8A-4147-A177-3AD203B41FA5}">
                          <a16:colId xmlns:a16="http://schemas.microsoft.com/office/drawing/2014/main" val="2099399499"/>
                        </a:ext>
                      </a:extLst>
                    </a:gridCol>
                    <a:gridCol w="1029308">
                      <a:extLst>
                        <a:ext uri="{9D8B030D-6E8A-4147-A177-3AD203B41FA5}">
                          <a16:colId xmlns:a16="http://schemas.microsoft.com/office/drawing/2014/main" val="2641209938"/>
                        </a:ext>
                      </a:extLst>
                    </a:gridCol>
                    <a:gridCol w="1324434">
                      <a:extLst>
                        <a:ext uri="{9D8B030D-6E8A-4147-A177-3AD203B41FA5}">
                          <a16:colId xmlns:a16="http://schemas.microsoft.com/office/drawing/2014/main" val="3785102230"/>
                        </a:ext>
                      </a:extLst>
                    </a:gridCol>
                    <a:gridCol w="1029308">
                      <a:extLst>
                        <a:ext uri="{9D8B030D-6E8A-4147-A177-3AD203B41FA5}">
                          <a16:colId xmlns:a16="http://schemas.microsoft.com/office/drawing/2014/main" val="1495189274"/>
                        </a:ext>
                      </a:extLst>
                    </a:gridCol>
                  </a:tblGrid>
                  <a:tr h="433959">
                    <a:tc rowSpan="2" gridSpan="2">
                      <a:txBody>
                        <a:bodyPr/>
                        <a:lstStyle/>
                        <a:p>
                          <a:pPr algn="ctr">
                            <a:spcAft>
                              <a:spcPts val="0"/>
                            </a:spcAft>
                          </a:pPr>
                          <a:r>
                            <a:rPr lang="fr-FR" sz="2800" dirty="0">
                              <a:effectLst/>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3">
                      <a:txBody>
                        <a:bodyPr/>
                        <a:lstStyle/>
                        <a:p>
                          <a:pPr algn="ctr">
                            <a:spcAft>
                              <a:spcPts val="0"/>
                            </a:spcAft>
                          </a:pPr>
                          <a:r>
                            <a:rPr lang="fr-FR" sz="2800" dirty="0">
                              <a:effectLst/>
                            </a:rPr>
                            <a:t>Joueur 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8997358"/>
                      </a:ext>
                    </a:extLst>
                  </a:tr>
                  <a:tr h="433959">
                    <a:tc gridSpan="2" vMerge="1">
                      <a:txBody>
                        <a:bodyPr/>
                        <a:lstStyle/>
                        <a:p>
                          <a:endParaRPr lang="fr-FR"/>
                        </a:p>
                      </a:txBody>
                      <a:tcPr/>
                    </a:tc>
                    <a:tc hMerge="1"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𝑝</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𝑡</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𝑐</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4534888"/>
                      </a:ext>
                    </a:extLst>
                  </a:tr>
                  <a:tr h="433959">
                    <a:tc rowSpan="3">
                      <a:txBody>
                        <a:bodyPr/>
                        <a:lstStyle/>
                        <a:p>
                          <a:pPr algn="ctr">
                            <a:spcAft>
                              <a:spcPts val="0"/>
                            </a:spcAft>
                          </a:pPr>
                          <a:r>
                            <a:rPr lang="fr-FR" sz="2800">
                              <a:effectLst/>
                            </a:rPr>
                            <a:t>Joueur 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𝑝</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(1,1)</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8572412"/>
                      </a:ext>
                    </a:extLst>
                  </a:tr>
                  <a:tr h="433959">
                    <a:tc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𝑡</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(3,3)</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(5,0)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1874234"/>
                      </a:ext>
                    </a:extLst>
                  </a:tr>
                  <a:tr h="433959">
                    <a:tc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𝑐</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(0,5)</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(4,4)</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6947500"/>
                      </a:ext>
                    </a:extLst>
                  </a:tr>
                </a:tbl>
              </a:graphicData>
            </a:graphic>
          </p:graphicFrame>
        </mc:Choice>
        <mc:Fallback xmlns="">
          <p:graphicFrame>
            <p:nvGraphicFramePr>
              <p:cNvPr id="4" name="Tableau 3">
                <a:extLst>
                  <a:ext uri="{FF2B5EF4-FFF2-40B4-BE49-F238E27FC236}">
                    <a16:creationId xmlns:a16="http://schemas.microsoft.com/office/drawing/2014/main" id="{45261227-395D-4A63-9578-DE4C9044A78F}"/>
                  </a:ext>
                </a:extLst>
              </p:cNvPr>
              <p:cNvGraphicFramePr>
                <a:graphicFrameLocks noGrp="1"/>
              </p:cNvGraphicFramePr>
              <p:nvPr/>
            </p:nvGraphicFramePr>
            <p:xfrm>
              <a:off x="3329248" y="1287917"/>
              <a:ext cx="6105699" cy="2169795"/>
            </p:xfrm>
            <a:graphic>
              <a:graphicData uri="http://schemas.openxmlformats.org/drawingml/2006/table">
                <a:tbl>
                  <a:tblPr firstRow="1" firstCol="1" bandRow="1">
                    <a:tableStyleId>{5C22544A-7EE6-4342-B048-85BDC9FD1C3A}</a:tableStyleId>
                  </a:tblPr>
                  <a:tblGrid>
                    <a:gridCol w="1398215">
                      <a:extLst>
                        <a:ext uri="{9D8B030D-6E8A-4147-A177-3AD203B41FA5}">
                          <a16:colId xmlns:a16="http://schemas.microsoft.com/office/drawing/2014/main" val="205254669"/>
                        </a:ext>
                      </a:extLst>
                    </a:gridCol>
                    <a:gridCol w="1324434">
                      <a:extLst>
                        <a:ext uri="{9D8B030D-6E8A-4147-A177-3AD203B41FA5}">
                          <a16:colId xmlns:a16="http://schemas.microsoft.com/office/drawing/2014/main" val="2099399499"/>
                        </a:ext>
                      </a:extLst>
                    </a:gridCol>
                    <a:gridCol w="1029308">
                      <a:extLst>
                        <a:ext uri="{9D8B030D-6E8A-4147-A177-3AD203B41FA5}">
                          <a16:colId xmlns:a16="http://schemas.microsoft.com/office/drawing/2014/main" val="2641209938"/>
                        </a:ext>
                      </a:extLst>
                    </a:gridCol>
                    <a:gridCol w="1324434">
                      <a:extLst>
                        <a:ext uri="{9D8B030D-6E8A-4147-A177-3AD203B41FA5}">
                          <a16:colId xmlns:a16="http://schemas.microsoft.com/office/drawing/2014/main" val="3785102230"/>
                        </a:ext>
                      </a:extLst>
                    </a:gridCol>
                    <a:gridCol w="1029308">
                      <a:extLst>
                        <a:ext uri="{9D8B030D-6E8A-4147-A177-3AD203B41FA5}">
                          <a16:colId xmlns:a16="http://schemas.microsoft.com/office/drawing/2014/main" val="1495189274"/>
                        </a:ext>
                      </a:extLst>
                    </a:gridCol>
                  </a:tblGrid>
                  <a:tr h="433959">
                    <a:tc rowSpan="2" gridSpan="2">
                      <a:txBody>
                        <a:bodyPr/>
                        <a:lstStyle/>
                        <a:p>
                          <a:pPr algn="ctr">
                            <a:spcAft>
                              <a:spcPts val="0"/>
                            </a:spcAft>
                          </a:pPr>
                          <a:r>
                            <a:rPr lang="fr-FR" sz="2800" dirty="0">
                              <a:effectLst/>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3">
                      <a:txBody>
                        <a:bodyPr/>
                        <a:lstStyle/>
                        <a:p>
                          <a:pPr algn="ctr">
                            <a:spcAft>
                              <a:spcPts val="0"/>
                            </a:spcAft>
                          </a:pPr>
                          <a:r>
                            <a:rPr lang="fr-FR" sz="2800" dirty="0">
                              <a:effectLst/>
                            </a:rPr>
                            <a:t>Joueur 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8997358"/>
                      </a:ext>
                    </a:extLst>
                  </a:tr>
                  <a:tr h="433959">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4"/>
                          <a:stretch>
                            <a:fillRect l="-265089" t="-126389" r="-230769" b="-300000"/>
                          </a:stretch>
                        </a:blipFill>
                      </a:tcPr>
                    </a:tc>
                    <a:tc>
                      <a:txBody>
                        <a:bodyPr/>
                        <a:lstStyle/>
                        <a:p>
                          <a:endParaRPr lang="fr-FR"/>
                        </a:p>
                      </a:txBody>
                      <a:tcPr marL="68580" marR="68580" marT="0" marB="0">
                        <a:blipFill>
                          <a:blip r:embed="rId4"/>
                          <a:stretch>
                            <a:fillRect l="-284332" t="-126389" r="-79724" b="-300000"/>
                          </a:stretch>
                        </a:blipFill>
                      </a:tcPr>
                    </a:tc>
                    <a:tc>
                      <a:txBody>
                        <a:bodyPr/>
                        <a:lstStyle/>
                        <a:p>
                          <a:endParaRPr lang="fr-FR"/>
                        </a:p>
                      </a:txBody>
                      <a:tcPr marL="68580" marR="68580" marT="0" marB="0">
                        <a:blipFill>
                          <a:blip r:embed="rId4"/>
                          <a:stretch>
                            <a:fillRect l="-493491" t="-126389" r="-2367" b="-300000"/>
                          </a:stretch>
                        </a:blipFill>
                      </a:tcPr>
                    </a:tc>
                    <a:extLst>
                      <a:ext uri="{0D108BD9-81ED-4DB2-BD59-A6C34878D82A}">
                        <a16:rowId xmlns:a16="http://schemas.microsoft.com/office/drawing/2014/main" val="2614534888"/>
                      </a:ext>
                    </a:extLst>
                  </a:tr>
                  <a:tr h="433959">
                    <a:tc rowSpan="3">
                      <a:txBody>
                        <a:bodyPr/>
                        <a:lstStyle/>
                        <a:p>
                          <a:pPr algn="ctr">
                            <a:spcAft>
                              <a:spcPts val="0"/>
                            </a:spcAft>
                          </a:pPr>
                          <a:r>
                            <a:rPr lang="fr-FR" sz="2800">
                              <a:effectLst/>
                            </a:rPr>
                            <a:t>Joueur 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4"/>
                          <a:stretch>
                            <a:fillRect l="-105505" t="-229577" r="-256422" b="-204225"/>
                          </a:stretch>
                        </a:blipFill>
                      </a:tcPr>
                    </a:tc>
                    <a:tc>
                      <a:txBody>
                        <a:bodyPr/>
                        <a:lstStyle/>
                        <a:p>
                          <a:endParaRPr lang="fr-FR"/>
                        </a:p>
                      </a:txBody>
                      <a:tcPr marL="68580" marR="68580" marT="0" marB="0">
                        <a:blipFill>
                          <a:blip r:embed="rId4"/>
                          <a:stretch>
                            <a:fillRect l="-265089" t="-229577" r="-230769" b="-204225"/>
                          </a:stretch>
                        </a:blipFill>
                      </a:tcPr>
                    </a:tc>
                    <a:tc>
                      <a:txBody>
                        <a:bodyPr/>
                        <a:lstStyle/>
                        <a:p>
                          <a:endParaRPr lang="fr-FR"/>
                        </a:p>
                      </a:txBody>
                      <a:tcPr marL="68580" marR="68580" marT="0" marB="0">
                        <a:blipFill>
                          <a:blip r:embed="rId4"/>
                          <a:stretch>
                            <a:fillRect l="-284332" t="-229577" r="-79724" b="-204225"/>
                          </a:stretch>
                        </a:blipFill>
                      </a:tcPr>
                    </a:tc>
                    <a:tc>
                      <a:txBody>
                        <a:bodyPr/>
                        <a:lstStyle/>
                        <a:p>
                          <a:endParaRPr lang="fr-FR"/>
                        </a:p>
                      </a:txBody>
                      <a:tcPr marL="68580" marR="68580" marT="0" marB="0">
                        <a:blipFill>
                          <a:blip r:embed="rId4"/>
                          <a:stretch>
                            <a:fillRect l="-493491" t="-229577" r="-2367" b="-204225"/>
                          </a:stretch>
                        </a:blipFill>
                      </a:tcPr>
                    </a:tc>
                    <a:extLst>
                      <a:ext uri="{0D108BD9-81ED-4DB2-BD59-A6C34878D82A}">
                        <a16:rowId xmlns:a16="http://schemas.microsoft.com/office/drawing/2014/main" val="1448572412"/>
                      </a:ext>
                    </a:extLst>
                  </a:tr>
                  <a:tr h="433959">
                    <a:tc vMerge="1">
                      <a:txBody>
                        <a:bodyPr/>
                        <a:lstStyle/>
                        <a:p>
                          <a:endParaRPr lang="fr-FR"/>
                        </a:p>
                      </a:txBody>
                      <a:tcPr/>
                    </a:tc>
                    <a:tc>
                      <a:txBody>
                        <a:bodyPr/>
                        <a:lstStyle/>
                        <a:p>
                          <a:endParaRPr lang="fr-FR"/>
                        </a:p>
                      </a:txBody>
                      <a:tcPr marL="68580" marR="68580" marT="0" marB="0">
                        <a:blipFill>
                          <a:blip r:embed="rId4"/>
                          <a:stretch>
                            <a:fillRect l="-105505" t="-325000" r="-256422" b="-101389"/>
                          </a:stretch>
                        </a:blipFill>
                      </a:tcPr>
                    </a:tc>
                    <a:tc>
                      <a:txBody>
                        <a:bodyPr/>
                        <a:lstStyle/>
                        <a:p>
                          <a:endParaRPr lang="fr-FR"/>
                        </a:p>
                      </a:txBody>
                      <a:tcPr marL="68580" marR="68580" marT="0" marB="0">
                        <a:blipFill>
                          <a:blip r:embed="rId4"/>
                          <a:stretch>
                            <a:fillRect l="-265089" t="-325000" r="-230769" b="-101389"/>
                          </a:stretch>
                        </a:blipFill>
                      </a:tcPr>
                    </a:tc>
                    <a:tc>
                      <a:txBody>
                        <a:bodyPr/>
                        <a:lstStyle/>
                        <a:p>
                          <a:endParaRPr lang="fr-FR"/>
                        </a:p>
                      </a:txBody>
                      <a:tcPr marL="68580" marR="68580" marT="0" marB="0">
                        <a:blipFill>
                          <a:blip r:embed="rId4"/>
                          <a:stretch>
                            <a:fillRect l="-284332" t="-325000" r="-79724" b="-101389"/>
                          </a:stretch>
                        </a:blipFill>
                      </a:tcPr>
                    </a:tc>
                    <a:tc>
                      <a:txBody>
                        <a:bodyPr/>
                        <a:lstStyle/>
                        <a:p>
                          <a:endParaRPr lang="fr-FR"/>
                        </a:p>
                      </a:txBody>
                      <a:tcPr marL="68580" marR="68580" marT="0" marB="0">
                        <a:blipFill>
                          <a:blip r:embed="rId4"/>
                          <a:stretch>
                            <a:fillRect l="-493491" t="-325000" r="-2367" b="-101389"/>
                          </a:stretch>
                        </a:blipFill>
                      </a:tcPr>
                    </a:tc>
                    <a:extLst>
                      <a:ext uri="{0D108BD9-81ED-4DB2-BD59-A6C34878D82A}">
                        <a16:rowId xmlns:a16="http://schemas.microsoft.com/office/drawing/2014/main" val="1961874234"/>
                      </a:ext>
                    </a:extLst>
                  </a:tr>
                  <a:tr h="433959">
                    <a:tc vMerge="1">
                      <a:txBody>
                        <a:bodyPr/>
                        <a:lstStyle/>
                        <a:p>
                          <a:endParaRPr lang="fr-FR"/>
                        </a:p>
                      </a:txBody>
                      <a:tcPr/>
                    </a:tc>
                    <a:tc>
                      <a:txBody>
                        <a:bodyPr/>
                        <a:lstStyle/>
                        <a:p>
                          <a:endParaRPr lang="fr-FR"/>
                        </a:p>
                      </a:txBody>
                      <a:tcPr marL="68580" marR="68580" marT="0" marB="0">
                        <a:blipFill>
                          <a:blip r:embed="rId4"/>
                          <a:stretch>
                            <a:fillRect l="-105505" t="-430986" r="-256422" b="-2817"/>
                          </a:stretch>
                        </a:blipFill>
                      </a:tcPr>
                    </a:tc>
                    <a:tc>
                      <a:txBody>
                        <a:bodyPr/>
                        <a:lstStyle/>
                        <a:p>
                          <a:endParaRPr lang="fr-FR"/>
                        </a:p>
                      </a:txBody>
                      <a:tcPr marL="68580" marR="68580" marT="0" marB="0">
                        <a:blipFill>
                          <a:blip r:embed="rId4"/>
                          <a:stretch>
                            <a:fillRect l="-265089" t="-430986" r="-230769" b="-2817"/>
                          </a:stretch>
                        </a:blipFill>
                      </a:tcPr>
                    </a:tc>
                    <a:tc>
                      <a:txBody>
                        <a:bodyPr/>
                        <a:lstStyle/>
                        <a:p>
                          <a:endParaRPr lang="fr-FR"/>
                        </a:p>
                      </a:txBody>
                      <a:tcPr marL="68580" marR="68580" marT="0" marB="0">
                        <a:blipFill>
                          <a:blip r:embed="rId4"/>
                          <a:stretch>
                            <a:fillRect l="-284332" t="-430986" r="-79724" b="-2817"/>
                          </a:stretch>
                        </a:blipFill>
                      </a:tcPr>
                    </a:tc>
                    <a:tc>
                      <a:txBody>
                        <a:bodyPr/>
                        <a:lstStyle/>
                        <a:p>
                          <a:endParaRPr lang="fr-FR"/>
                        </a:p>
                      </a:txBody>
                      <a:tcPr marL="68580" marR="68580" marT="0" marB="0">
                        <a:blipFill>
                          <a:blip r:embed="rId4"/>
                          <a:stretch>
                            <a:fillRect l="-493491" t="-430986" r="-2367" b="-2817"/>
                          </a:stretch>
                        </a:blipFill>
                      </a:tcPr>
                    </a:tc>
                    <a:extLst>
                      <a:ext uri="{0D108BD9-81ED-4DB2-BD59-A6C34878D82A}">
                        <a16:rowId xmlns:a16="http://schemas.microsoft.com/office/drawing/2014/main" val="1516947500"/>
                      </a:ext>
                    </a:extLst>
                  </a:tr>
                </a:tbl>
              </a:graphicData>
            </a:graphic>
          </p:graphicFrame>
        </mc:Fallback>
      </mc:AlternateContent>
      <p:sp>
        <p:nvSpPr>
          <p:cNvPr id="3" name="Espace réservé du pied de page 2">
            <a:extLst>
              <a:ext uri="{FF2B5EF4-FFF2-40B4-BE49-F238E27FC236}">
                <a16:creationId xmlns:a16="http://schemas.microsoft.com/office/drawing/2014/main" id="{84BDCAE3-4BC0-401C-9052-413E1031C6DB}"/>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6" name="Espace réservé du numéro de diapositive 5">
            <a:extLst>
              <a:ext uri="{FF2B5EF4-FFF2-40B4-BE49-F238E27FC236}">
                <a16:creationId xmlns:a16="http://schemas.microsoft.com/office/drawing/2014/main" id="{52C694E8-6D0D-45F3-A2A8-E2D152E1EE00}"/>
              </a:ext>
            </a:extLst>
          </p:cNvPr>
          <p:cNvSpPr>
            <a:spLocks noGrp="1"/>
          </p:cNvSpPr>
          <p:nvPr>
            <p:ph type="sldNum" sz="quarter" idx="12"/>
          </p:nvPr>
        </p:nvSpPr>
        <p:spPr/>
        <p:txBody>
          <a:bodyPr/>
          <a:lstStyle/>
          <a:p>
            <a:fld id="{A88EAB1B-73FB-4977-9B11-E6EDEDEB8490}" type="slidenum">
              <a:rPr lang="fr-FR" smtClean="0"/>
              <a:t>59</a:t>
            </a:fld>
            <a:endParaRPr lang="fr-FR" dirty="0"/>
          </a:p>
        </p:txBody>
      </p:sp>
      <p:pic>
        <p:nvPicPr>
          <p:cNvPr id="8" name="Image 7">
            <a:extLst>
              <a:ext uri="{FF2B5EF4-FFF2-40B4-BE49-F238E27FC236}">
                <a16:creationId xmlns:a16="http://schemas.microsoft.com/office/drawing/2014/main" id="{ED2EB5BC-B81C-47F1-BFB4-2BA574DABD07}"/>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408042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rPr>
              <a:t>Introduction</a:t>
            </a:r>
            <a:br>
              <a:rPr lang="fr-FR" dirty="0">
                <a:latin typeface="Arial Black" panose="020B0A04020102020204" pitchFamily="34" charset="0"/>
              </a:rPr>
            </a:br>
            <a:r>
              <a:rPr lang="fr-FR" sz="4000" dirty="0">
                <a:latin typeface="Arial" panose="020B0604020202020204" pitchFamily="34" charset="0"/>
                <a:cs typeface="Arial" panose="020B0604020202020204" pitchFamily="34" charset="0"/>
              </a:rPr>
              <a:t>La résolution du dilemme du prisonnier</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3727299"/>
            <a:ext cx="11954142" cy="3046988"/>
          </a:xfrm>
          <a:prstGeom prst="rect">
            <a:avLst/>
          </a:prstGeom>
          <a:noFill/>
        </p:spPr>
        <p:txBody>
          <a:bodyPr wrap="square" rtlCol="0">
            <a:spAutoFit/>
          </a:bodyPr>
          <a:lstStyle/>
          <a:p>
            <a:pPr marL="457200" indent="-457200">
              <a:buFont typeface="Arial" panose="020B0604020202020204" pitchFamily="34" charset="0"/>
              <a:buChar char="•"/>
            </a:pPr>
            <a:r>
              <a:rPr lang="fr-FR" sz="3200" dirty="0">
                <a:latin typeface="Cambria Math" panose="02040503050406030204" pitchFamily="18" charset="0"/>
                <a:ea typeface="Cambria Math" panose="02040503050406030204" pitchFamily="18" charset="0"/>
              </a:rPr>
              <a:t>Le caractère répété d’une interaction permet-il de résoudre le dilemme du prisonnier ?</a:t>
            </a:r>
          </a:p>
          <a:p>
            <a:pPr marL="914400" lvl="1" indent="-457200">
              <a:buFont typeface="Arial" panose="020B0604020202020204" pitchFamily="34" charset="0"/>
              <a:buChar char="•"/>
            </a:pPr>
            <a:r>
              <a:rPr lang="fr-FR" sz="3200" dirty="0">
                <a:latin typeface="Cambria Math" panose="02040503050406030204" pitchFamily="18" charset="0"/>
                <a:ea typeface="Cambria Math" panose="02040503050406030204" pitchFamily="18" charset="0"/>
              </a:rPr>
              <a:t>Si oui, sous quelles conditions ? </a:t>
            </a:r>
          </a:p>
          <a:p>
            <a:pPr marL="914400" lvl="1" indent="-457200">
              <a:buFont typeface="Arial" panose="020B0604020202020204" pitchFamily="34" charset="0"/>
              <a:buChar char="•"/>
            </a:pPr>
            <a:r>
              <a:rPr lang="fr-FR" sz="3200" dirty="0">
                <a:latin typeface="Cambria Math" panose="02040503050406030204" pitchFamily="18" charset="0"/>
                <a:ea typeface="Cambria Math" panose="02040503050406030204" pitchFamily="18" charset="0"/>
              </a:rPr>
              <a:t>En particulier, combien de fois faut-il que l’interaction soit répétée pour que les joueurs acceptent rationnellement de coopérer ? </a:t>
            </a:r>
          </a:p>
        </p:txBody>
      </p:sp>
      <mc:AlternateContent xmlns:mc="http://schemas.openxmlformats.org/markup-compatibility/2006" xmlns:a14="http://schemas.microsoft.com/office/drawing/2010/main">
        <mc:Choice Requires="a14">
          <p:graphicFrame>
            <p:nvGraphicFramePr>
              <p:cNvPr id="10" name="Tableau 9">
                <a:extLst>
                  <a:ext uri="{FF2B5EF4-FFF2-40B4-BE49-F238E27FC236}">
                    <a16:creationId xmlns:a16="http://schemas.microsoft.com/office/drawing/2014/main" id="{0B608805-EA77-41EE-BE3B-ED3C055A4E11}"/>
                  </a:ext>
                </a:extLst>
              </p:cNvPr>
              <p:cNvGraphicFramePr>
                <a:graphicFrameLocks noGrp="1"/>
              </p:cNvGraphicFramePr>
              <p:nvPr/>
            </p:nvGraphicFramePr>
            <p:xfrm>
              <a:off x="1850452" y="1326683"/>
              <a:ext cx="8618147" cy="2316904"/>
            </p:xfrm>
            <a:graphic>
              <a:graphicData uri="http://schemas.openxmlformats.org/drawingml/2006/table">
                <a:tbl>
                  <a:tblPr firstRow="1" firstCol="1" bandRow="1">
                    <a:tableStyleId>{5C22544A-7EE6-4342-B048-85BDC9FD1C3A}</a:tableStyleId>
                  </a:tblPr>
                  <a:tblGrid>
                    <a:gridCol w="2686055">
                      <a:extLst>
                        <a:ext uri="{9D8B030D-6E8A-4147-A177-3AD203B41FA5}">
                          <a16:colId xmlns:a16="http://schemas.microsoft.com/office/drawing/2014/main" val="1961842663"/>
                        </a:ext>
                      </a:extLst>
                    </a:gridCol>
                    <a:gridCol w="1977364">
                      <a:extLst>
                        <a:ext uri="{9D8B030D-6E8A-4147-A177-3AD203B41FA5}">
                          <a16:colId xmlns:a16="http://schemas.microsoft.com/office/drawing/2014/main" val="44951804"/>
                        </a:ext>
                      </a:extLst>
                    </a:gridCol>
                    <a:gridCol w="1977364">
                      <a:extLst>
                        <a:ext uri="{9D8B030D-6E8A-4147-A177-3AD203B41FA5}">
                          <a16:colId xmlns:a16="http://schemas.microsoft.com/office/drawing/2014/main" val="3453796037"/>
                        </a:ext>
                      </a:extLst>
                    </a:gridCol>
                    <a:gridCol w="1977364">
                      <a:extLst>
                        <a:ext uri="{9D8B030D-6E8A-4147-A177-3AD203B41FA5}">
                          <a16:colId xmlns:a16="http://schemas.microsoft.com/office/drawing/2014/main" val="2367380783"/>
                        </a:ext>
                      </a:extLst>
                    </a:gridCol>
                  </a:tblGrid>
                  <a:tr h="579226">
                    <a:tc rowSpan="2" gridSpan="2">
                      <a:txBody>
                        <a:bodyPr/>
                        <a:lstStyle/>
                        <a:p>
                          <a:pPr algn="just">
                            <a:spcAft>
                              <a:spcPts val="0"/>
                            </a:spcAft>
                          </a:pPr>
                          <a:r>
                            <a:rPr lang="fr-FR" sz="3200" dirty="0">
                              <a:effectLst/>
                            </a:rPr>
                            <a:t>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3200">
                              <a:effectLst/>
                            </a:rPr>
                            <a:t>Joueur 2</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2713235073"/>
                      </a:ext>
                    </a:extLst>
                  </a:tr>
                  <a:tr h="579226">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200" i="1">
                                        <a:effectLst/>
                                        <a:latin typeface="Cambria Math" panose="02040503050406030204" pitchFamily="18" charset="0"/>
                                      </a:rPr>
                                    </m:ctrlPr>
                                  </m:sSubPr>
                                  <m:e>
                                    <m:r>
                                      <a:rPr lang="fr-FR" sz="3200">
                                        <a:effectLst/>
                                        <a:latin typeface="Cambria Math" panose="02040503050406030204" pitchFamily="18" charset="0"/>
                                      </a:rPr>
                                      <m:t>𝑡</m:t>
                                    </m:r>
                                  </m:e>
                                  <m:sub>
                                    <m:r>
                                      <a:rPr lang="fr-FR" sz="3200">
                                        <a:effectLst/>
                                        <a:latin typeface="Cambria Math" panose="02040503050406030204" pitchFamily="18" charset="0"/>
                                      </a:rPr>
                                      <m:t>2</m:t>
                                    </m:r>
                                  </m:sub>
                                </m:sSub>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200" i="1">
                                        <a:effectLst/>
                                        <a:latin typeface="Cambria Math" panose="02040503050406030204" pitchFamily="18" charset="0"/>
                                      </a:rPr>
                                    </m:ctrlPr>
                                  </m:sSubPr>
                                  <m:e>
                                    <m:r>
                                      <a:rPr lang="fr-FR" sz="3200">
                                        <a:effectLst/>
                                        <a:latin typeface="Cambria Math" panose="02040503050406030204" pitchFamily="18" charset="0"/>
                                      </a:rPr>
                                      <m:t>𝑐</m:t>
                                    </m:r>
                                  </m:e>
                                  <m:sub>
                                    <m:r>
                                      <a:rPr lang="fr-FR" sz="3200">
                                        <a:effectLst/>
                                        <a:latin typeface="Cambria Math" panose="02040503050406030204" pitchFamily="18" charset="0"/>
                                      </a:rPr>
                                      <m:t>2</m:t>
                                    </m:r>
                                  </m:sub>
                                </m:sSub>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9392796"/>
                      </a:ext>
                    </a:extLst>
                  </a:tr>
                  <a:tr h="579226">
                    <a:tc rowSpan="2">
                      <a:txBody>
                        <a:bodyPr/>
                        <a:lstStyle/>
                        <a:p>
                          <a:pPr algn="ctr">
                            <a:spcAft>
                              <a:spcPts val="0"/>
                            </a:spcAft>
                          </a:pPr>
                          <a:r>
                            <a:rPr lang="fr-FR" sz="3200" dirty="0">
                              <a:effectLst/>
                            </a:rPr>
                            <a:t>Joueur 1</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200" i="1">
                                        <a:effectLst/>
                                        <a:latin typeface="Cambria Math" panose="02040503050406030204" pitchFamily="18" charset="0"/>
                                      </a:rPr>
                                    </m:ctrlPr>
                                  </m:sSubPr>
                                  <m:e>
                                    <m:r>
                                      <a:rPr lang="fr-FR" sz="3200">
                                        <a:effectLst/>
                                        <a:latin typeface="Cambria Math" panose="02040503050406030204" pitchFamily="18" charset="0"/>
                                      </a:rPr>
                                      <m:t>𝑡</m:t>
                                    </m:r>
                                  </m:e>
                                  <m:sub>
                                    <m:r>
                                      <a:rPr lang="fr-FR" sz="3200">
                                        <a:effectLst/>
                                        <a:latin typeface="Cambria Math" panose="02040503050406030204" pitchFamily="18" charset="0"/>
                                      </a:rPr>
                                      <m:t>1</m:t>
                                    </m:r>
                                  </m:sub>
                                </m:sSub>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200">
                                    <a:effectLst/>
                                    <a:latin typeface="Cambria Math" panose="02040503050406030204" pitchFamily="18" charset="0"/>
                                  </a:rPr>
                                  <m:t>(1,1)</m:t>
                                </m:r>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200">
                                    <a:effectLst/>
                                    <a:latin typeface="Cambria Math" panose="02040503050406030204" pitchFamily="18" charset="0"/>
                                  </a:rPr>
                                  <m:t>(4,0)</m:t>
                                </m:r>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7082303"/>
                      </a:ext>
                    </a:extLst>
                  </a:tr>
                  <a:tr h="579226">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200" i="1">
                                        <a:effectLst/>
                                        <a:latin typeface="Cambria Math" panose="02040503050406030204" pitchFamily="18" charset="0"/>
                                      </a:rPr>
                                    </m:ctrlPr>
                                  </m:sSubPr>
                                  <m:e>
                                    <m:r>
                                      <a:rPr lang="fr-FR" sz="3200">
                                        <a:effectLst/>
                                        <a:latin typeface="Cambria Math" panose="02040503050406030204" pitchFamily="18" charset="0"/>
                                      </a:rPr>
                                      <m:t>𝑐</m:t>
                                    </m:r>
                                  </m:e>
                                  <m:sub>
                                    <m:r>
                                      <a:rPr lang="fr-FR" sz="3200">
                                        <a:effectLst/>
                                        <a:latin typeface="Cambria Math" panose="02040503050406030204" pitchFamily="18" charset="0"/>
                                      </a:rPr>
                                      <m:t>1</m:t>
                                    </m:r>
                                  </m:sub>
                                </m:sSub>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200">
                                    <a:effectLst/>
                                    <a:latin typeface="Cambria Math" panose="02040503050406030204" pitchFamily="18" charset="0"/>
                                  </a:rPr>
                                  <m:t>(0,4)</m:t>
                                </m:r>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200">
                                    <a:effectLst/>
                                    <a:latin typeface="Cambria Math" panose="02040503050406030204" pitchFamily="18" charset="0"/>
                                  </a:rPr>
                                  <m:t>(3,3)</m:t>
                                </m:r>
                              </m:oMath>
                            </m:oMathPara>
                          </a14:m>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6312245"/>
                      </a:ext>
                    </a:extLst>
                  </a:tr>
                </a:tbl>
              </a:graphicData>
            </a:graphic>
          </p:graphicFrame>
        </mc:Choice>
        <mc:Fallback xmlns="">
          <p:graphicFrame>
            <p:nvGraphicFramePr>
              <p:cNvPr id="10" name="Tableau 9">
                <a:extLst>
                  <a:ext uri="{FF2B5EF4-FFF2-40B4-BE49-F238E27FC236}">
                    <a16:creationId xmlns:a16="http://schemas.microsoft.com/office/drawing/2014/main" id="{0B608805-EA77-41EE-BE3B-ED3C055A4E11}"/>
                  </a:ext>
                </a:extLst>
              </p:cNvPr>
              <p:cNvGraphicFramePr>
                <a:graphicFrameLocks noGrp="1"/>
              </p:cNvGraphicFramePr>
              <p:nvPr/>
            </p:nvGraphicFramePr>
            <p:xfrm>
              <a:off x="1850452" y="1326683"/>
              <a:ext cx="8618147" cy="2316904"/>
            </p:xfrm>
            <a:graphic>
              <a:graphicData uri="http://schemas.openxmlformats.org/drawingml/2006/table">
                <a:tbl>
                  <a:tblPr firstRow="1" firstCol="1" bandRow="1">
                    <a:tableStyleId>{5C22544A-7EE6-4342-B048-85BDC9FD1C3A}</a:tableStyleId>
                  </a:tblPr>
                  <a:tblGrid>
                    <a:gridCol w="2686055">
                      <a:extLst>
                        <a:ext uri="{9D8B030D-6E8A-4147-A177-3AD203B41FA5}">
                          <a16:colId xmlns:a16="http://schemas.microsoft.com/office/drawing/2014/main" val="1961842663"/>
                        </a:ext>
                      </a:extLst>
                    </a:gridCol>
                    <a:gridCol w="1977364">
                      <a:extLst>
                        <a:ext uri="{9D8B030D-6E8A-4147-A177-3AD203B41FA5}">
                          <a16:colId xmlns:a16="http://schemas.microsoft.com/office/drawing/2014/main" val="44951804"/>
                        </a:ext>
                      </a:extLst>
                    </a:gridCol>
                    <a:gridCol w="1977364">
                      <a:extLst>
                        <a:ext uri="{9D8B030D-6E8A-4147-A177-3AD203B41FA5}">
                          <a16:colId xmlns:a16="http://schemas.microsoft.com/office/drawing/2014/main" val="3453796037"/>
                        </a:ext>
                      </a:extLst>
                    </a:gridCol>
                    <a:gridCol w="1977364">
                      <a:extLst>
                        <a:ext uri="{9D8B030D-6E8A-4147-A177-3AD203B41FA5}">
                          <a16:colId xmlns:a16="http://schemas.microsoft.com/office/drawing/2014/main" val="2367380783"/>
                        </a:ext>
                      </a:extLst>
                    </a:gridCol>
                  </a:tblGrid>
                  <a:tr h="579226">
                    <a:tc rowSpan="2" gridSpan="2">
                      <a:txBody>
                        <a:bodyPr/>
                        <a:lstStyle/>
                        <a:p>
                          <a:pPr algn="just">
                            <a:spcAft>
                              <a:spcPts val="0"/>
                            </a:spcAft>
                          </a:pPr>
                          <a:r>
                            <a:rPr lang="fr-FR" sz="3200" dirty="0">
                              <a:effectLst/>
                            </a:rPr>
                            <a:t>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3200">
                              <a:effectLst/>
                            </a:rPr>
                            <a:t>Joueur 2</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2713235073"/>
                      </a:ext>
                    </a:extLst>
                  </a:tr>
                  <a:tr h="579226">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2"/>
                          <a:stretch>
                            <a:fillRect l="-236728" t="-121875" r="-101543" b="-200000"/>
                          </a:stretch>
                        </a:blipFill>
                      </a:tcPr>
                    </a:tc>
                    <a:tc>
                      <a:txBody>
                        <a:bodyPr/>
                        <a:lstStyle/>
                        <a:p>
                          <a:endParaRPr lang="fr-FR"/>
                        </a:p>
                      </a:txBody>
                      <a:tcPr marL="68580" marR="68580" marT="0" marB="0">
                        <a:blipFill>
                          <a:blip r:embed="rId2"/>
                          <a:stretch>
                            <a:fillRect l="-335692" t="-121875" r="-1231" b="-200000"/>
                          </a:stretch>
                        </a:blipFill>
                      </a:tcPr>
                    </a:tc>
                    <a:extLst>
                      <a:ext uri="{0D108BD9-81ED-4DB2-BD59-A6C34878D82A}">
                        <a16:rowId xmlns:a16="http://schemas.microsoft.com/office/drawing/2014/main" val="879392796"/>
                      </a:ext>
                    </a:extLst>
                  </a:tr>
                  <a:tr h="579226">
                    <a:tc rowSpan="2">
                      <a:txBody>
                        <a:bodyPr/>
                        <a:lstStyle/>
                        <a:p>
                          <a:pPr algn="ctr">
                            <a:spcAft>
                              <a:spcPts val="0"/>
                            </a:spcAft>
                          </a:pPr>
                          <a:r>
                            <a:rPr lang="fr-FR" sz="3200" dirty="0">
                              <a:effectLst/>
                            </a:rPr>
                            <a:t>Joueur 1</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2"/>
                          <a:stretch>
                            <a:fillRect l="-136000" t="-224211" r="-200923" b="-102105"/>
                          </a:stretch>
                        </a:blipFill>
                      </a:tcPr>
                    </a:tc>
                    <a:tc>
                      <a:txBody>
                        <a:bodyPr/>
                        <a:lstStyle/>
                        <a:p>
                          <a:endParaRPr lang="fr-FR"/>
                        </a:p>
                      </a:txBody>
                      <a:tcPr marL="68580" marR="68580" marT="0" marB="0">
                        <a:blipFill>
                          <a:blip r:embed="rId2"/>
                          <a:stretch>
                            <a:fillRect l="-236728" t="-224211" r="-101543" b="-102105"/>
                          </a:stretch>
                        </a:blipFill>
                      </a:tcPr>
                    </a:tc>
                    <a:tc>
                      <a:txBody>
                        <a:bodyPr/>
                        <a:lstStyle/>
                        <a:p>
                          <a:endParaRPr lang="fr-FR"/>
                        </a:p>
                      </a:txBody>
                      <a:tcPr marL="68580" marR="68580" marT="0" marB="0">
                        <a:blipFill>
                          <a:blip r:embed="rId2"/>
                          <a:stretch>
                            <a:fillRect l="-335692" t="-224211" r="-1231" b="-102105"/>
                          </a:stretch>
                        </a:blipFill>
                      </a:tcPr>
                    </a:tc>
                    <a:extLst>
                      <a:ext uri="{0D108BD9-81ED-4DB2-BD59-A6C34878D82A}">
                        <a16:rowId xmlns:a16="http://schemas.microsoft.com/office/drawing/2014/main" val="517082303"/>
                      </a:ext>
                    </a:extLst>
                  </a:tr>
                  <a:tr h="579226">
                    <a:tc vMerge="1">
                      <a:txBody>
                        <a:bodyPr/>
                        <a:lstStyle/>
                        <a:p>
                          <a:endParaRPr lang="fr-FR"/>
                        </a:p>
                      </a:txBody>
                      <a:tcPr/>
                    </a:tc>
                    <a:tc>
                      <a:txBody>
                        <a:bodyPr/>
                        <a:lstStyle/>
                        <a:p>
                          <a:endParaRPr lang="fr-FR"/>
                        </a:p>
                      </a:txBody>
                      <a:tcPr marL="68580" marR="68580" marT="0" marB="0">
                        <a:blipFill>
                          <a:blip r:embed="rId2"/>
                          <a:stretch>
                            <a:fillRect l="-136000" t="-324211" r="-200923" b="-2105"/>
                          </a:stretch>
                        </a:blipFill>
                      </a:tcPr>
                    </a:tc>
                    <a:tc>
                      <a:txBody>
                        <a:bodyPr/>
                        <a:lstStyle/>
                        <a:p>
                          <a:endParaRPr lang="fr-FR"/>
                        </a:p>
                      </a:txBody>
                      <a:tcPr marL="68580" marR="68580" marT="0" marB="0">
                        <a:blipFill>
                          <a:blip r:embed="rId2"/>
                          <a:stretch>
                            <a:fillRect l="-236728" t="-324211" r="-101543" b="-2105"/>
                          </a:stretch>
                        </a:blipFill>
                      </a:tcPr>
                    </a:tc>
                    <a:tc>
                      <a:txBody>
                        <a:bodyPr/>
                        <a:lstStyle/>
                        <a:p>
                          <a:endParaRPr lang="fr-FR"/>
                        </a:p>
                      </a:txBody>
                      <a:tcPr marL="68580" marR="68580" marT="0" marB="0">
                        <a:blipFill>
                          <a:blip r:embed="rId2"/>
                          <a:stretch>
                            <a:fillRect l="-335692" t="-324211" r="-1231" b="-2105"/>
                          </a:stretch>
                        </a:blipFill>
                      </a:tcPr>
                    </a:tc>
                    <a:extLst>
                      <a:ext uri="{0D108BD9-81ED-4DB2-BD59-A6C34878D82A}">
                        <a16:rowId xmlns:a16="http://schemas.microsoft.com/office/drawing/2014/main" val="1526312245"/>
                      </a:ext>
                    </a:extLst>
                  </a:tr>
                </a:tbl>
              </a:graphicData>
            </a:graphic>
          </p:graphicFrame>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039862EE-2F60-4D98-96D9-60D5BF28B2CF}"/>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54DCCE18-6E10-4E97-9667-9B952AA16D16}"/>
              </a:ext>
            </a:extLst>
          </p:cNvPr>
          <p:cNvSpPr>
            <a:spLocks noGrp="1"/>
          </p:cNvSpPr>
          <p:nvPr>
            <p:ph type="sldNum" sz="quarter" idx="12"/>
          </p:nvPr>
        </p:nvSpPr>
        <p:spPr/>
        <p:txBody>
          <a:bodyPr/>
          <a:lstStyle/>
          <a:p>
            <a:fld id="{A88EAB1B-73FB-4977-9B11-E6EDEDEB8490}" type="slidenum">
              <a:rPr lang="fr-FR" smtClean="0"/>
              <a:t>6</a:t>
            </a:fld>
            <a:endParaRPr lang="fr-FR" dirty="0"/>
          </a:p>
        </p:txBody>
      </p:sp>
      <p:pic>
        <p:nvPicPr>
          <p:cNvPr id="8" name="Image 7">
            <a:extLst>
              <a:ext uri="{FF2B5EF4-FFF2-40B4-BE49-F238E27FC236}">
                <a16:creationId xmlns:a16="http://schemas.microsoft.com/office/drawing/2014/main" id="{C876CDC6-E53D-4DC8-A7BB-26265D6FBFC8}"/>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949012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finis</a:t>
            </a: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graphicFrame>
            <p:nvGraphicFramePr>
              <p:cNvPr id="4" name="Tableau 3">
                <a:extLst>
                  <a:ext uri="{FF2B5EF4-FFF2-40B4-BE49-F238E27FC236}">
                    <a16:creationId xmlns:a16="http://schemas.microsoft.com/office/drawing/2014/main" id="{45261227-395D-4A63-9578-DE4C9044A78F}"/>
                  </a:ext>
                </a:extLst>
              </p:cNvPr>
              <p:cNvGraphicFramePr>
                <a:graphicFrameLocks noGrp="1"/>
              </p:cNvGraphicFramePr>
              <p:nvPr/>
            </p:nvGraphicFramePr>
            <p:xfrm>
              <a:off x="3329248" y="1287917"/>
              <a:ext cx="6105699" cy="2169795"/>
            </p:xfrm>
            <a:graphic>
              <a:graphicData uri="http://schemas.openxmlformats.org/drawingml/2006/table">
                <a:tbl>
                  <a:tblPr firstRow="1" firstCol="1" bandRow="1">
                    <a:tableStyleId>{5C22544A-7EE6-4342-B048-85BDC9FD1C3A}</a:tableStyleId>
                  </a:tblPr>
                  <a:tblGrid>
                    <a:gridCol w="1398215">
                      <a:extLst>
                        <a:ext uri="{9D8B030D-6E8A-4147-A177-3AD203B41FA5}">
                          <a16:colId xmlns:a16="http://schemas.microsoft.com/office/drawing/2014/main" val="205254669"/>
                        </a:ext>
                      </a:extLst>
                    </a:gridCol>
                    <a:gridCol w="1324434">
                      <a:extLst>
                        <a:ext uri="{9D8B030D-6E8A-4147-A177-3AD203B41FA5}">
                          <a16:colId xmlns:a16="http://schemas.microsoft.com/office/drawing/2014/main" val="2099399499"/>
                        </a:ext>
                      </a:extLst>
                    </a:gridCol>
                    <a:gridCol w="1029308">
                      <a:extLst>
                        <a:ext uri="{9D8B030D-6E8A-4147-A177-3AD203B41FA5}">
                          <a16:colId xmlns:a16="http://schemas.microsoft.com/office/drawing/2014/main" val="2641209938"/>
                        </a:ext>
                      </a:extLst>
                    </a:gridCol>
                    <a:gridCol w="1324434">
                      <a:extLst>
                        <a:ext uri="{9D8B030D-6E8A-4147-A177-3AD203B41FA5}">
                          <a16:colId xmlns:a16="http://schemas.microsoft.com/office/drawing/2014/main" val="3785102230"/>
                        </a:ext>
                      </a:extLst>
                    </a:gridCol>
                    <a:gridCol w="1029308">
                      <a:extLst>
                        <a:ext uri="{9D8B030D-6E8A-4147-A177-3AD203B41FA5}">
                          <a16:colId xmlns:a16="http://schemas.microsoft.com/office/drawing/2014/main" val="1495189274"/>
                        </a:ext>
                      </a:extLst>
                    </a:gridCol>
                  </a:tblGrid>
                  <a:tr h="433959">
                    <a:tc rowSpan="2" gridSpan="2">
                      <a:txBody>
                        <a:bodyPr/>
                        <a:lstStyle/>
                        <a:p>
                          <a:pPr algn="ctr">
                            <a:spcAft>
                              <a:spcPts val="0"/>
                            </a:spcAft>
                          </a:pPr>
                          <a:r>
                            <a:rPr lang="fr-FR" sz="2800" dirty="0">
                              <a:effectLst/>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3">
                      <a:txBody>
                        <a:bodyPr/>
                        <a:lstStyle/>
                        <a:p>
                          <a:pPr algn="ctr">
                            <a:spcAft>
                              <a:spcPts val="0"/>
                            </a:spcAft>
                          </a:pPr>
                          <a:r>
                            <a:rPr lang="fr-FR" sz="2800" dirty="0">
                              <a:effectLst/>
                            </a:rPr>
                            <a:t>Joueur 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8997358"/>
                      </a:ext>
                    </a:extLst>
                  </a:tr>
                  <a:tr h="433959">
                    <a:tc gridSpan="2" vMerge="1">
                      <a:txBody>
                        <a:bodyPr/>
                        <a:lstStyle/>
                        <a:p>
                          <a:endParaRPr lang="fr-FR"/>
                        </a:p>
                      </a:txBody>
                      <a:tcPr/>
                    </a:tc>
                    <a:tc hMerge="1"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𝑝</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𝑡</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𝑐</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4534888"/>
                      </a:ext>
                    </a:extLst>
                  </a:tr>
                  <a:tr h="433959">
                    <a:tc rowSpan="3">
                      <a:txBody>
                        <a:bodyPr/>
                        <a:lstStyle/>
                        <a:p>
                          <a:pPr algn="ctr">
                            <a:spcAft>
                              <a:spcPts val="0"/>
                            </a:spcAft>
                          </a:pPr>
                          <a:r>
                            <a:rPr lang="fr-FR" sz="2800">
                              <a:effectLst/>
                            </a:rPr>
                            <a:t>Joueur 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𝑝</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(1,1)</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8572412"/>
                      </a:ext>
                    </a:extLst>
                  </a:tr>
                  <a:tr h="433959">
                    <a:tc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𝑡</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(3,3)</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(5,0)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1874234"/>
                      </a:ext>
                    </a:extLst>
                  </a:tr>
                  <a:tr h="433959">
                    <a:tc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𝑐</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(0,5)</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(4,4)</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6947500"/>
                      </a:ext>
                    </a:extLst>
                  </a:tr>
                </a:tbl>
              </a:graphicData>
            </a:graphic>
          </p:graphicFrame>
        </mc:Choice>
        <mc:Fallback xmlns="">
          <p:graphicFrame>
            <p:nvGraphicFramePr>
              <p:cNvPr id="4" name="Tableau 3">
                <a:extLst>
                  <a:ext uri="{FF2B5EF4-FFF2-40B4-BE49-F238E27FC236}">
                    <a16:creationId xmlns:a16="http://schemas.microsoft.com/office/drawing/2014/main" id="{45261227-395D-4A63-9578-DE4C9044A78F}"/>
                  </a:ext>
                </a:extLst>
              </p:cNvPr>
              <p:cNvGraphicFramePr>
                <a:graphicFrameLocks noGrp="1"/>
              </p:cNvGraphicFramePr>
              <p:nvPr/>
            </p:nvGraphicFramePr>
            <p:xfrm>
              <a:off x="3329248" y="1287917"/>
              <a:ext cx="6105699" cy="2169795"/>
            </p:xfrm>
            <a:graphic>
              <a:graphicData uri="http://schemas.openxmlformats.org/drawingml/2006/table">
                <a:tbl>
                  <a:tblPr firstRow="1" firstCol="1" bandRow="1">
                    <a:tableStyleId>{5C22544A-7EE6-4342-B048-85BDC9FD1C3A}</a:tableStyleId>
                  </a:tblPr>
                  <a:tblGrid>
                    <a:gridCol w="1398215">
                      <a:extLst>
                        <a:ext uri="{9D8B030D-6E8A-4147-A177-3AD203B41FA5}">
                          <a16:colId xmlns:a16="http://schemas.microsoft.com/office/drawing/2014/main" val="205254669"/>
                        </a:ext>
                      </a:extLst>
                    </a:gridCol>
                    <a:gridCol w="1324434">
                      <a:extLst>
                        <a:ext uri="{9D8B030D-6E8A-4147-A177-3AD203B41FA5}">
                          <a16:colId xmlns:a16="http://schemas.microsoft.com/office/drawing/2014/main" val="2099399499"/>
                        </a:ext>
                      </a:extLst>
                    </a:gridCol>
                    <a:gridCol w="1029308">
                      <a:extLst>
                        <a:ext uri="{9D8B030D-6E8A-4147-A177-3AD203B41FA5}">
                          <a16:colId xmlns:a16="http://schemas.microsoft.com/office/drawing/2014/main" val="2641209938"/>
                        </a:ext>
                      </a:extLst>
                    </a:gridCol>
                    <a:gridCol w="1324434">
                      <a:extLst>
                        <a:ext uri="{9D8B030D-6E8A-4147-A177-3AD203B41FA5}">
                          <a16:colId xmlns:a16="http://schemas.microsoft.com/office/drawing/2014/main" val="3785102230"/>
                        </a:ext>
                      </a:extLst>
                    </a:gridCol>
                    <a:gridCol w="1029308">
                      <a:extLst>
                        <a:ext uri="{9D8B030D-6E8A-4147-A177-3AD203B41FA5}">
                          <a16:colId xmlns:a16="http://schemas.microsoft.com/office/drawing/2014/main" val="1495189274"/>
                        </a:ext>
                      </a:extLst>
                    </a:gridCol>
                  </a:tblGrid>
                  <a:tr h="433959">
                    <a:tc rowSpan="2" gridSpan="2">
                      <a:txBody>
                        <a:bodyPr/>
                        <a:lstStyle/>
                        <a:p>
                          <a:pPr algn="ctr">
                            <a:spcAft>
                              <a:spcPts val="0"/>
                            </a:spcAft>
                          </a:pPr>
                          <a:r>
                            <a:rPr lang="fr-FR" sz="2800" dirty="0">
                              <a:effectLst/>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3">
                      <a:txBody>
                        <a:bodyPr/>
                        <a:lstStyle/>
                        <a:p>
                          <a:pPr algn="ctr">
                            <a:spcAft>
                              <a:spcPts val="0"/>
                            </a:spcAft>
                          </a:pPr>
                          <a:r>
                            <a:rPr lang="fr-FR" sz="2800" dirty="0">
                              <a:effectLst/>
                            </a:rPr>
                            <a:t>Joueur 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8997358"/>
                      </a:ext>
                    </a:extLst>
                  </a:tr>
                  <a:tr h="433959">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4"/>
                          <a:stretch>
                            <a:fillRect l="-265089" t="-126389" r="-230769" b="-300000"/>
                          </a:stretch>
                        </a:blipFill>
                      </a:tcPr>
                    </a:tc>
                    <a:tc>
                      <a:txBody>
                        <a:bodyPr/>
                        <a:lstStyle/>
                        <a:p>
                          <a:endParaRPr lang="fr-FR"/>
                        </a:p>
                      </a:txBody>
                      <a:tcPr marL="68580" marR="68580" marT="0" marB="0">
                        <a:blipFill>
                          <a:blip r:embed="rId4"/>
                          <a:stretch>
                            <a:fillRect l="-284332" t="-126389" r="-79724" b="-300000"/>
                          </a:stretch>
                        </a:blipFill>
                      </a:tcPr>
                    </a:tc>
                    <a:tc>
                      <a:txBody>
                        <a:bodyPr/>
                        <a:lstStyle/>
                        <a:p>
                          <a:endParaRPr lang="fr-FR"/>
                        </a:p>
                      </a:txBody>
                      <a:tcPr marL="68580" marR="68580" marT="0" marB="0">
                        <a:blipFill>
                          <a:blip r:embed="rId4"/>
                          <a:stretch>
                            <a:fillRect l="-493491" t="-126389" r="-2367" b="-300000"/>
                          </a:stretch>
                        </a:blipFill>
                      </a:tcPr>
                    </a:tc>
                    <a:extLst>
                      <a:ext uri="{0D108BD9-81ED-4DB2-BD59-A6C34878D82A}">
                        <a16:rowId xmlns:a16="http://schemas.microsoft.com/office/drawing/2014/main" val="2614534888"/>
                      </a:ext>
                    </a:extLst>
                  </a:tr>
                  <a:tr h="433959">
                    <a:tc rowSpan="3">
                      <a:txBody>
                        <a:bodyPr/>
                        <a:lstStyle/>
                        <a:p>
                          <a:pPr algn="ctr">
                            <a:spcAft>
                              <a:spcPts val="0"/>
                            </a:spcAft>
                          </a:pPr>
                          <a:r>
                            <a:rPr lang="fr-FR" sz="2800">
                              <a:effectLst/>
                            </a:rPr>
                            <a:t>Joueur 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4"/>
                          <a:stretch>
                            <a:fillRect l="-105505" t="-229577" r="-256422" b="-204225"/>
                          </a:stretch>
                        </a:blipFill>
                      </a:tcPr>
                    </a:tc>
                    <a:tc>
                      <a:txBody>
                        <a:bodyPr/>
                        <a:lstStyle/>
                        <a:p>
                          <a:endParaRPr lang="fr-FR"/>
                        </a:p>
                      </a:txBody>
                      <a:tcPr marL="68580" marR="68580" marT="0" marB="0">
                        <a:blipFill>
                          <a:blip r:embed="rId4"/>
                          <a:stretch>
                            <a:fillRect l="-265089" t="-229577" r="-230769" b="-204225"/>
                          </a:stretch>
                        </a:blipFill>
                      </a:tcPr>
                    </a:tc>
                    <a:tc>
                      <a:txBody>
                        <a:bodyPr/>
                        <a:lstStyle/>
                        <a:p>
                          <a:endParaRPr lang="fr-FR"/>
                        </a:p>
                      </a:txBody>
                      <a:tcPr marL="68580" marR="68580" marT="0" marB="0">
                        <a:blipFill>
                          <a:blip r:embed="rId4"/>
                          <a:stretch>
                            <a:fillRect l="-284332" t="-229577" r="-79724" b="-204225"/>
                          </a:stretch>
                        </a:blipFill>
                      </a:tcPr>
                    </a:tc>
                    <a:tc>
                      <a:txBody>
                        <a:bodyPr/>
                        <a:lstStyle/>
                        <a:p>
                          <a:endParaRPr lang="fr-FR"/>
                        </a:p>
                      </a:txBody>
                      <a:tcPr marL="68580" marR="68580" marT="0" marB="0">
                        <a:blipFill>
                          <a:blip r:embed="rId4"/>
                          <a:stretch>
                            <a:fillRect l="-493491" t="-229577" r="-2367" b="-204225"/>
                          </a:stretch>
                        </a:blipFill>
                      </a:tcPr>
                    </a:tc>
                    <a:extLst>
                      <a:ext uri="{0D108BD9-81ED-4DB2-BD59-A6C34878D82A}">
                        <a16:rowId xmlns:a16="http://schemas.microsoft.com/office/drawing/2014/main" val="1448572412"/>
                      </a:ext>
                    </a:extLst>
                  </a:tr>
                  <a:tr h="433959">
                    <a:tc vMerge="1">
                      <a:txBody>
                        <a:bodyPr/>
                        <a:lstStyle/>
                        <a:p>
                          <a:endParaRPr lang="fr-FR"/>
                        </a:p>
                      </a:txBody>
                      <a:tcPr/>
                    </a:tc>
                    <a:tc>
                      <a:txBody>
                        <a:bodyPr/>
                        <a:lstStyle/>
                        <a:p>
                          <a:endParaRPr lang="fr-FR"/>
                        </a:p>
                      </a:txBody>
                      <a:tcPr marL="68580" marR="68580" marT="0" marB="0">
                        <a:blipFill>
                          <a:blip r:embed="rId4"/>
                          <a:stretch>
                            <a:fillRect l="-105505" t="-325000" r="-256422" b="-101389"/>
                          </a:stretch>
                        </a:blipFill>
                      </a:tcPr>
                    </a:tc>
                    <a:tc>
                      <a:txBody>
                        <a:bodyPr/>
                        <a:lstStyle/>
                        <a:p>
                          <a:endParaRPr lang="fr-FR"/>
                        </a:p>
                      </a:txBody>
                      <a:tcPr marL="68580" marR="68580" marT="0" marB="0">
                        <a:blipFill>
                          <a:blip r:embed="rId4"/>
                          <a:stretch>
                            <a:fillRect l="-265089" t="-325000" r="-230769" b="-101389"/>
                          </a:stretch>
                        </a:blipFill>
                      </a:tcPr>
                    </a:tc>
                    <a:tc>
                      <a:txBody>
                        <a:bodyPr/>
                        <a:lstStyle/>
                        <a:p>
                          <a:endParaRPr lang="fr-FR"/>
                        </a:p>
                      </a:txBody>
                      <a:tcPr marL="68580" marR="68580" marT="0" marB="0">
                        <a:blipFill>
                          <a:blip r:embed="rId4"/>
                          <a:stretch>
                            <a:fillRect l="-284332" t="-325000" r="-79724" b="-101389"/>
                          </a:stretch>
                        </a:blipFill>
                      </a:tcPr>
                    </a:tc>
                    <a:tc>
                      <a:txBody>
                        <a:bodyPr/>
                        <a:lstStyle/>
                        <a:p>
                          <a:endParaRPr lang="fr-FR"/>
                        </a:p>
                      </a:txBody>
                      <a:tcPr marL="68580" marR="68580" marT="0" marB="0">
                        <a:blipFill>
                          <a:blip r:embed="rId4"/>
                          <a:stretch>
                            <a:fillRect l="-493491" t="-325000" r="-2367" b="-101389"/>
                          </a:stretch>
                        </a:blipFill>
                      </a:tcPr>
                    </a:tc>
                    <a:extLst>
                      <a:ext uri="{0D108BD9-81ED-4DB2-BD59-A6C34878D82A}">
                        <a16:rowId xmlns:a16="http://schemas.microsoft.com/office/drawing/2014/main" val="1961874234"/>
                      </a:ext>
                    </a:extLst>
                  </a:tr>
                  <a:tr h="433959">
                    <a:tc vMerge="1">
                      <a:txBody>
                        <a:bodyPr/>
                        <a:lstStyle/>
                        <a:p>
                          <a:endParaRPr lang="fr-FR"/>
                        </a:p>
                      </a:txBody>
                      <a:tcPr/>
                    </a:tc>
                    <a:tc>
                      <a:txBody>
                        <a:bodyPr/>
                        <a:lstStyle/>
                        <a:p>
                          <a:endParaRPr lang="fr-FR"/>
                        </a:p>
                      </a:txBody>
                      <a:tcPr marL="68580" marR="68580" marT="0" marB="0">
                        <a:blipFill>
                          <a:blip r:embed="rId4"/>
                          <a:stretch>
                            <a:fillRect l="-105505" t="-430986" r="-256422" b="-2817"/>
                          </a:stretch>
                        </a:blipFill>
                      </a:tcPr>
                    </a:tc>
                    <a:tc>
                      <a:txBody>
                        <a:bodyPr/>
                        <a:lstStyle/>
                        <a:p>
                          <a:endParaRPr lang="fr-FR"/>
                        </a:p>
                      </a:txBody>
                      <a:tcPr marL="68580" marR="68580" marT="0" marB="0">
                        <a:blipFill>
                          <a:blip r:embed="rId4"/>
                          <a:stretch>
                            <a:fillRect l="-265089" t="-430986" r="-230769" b="-2817"/>
                          </a:stretch>
                        </a:blipFill>
                      </a:tcPr>
                    </a:tc>
                    <a:tc>
                      <a:txBody>
                        <a:bodyPr/>
                        <a:lstStyle/>
                        <a:p>
                          <a:endParaRPr lang="fr-FR"/>
                        </a:p>
                      </a:txBody>
                      <a:tcPr marL="68580" marR="68580" marT="0" marB="0">
                        <a:blipFill>
                          <a:blip r:embed="rId4"/>
                          <a:stretch>
                            <a:fillRect l="-284332" t="-430986" r="-79724" b="-2817"/>
                          </a:stretch>
                        </a:blipFill>
                      </a:tcPr>
                    </a:tc>
                    <a:tc>
                      <a:txBody>
                        <a:bodyPr/>
                        <a:lstStyle/>
                        <a:p>
                          <a:endParaRPr lang="fr-FR"/>
                        </a:p>
                      </a:txBody>
                      <a:tcPr marL="68580" marR="68580" marT="0" marB="0">
                        <a:blipFill>
                          <a:blip r:embed="rId4"/>
                          <a:stretch>
                            <a:fillRect l="-493491" t="-430986" r="-2367" b="-2817"/>
                          </a:stretch>
                        </a:blipFill>
                      </a:tcPr>
                    </a:tc>
                    <a:extLst>
                      <a:ext uri="{0D108BD9-81ED-4DB2-BD59-A6C34878D82A}">
                        <a16:rowId xmlns:a16="http://schemas.microsoft.com/office/drawing/2014/main" val="1516947500"/>
                      </a:ext>
                    </a:extLst>
                  </a:tr>
                </a:tbl>
              </a:graphicData>
            </a:graphic>
          </p:graphicFrame>
        </mc:Fallback>
      </mc:AlternateContent>
      <p:sp>
        <p:nvSpPr>
          <p:cNvPr id="9" name="ZoneTexte 8">
            <a:extLst>
              <a:ext uri="{FF2B5EF4-FFF2-40B4-BE49-F238E27FC236}">
                <a16:creationId xmlns:a16="http://schemas.microsoft.com/office/drawing/2014/main" id="{3DB36896-A72B-4EF1-A70C-D755CDAB944D}"/>
              </a:ext>
            </a:extLst>
          </p:cNvPr>
          <p:cNvSpPr txBox="1"/>
          <p:nvPr/>
        </p:nvSpPr>
        <p:spPr>
          <a:xfrm>
            <a:off x="0" y="3553861"/>
            <a:ext cx="12192000" cy="2554545"/>
          </a:xfrm>
          <a:prstGeom prst="rect">
            <a:avLst/>
          </a:prstGeom>
          <a:solidFill>
            <a:srgbClr val="FF6161"/>
          </a:solidFill>
        </p:spPr>
        <p:txBody>
          <a:bodyPr wrap="square" rtlCol="0">
            <a:spAutoFit/>
          </a:bodyPr>
          <a:lstStyle/>
          <a:p>
            <a:pPr algn="just">
              <a:spcAft>
                <a:spcPts val="0"/>
              </a:spcAft>
            </a:pPr>
            <a:r>
              <a:rPr lang="fr-FR" sz="3200" u="sng" dirty="0">
                <a:latin typeface="Times New Roman" panose="02020603050405020304" pitchFamily="18" charset="0"/>
                <a:ea typeface="Times New Roman" panose="02020603050405020304" pitchFamily="18" charset="0"/>
              </a:rPr>
              <a:t>R.:</a:t>
            </a:r>
            <a:r>
              <a:rPr lang="fr-FR" sz="3200" dirty="0">
                <a:latin typeface="Times New Roman" panose="02020603050405020304" pitchFamily="18" charset="0"/>
                <a:ea typeface="Times New Roman" panose="02020603050405020304" pitchFamily="18" charset="0"/>
              </a:rPr>
              <a:t> </a:t>
            </a:r>
            <a:r>
              <a:rPr lang="fr-FR" sz="3200" dirty="0">
                <a:solidFill>
                  <a:srgbClr val="FF6161"/>
                </a:solidFill>
                <a:latin typeface="Times New Roman" panose="02020603050405020304" pitchFamily="18" charset="0"/>
                <a:ea typeface="Times New Roman" panose="02020603050405020304" pitchFamily="18" charset="0"/>
              </a:rPr>
              <a:t>C</a:t>
            </a:r>
            <a:r>
              <a:rPr lang="fr-FR" sz="3200" dirty="0">
                <a:solidFill>
                  <a:srgbClr val="FF6161"/>
                </a:solidFill>
              </a:rPr>
              <a:t>e jeu répété possède divers équilibres parfait en sous-jeux. </a:t>
            </a:r>
          </a:p>
          <a:p>
            <a:pPr algn="just">
              <a:spcAft>
                <a:spcPts val="0"/>
              </a:spcAft>
            </a:pPr>
            <a:endParaRPr lang="fr-FR" sz="3200" dirty="0">
              <a:solidFill>
                <a:srgbClr val="FF6161"/>
              </a:solidFill>
            </a:endParaRPr>
          </a:p>
          <a:p>
            <a:pPr algn="just">
              <a:spcAft>
                <a:spcPts val="0"/>
              </a:spcAft>
            </a:pPr>
            <a:r>
              <a:rPr lang="fr-FR" sz="3200" dirty="0">
                <a:solidFill>
                  <a:srgbClr val="FF6161"/>
                </a:solidFill>
              </a:rPr>
              <a:t>Dont c</a:t>
            </a:r>
            <a:r>
              <a:rPr lang="fr-FR" sz="3200" dirty="0">
                <a:solidFill>
                  <a:srgbClr val="FF6161"/>
                </a:solidFill>
                <a:effectLst/>
                <a:ea typeface="Times New Roman" panose="02020603050405020304" pitchFamily="18" charset="0"/>
              </a:rPr>
              <a:t>ertains consistent à jouer à chaque étape l’un des deux équilibres de Nash du jeu d’étape.</a:t>
            </a:r>
          </a:p>
          <a:p>
            <a:pPr algn="just">
              <a:spcAft>
                <a:spcPts val="0"/>
              </a:spcAft>
            </a:pPr>
            <a:r>
              <a:rPr lang="fr-FR" sz="3200" dirty="0">
                <a:solidFill>
                  <a:srgbClr val="FF6161"/>
                </a:solidFill>
                <a:effectLst/>
                <a:ea typeface="Times New Roman" panose="02020603050405020304" pitchFamily="18" charset="0"/>
              </a:rPr>
              <a:t> </a:t>
            </a:r>
            <a:endParaRPr lang="fr-FR" sz="3200" dirty="0">
              <a:solidFill>
                <a:srgbClr val="FF6161"/>
              </a:solidFill>
              <a:effectLst/>
              <a:latin typeface="Times New Roman" panose="02020603050405020304" pitchFamily="18" charset="0"/>
              <a:ea typeface="Calibri" panose="020F0502020204030204" pitchFamily="34" charset="0"/>
            </a:endParaRPr>
          </a:p>
        </p:txBody>
      </p:sp>
      <p:sp>
        <p:nvSpPr>
          <p:cNvPr id="3" name="Espace réservé du pied de page 2">
            <a:extLst>
              <a:ext uri="{FF2B5EF4-FFF2-40B4-BE49-F238E27FC236}">
                <a16:creationId xmlns:a16="http://schemas.microsoft.com/office/drawing/2014/main" id="{84BDCAE3-4BC0-401C-9052-413E1031C6DB}"/>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6" name="Espace réservé du numéro de diapositive 5">
            <a:extLst>
              <a:ext uri="{FF2B5EF4-FFF2-40B4-BE49-F238E27FC236}">
                <a16:creationId xmlns:a16="http://schemas.microsoft.com/office/drawing/2014/main" id="{52C694E8-6D0D-45F3-A2A8-E2D152E1EE00}"/>
              </a:ext>
            </a:extLst>
          </p:cNvPr>
          <p:cNvSpPr>
            <a:spLocks noGrp="1"/>
          </p:cNvSpPr>
          <p:nvPr>
            <p:ph type="sldNum" sz="quarter" idx="12"/>
          </p:nvPr>
        </p:nvSpPr>
        <p:spPr/>
        <p:txBody>
          <a:bodyPr/>
          <a:lstStyle/>
          <a:p>
            <a:fld id="{A88EAB1B-73FB-4977-9B11-E6EDEDEB8490}" type="slidenum">
              <a:rPr lang="fr-FR" smtClean="0"/>
              <a:t>60</a:t>
            </a:fld>
            <a:endParaRPr lang="fr-FR" dirty="0"/>
          </a:p>
        </p:txBody>
      </p:sp>
      <p:pic>
        <p:nvPicPr>
          <p:cNvPr id="8" name="Image 7">
            <a:extLst>
              <a:ext uri="{FF2B5EF4-FFF2-40B4-BE49-F238E27FC236}">
                <a16:creationId xmlns:a16="http://schemas.microsoft.com/office/drawing/2014/main" id="{1D66ED95-77FE-409F-8815-3B7DF96744E1}"/>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2873397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118929" y="3400288"/>
                <a:ext cx="11954142" cy="3539430"/>
              </a:xfrm>
              <a:prstGeom prst="rect">
                <a:avLst/>
              </a:prstGeom>
              <a:solidFill>
                <a:srgbClr val="FF6161"/>
              </a:solidFill>
            </p:spPr>
            <p:txBody>
              <a:bodyPr wrap="square" rtlCol="0">
                <a:spAutoFit/>
              </a:bodyPr>
              <a:lstStyle/>
              <a:p>
                <a:pPr algn="just">
                  <a:spcAft>
                    <a:spcPts val="0"/>
                  </a:spcAft>
                </a:pPr>
                <a:r>
                  <a:rPr lang="fr-FR" sz="3200" dirty="0">
                    <a:solidFill>
                      <a:srgbClr val="FF6161"/>
                    </a:solidFill>
                    <a:effectLst/>
                    <a:latin typeface="Times New Roman" panose="02020603050405020304" pitchFamily="18" charset="0"/>
                    <a:ea typeface="Times New Roman" panose="02020603050405020304" pitchFamily="18" charset="0"/>
                  </a:rPr>
                  <a:t>E.g., jouer:</a:t>
                </a:r>
              </a:p>
              <a:p>
                <a:pPr algn="just">
                  <a:spcAft>
                    <a:spcPts val="0"/>
                  </a:spcAft>
                </a:pPr>
                <a:r>
                  <a:rPr lang="fr-FR" sz="3200" dirty="0">
                    <a:solidFill>
                      <a:srgbClr val="FF6161"/>
                    </a:solidFill>
                    <a:latin typeface="Times New Roman" panose="02020603050405020304" pitchFamily="18" charset="0"/>
                    <a:ea typeface="Times New Roman" panose="02020603050405020304" pitchFamily="18" charset="0"/>
                  </a:rPr>
                  <a:t>	- </a:t>
                </a:r>
                <a:r>
                  <a:rPr lang="fr-FR" sz="3200" dirty="0">
                    <a:solidFill>
                      <a:srgbClr val="FF6161"/>
                    </a:solidFill>
                    <a:effectLst/>
                    <a:latin typeface="Times New Roman" panose="02020603050405020304" pitchFamily="18" charset="0"/>
                    <a:ea typeface="Calibri" panose="020F0502020204030204" pitchFamily="34" charset="0"/>
                  </a:rPr>
                  <a:t>(</a:t>
                </a:r>
                <a14:m>
                  <m:oMath xmlns:m="http://schemas.openxmlformats.org/officeDocument/2006/math">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𝑡</m:t>
                        </m:r>
                      </m:e>
                      <m:sub>
                        <m:r>
                          <a:rPr lang="fr-FR" sz="3200" i="1">
                            <a:solidFill>
                              <a:srgbClr val="FF6161"/>
                            </a:solidFill>
                            <a:effectLst/>
                            <a:latin typeface="Cambria Math" panose="02040503050406030204" pitchFamily="18" charset="0"/>
                            <a:ea typeface="Times New Roman" panose="02020603050405020304" pitchFamily="18" charset="0"/>
                          </a:rPr>
                          <m:t>1</m:t>
                        </m:r>
                      </m:sub>
                    </m:sSub>
                    <m:r>
                      <a:rPr lang="fr-FR" sz="3200" i="1">
                        <a:solidFill>
                          <a:srgbClr val="FF6161"/>
                        </a:solidFill>
                        <a:effectLst/>
                        <a:latin typeface="Cambria Math" panose="02040503050406030204" pitchFamily="18" charset="0"/>
                        <a:ea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𝑡</m:t>
                        </m:r>
                      </m:e>
                      <m:sub>
                        <m:r>
                          <a:rPr lang="fr-FR" sz="3200" i="1">
                            <a:solidFill>
                              <a:srgbClr val="FF6161"/>
                            </a:solidFill>
                            <a:effectLst/>
                            <a:latin typeface="Cambria Math" panose="02040503050406030204" pitchFamily="18" charset="0"/>
                            <a:ea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rPr>
                      <m:t>)</m:t>
                    </m:r>
                  </m:oMath>
                </a14:m>
                <a:r>
                  <a:rPr lang="fr-FR" sz="3200" dirty="0">
                    <a:solidFill>
                      <a:srgbClr val="FF6161"/>
                    </a:solidFill>
                    <a:effectLst/>
                    <a:latin typeface="Times New Roman" panose="02020603050405020304" pitchFamily="18" charset="0"/>
                    <a:ea typeface="Times New Roman" panose="02020603050405020304" pitchFamily="18" charset="0"/>
                  </a:rPr>
                  <a:t> à chaque période; </a:t>
                </a:r>
              </a:p>
              <a:p>
                <a:pPr algn="just">
                  <a:spcAft>
                    <a:spcPts val="0"/>
                  </a:spcAft>
                </a:pPr>
                <a:r>
                  <a:rPr lang="fr-FR" sz="3200" dirty="0">
                    <a:solidFill>
                      <a:srgbClr val="FF6161"/>
                    </a:solidFill>
                    <a:latin typeface="Times New Roman" panose="02020603050405020304" pitchFamily="18" charset="0"/>
                    <a:ea typeface="Times New Roman" panose="02020603050405020304" pitchFamily="18" charset="0"/>
                  </a:rPr>
                  <a:t>	- </a:t>
                </a:r>
                <a:r>
                  <a:rPr lang="fr-FR" sz="3200" dirty="0">
                    <a:solidFill>
                      <a:srgbClr val="FF6161"/>
                    </a:solidFill>
                    <a:effectLst/>
                    <a:latin typeface="Times New Roman" panose="02020603050405020304" pitchFamily="18" charset="0"/>
                    <a:ea typeface="Calibri" panose="020F0502020204030204" pitchFamily="34" charset="0"/>
                  </a:rPr>
                  <a:t>(</a:t>
                </a:r>
                <a14:m>
                  <m:oMath xmlns:m="http://schemas.openxmlformats.org/officeDocument/2006/math">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rPr>
                          <m:t>1</m:t>
                        </m:r>
                      </m:sub>
                    </m:sSub>
                    <m:r>
                      <a:rPr lang="fr-FR" sz="3200" i="1">
                        <a:solidFill>
                          <a:srgbClr val="FF6161"/>
                        </a:solidFill>
                        <a:effectLst/>
                        <a:latin typeface="Cambria Math" panose="02040503050406030204" pitchFamily="18" charset="0"/>
                        <a:ea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rPr>
                      <m:t>)</m:t>
                    </m:r>
                  </m:oMath>
                </a14:m>
                <a:r>
                  <a:rPr lang="fr-FR" sz="3200" dirty="0">
                    <a:solidFill>
                      <a:srgbClr val="FF6161"/>
                    </a:solidFill>
                    <a:effectLst/>
                    <a:latin typeface="Times New Roman" panose="02020603050405020304" pitchFamily="18" charset="0"/>
                    <a:ea typeface="Times New Roman" panose="02020603050405020304" pitchFamily="18" charset="0"/>
                  </a:rPr>
                  <a:t> </a:t>
                </a:r>
                <a:r>
                  <a:rPr lang="fr-FR" sz="3200" dirty="0">
                    <a:solidFill>
                      <a:srgbClr val="FF6161"/>
                    </a:solidFill>
                    <a:latin typeface="Times New Roman" panose="02020603050405020304" pitchFamily="18" charset="0"/>
                    <a:ea typeface="Times New Roman" panose="02020603050405020304" pitchFamily="18" charset="0"/>
                  </a:rPr>
                  <a:t>à chaque période; </a:t>
                </a:r>
              </a:p>
              <a:p>
                <a:pPr algn="just">
                  <a:spcAft>
                    <a:spcPts val="0"/>
                  </a:spcAft>
                </a:pPr>
                <a:r>
                  <a:rPr lang="fr-FR" sz="3200" dirty="0">
                    <a:solidFill>
                      <a:srgbClr val="FF6161"/>
                    </a:solidFill>
                    <a:latin typeface="Times New Roman" panose="02020603050405020304" pitchFamily="18" charset="0"/>
                    <a:ea typeface="Times New Roman" panose="02020603050405020304" pitchFamily="18" charset="0"/>
                  </a:rPr>
                  <a:t>	- </a:t>
                </a:r>
                <a:r>
                  <a:rPr lang="fr-FR" sz="3200" dirty="0">
                    <a:solidFill>
                      <a:srgbClr val="FF6161"/>
                    </a:solidFill>
                    <a:latin typeface="Times New Roman" panose="02020603050405020304" pitchFamily="18" charset="0"/>
                    <a:ea typeface="Calibri" panose="020F0502020204030204" pitchFamily="34" charset="0"/>
                  </a:rPr>
                  <a:t>(</a:t>
                </a:r>
                <a14:m>
                  <m:oMath xmlns:m="http://schemas.openxmlformats.org/officeDocument/2006/math">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𝑡</m:t>
                        </m:r>
                      </m:e>
                      <m:sub>
                        <m:r>
                          <a:rPr lang="fr-FR" sz="3200" i="1">
                            <a:solidFill>
                              <a:srgbClr val="FF6161"/>
                            </a:solidFill>
                            <a:latin typeface="Cambria Math" panose="02040503050406030204" pitchFamily="18" charset="0"/>
                            <a:ea typeface="Times New Roman" panose="02020603050405020304" pitchFamily="18" charset="0"/>
                          </a:rPr>
                          <m:t>1</m:t>
                        </m:r>
                      </m:sub>
                    </m:sSub>
                    <m:r>
                      <a:rPr lang="fr-FR" sz="3200" i="1">
                        <a:solidFill>
                          <a:srgbClr val="FF6161"/>
                        </a:solidFill>
                        <a:latin typeface="Cambria Math" panose="02040503050406030204" pitchFamily="18" charset="0"/>
                        <a:ea typeface="Times New Roman" panose="02020603050405020304" pitchFamily="18" charset="0"/>
                      </a:rPr>
                      <m:t>,</m:t>
                    </m:r>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𝑡</m:t>
                        </m:r>
                      </m:e>
                      <m:sub>
                        <m:r>
                          <a:rPr lang="fr-FR" sz="3200" i="1">
                            <a:solidFill>
                              <a:srgbClr val="FF6161"/>
                            </a:solidFill>
                            <a:latin typeface="Cambria Math" panose="02040503050406030204" pitchFamily="18" charset="0"/>
                            <a:ea typeface="Times New Roman" panose="02020603050405020304" pitchFamily="18" charset="0"/>
                          </a:rPr>
                          <m:t>2</m:t>
                        </m:r>
                      </m:sub>
                    </m:sSub>
                    <m:r>
                      <a:rPr lang="fr-FR" sz="3200" i="1">
                        <a:solidFill>
                          <a:srgbClr val="FF6161"/>
                        </a:solidFill>
                        <a:latin typeface="Cambria Math" panose="02040503050406030204" pitchFamily="18" charset="0"/>
                        <a:ea typeface="Times New Roman" panose="02020603050405020304" pitchFamily="18" charset="0"/>
                      </a:rPr>
                      <m:t>)</m:t>
                    </m:r>
                  </m:oMath>
                </a14:m>
                <a:r>
                  <a:rPr lang="fr-FR" sz="3200" dirty="0">
                    <a:solidFill>
                      <a:srgbClr val="FF6161"/>
                    </a:solidFill>
                    <a:latin typeface="Times New Roman" panose="02020603050405020304" pitchFamily="18" charset="0"/>
                    <a:ea typeface="Times New Roman" panose="02020603050405020304" pitchFamily="18" charset="0"/>
                  </a:rPr>
                  <a:t> puis </a:t>
                </a:r>
                <a:r>
                  <a:rPr lang="fr-FR" sz="3200" dirty="0">
                    <a:solidFill>
                      <a:srgbClr val="FF6161"/>
                    </a:solidFill>
                    <a:latin typeface="Times New Roman" panose="02020603050405020304" pitchFamily="18" charset="0"/>
                    <a:ea typeface="Calibri" panose="020F0502020204030204" pitchFamily="34" charset="0"/>
                  </a:rPr>
                  <a:t>(</a:t>
                </a:r>
                <a14:m>
                  <m:oMath xmlns:m="http://schemas.openxmlformats.org/officeDocument/2006/math">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𝑝</m:t>
                        </m:r>
                      </m:e>
                      <m:sub>
                        <m:r>
                          <a:rPr lang="fr-FR" sz="3200" i="1">
                            <a:solidFill>
                              <a:srgbClr val="FF6161"/>
                            </a:solidFill>
                            <a:latin typeface="Cambria Math" panose="02040503050406030204" pitchFamily="18" charset="0"/>
                            <a:ea typeface="Times New Roman" panose="02020603050405020304" pitchFamily="18" charset="0"/>
                          </a:rPr>
                          <m:t>1</m:t>
                        </m:r>
                      </m:sub>
                    </m:sSub>
                    <m:r>
                      <a:rPr lang="fr-FR" sz="3200" i="1">
                        <a:solidFill>
                          <a:srgbClr val="FF6161"/>
                        </a:solidFill>
                        <a:latin typeface="Cambria Math" panose="02040503050406030204" pitchFamily="18" charset="0"/>
                        <a:ea typeface="Times New Roman" panose="02020603050405020304" pitchFamily="18" charset="0"/>
                      </a:rPr>
                      <m:t>,</m:t>
                    </m:r>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𝑝</m:t>
                        </m:r>
                      </m:e>
                      <m:sub>
                        <m:r>
                          <a:rPr lang="fr-FR" sz="3200" i="1">
                            <a:solidFill>
                              <a:srgbClr val="FF6161"/>
                            </a:solidFill>
                            <a:latin typeface="Cambria Math" panose="02040503050406030204" pitchFamily="18" charset="0"/>
                            <a:ea typeface="Times New Roman" panose="02020603050405020304" pitchFamily="18" charset="0"/>
                          </a:rPr>
                          <m:t>2</m:t>
                        </m:r>
                      </m:sub>
                    </m:sSub>
                    <m:r>
                      <a:rPr lang="fr-FR" sz="3200" i="1">
                        <a:solidFill>
                          <a:srgbClr val="FF6161"/>
                        </a:solidFill>
                        <a:latin typeface="Cambria Math" panose="02040503050406030204" pitchFamily="18" charset="0"/>
                        <a:ea typeface="Times New Roman" panose="02020603050405020304" pitchFamily="18" charset="0"/>
                      </a:rPr>
                      <m:t>)</m:t>
                    </m:r>
                  </m:oMath>
                </a14:m>
                <a:r>
                  <a:rPr lang="fr-FR" sz="3200" dirty="0">
                    <a:solidFill>
                      <a:srgbClr val="FF6161"/>
                    </a:solidFill>
                    <a:latin typeface="Times New Roman" panose="02020603050405020304" pitchFamily="18" charset="0"/>
                    <a:ea typeface="Times New Roman" panose="02020603050405020304" pitchFamily="18" charset="0"/>
                  </a:rPr>
                  <a:t>; ou </a:t>
                </a:r>
              </a:p>
              <a:p>
                <a:pPr algn="just">
                  <a:spcAft>
                    <a:spcPts val="0"/>
                  </a:spcAft>
                </a:pPr>
                <a:r>
                  <a:rPr lang="fr-FR" sz="3200" dirty="0">
                    <a:solidFill>
                      <a:srgbClr val="FF6161"/>
                    </a:solidFill>
                    <a:latin typeface="Times New Roman" panose="02020603050405020304" pitchFamily="18" charset="0"/>
                    <a:ea typeface="Times New Roman" panose="02020603050405020304" pitchFamily="18" charset="0"/>
                  </a:rPr>
                  <a:t>	- </a:t>
                </a:r>
                <a:r>
                  <a:rPr lang="fr-FR" sz="3200" dirty="0">
                    <a:solidFill>
                      <a:srgbClr val="FF6161"/>
                    </a:solidFill>
                    <a:latin typeface="Times New Roman" panose="02020603050405020304" pitchFamily="18" charset="0"/>
                    <a:ea typeface="Calibri" panose="020F0502020204030204" pitchFamily="34" charset="0"/>
                  </a:rPr>
                  <a:t>(</a:t>
                </a:r>
                <a14:m>
                  <m:oMath xmlns:m="http://schemas.openxmlformats.org/officeDocument/2006/math">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𝑝</m:t>
                        </m:r>
                      </m:e>
                      <m:sub>
                        <m:r>
                          <a:rPr lang="fr-FR" sz="3200" i="1">
                            <a:solidFill>
                              <a:srgbClr val="FF6161"/>
                            </a:solidFill>
                            <a:latin typeface="Cambria Math" panose="02040503050406030204" pitchFamily="18" charset="0"/>
                            <a:ea typeface="Times New Roman" panose="02020603050405020304" pitchFamily="18" charset="0"/>
                          </a:rPr>
                          <m:t>1</m:t>
                        </m:r>
                      </m:sub>
                    </m:sSub>
                    <m:r>
                      <a:rPr lang="fr-FR" sz="3200" i="1">
                        <a:solidFill>
                          <a:srgbClr val="FF6161"/>
                        </a:solidFill>
                        <a:latin typeface="Cambria Math" panose="02040503050406030204" pitchFamily="18" charset="0"/>
                        <a:ea typeface="Times New Roman" panose="02020603050405020304" pitchFamily="18" charset="0"/>
                      </a:rPr>
                      <m:t>,</m:t>
                    </m:r>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𝑝</m:t>
                        </m:r>
                      </m:e>
                      <m:sub>
                        <m:r>
                          <a:rPr lang="fr-FR" sz="3200" i="1">
                            <a:solidFill>
                              <a:srgbClr val="FF6161"/>
                            </a:solidFill>
                            <a:latin typeface="Cambria Math" panose="02040503050406030204" pitchFamily="18" charset="0"/>
                            <a:ea typeface="Times New Roman" panose="02020603050405020304" pitchFamily="18" charset="0"/>
                          </a:rPr>
                          <m:t>2</m:t>
                        </m:r>
                      </m:sub>
                    </m:sSub>
                    <m:r>
                      <a:rPr lang="fr-FR" sz="3200" i="1">
                        <a:solidFill>
                          <a:srgbClr val="FF6161"/>
                        </a:solidFill>
                        <a:latin typeface="Cambria Math" panose="02040503050406030204" pitchFamily="18" charset="0"/>
                        <a:ea typeface="Times New Roman" panose="02020603050405020304" pitchFamily="18" charset="0"/>
                      </a:rPr>
                      <m:t>)</m:t>
                    </m:r>
                  </m:oMath>
                </a14:m>
                <a:r>
                  <a:rPr lang="fr-FR" sz="3200" dirty="0">
                    <a:solidFill>
                      <a:srgbClr val="FF6161"/>
                    </a:solidFill>
                    <a:latin typeface="Times New Roman" panose="02020603050405020304" pitchFamily="18" charset="0"/>
                    <a:ea typeface="Times New Roman" panose="02020603050405020304" pitchFamily="18" charset="0"/>
                  </a:rPr>
                  <a:t>, puis </a:t>
                </a:r>
                <a14:m>
                  <m:oMath xmlns:m="http://schemas.openxmlformats.org/officeDocument/2006/math">
                    <m:r>
                      <a:rPr lang="fr-FR" sz="3200" i="1">
                        <a:solidFill>
                          <a:srgbClr val="FF6161"/>
                        </a:solidFill>
                        <a:latin typeface="Cambria Math" panose="02040503050406030204" pitchFamily="18" charset="0"/>
                        <a:ea typeface="Times New Roman" panose="02020603050405020304" pitchFamily="18" charset="0"/>
                      </a:rPr>
                      <m:t>(</m:t>
                    </m:r>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𝑡</m:t>
                        </m:r>
                      </m:e>
                      <m:sub>
                        <m:r>
                          <a:rPr lang="fr-FR" sz="3200" i="1">
                            <a:solidFill>
                              <a:srgbClr val="FF6161"/>
                            </a:solidFill>
                            <a:latin typeface="Cambria Math" panose="02040503050406030204" pitchFamily="18" charset="0"/>
                            <a:ea typeface="Times New Roman" panose="02020603050405020304" pitchFamily="18" charset="0"/>
                          </a:rPr>
                          <m:t>1</m:t>
                        </m:r>
                      </m:sub>
                    </m:sSub>
                    <m:r>
                      <a:rPr lang="fr-FR" sz="3200" i="1">
                        <a:solidFill>
                          <a:srgbClr val="FF6161"/>
                        </a:solidFill>
                        <a:latin typeface="Cambria Math" panose="02040503050406030204" pitchFamily="18" charset="0"/>
                        <a:ea typeface="Times New Roman" panose="02020603050405020304" pitchFamily="18" charset="0"/>
                      </a:rPr>
                      <m:t>,</m:t>
                    </m:r>
                    <m:sSub>
                      <m:sSubPr>
                        <m:ctrlPr>
                          <a:rPr lang="fr-FR" sz="3200" i="1">
                            <a:solidFill>
                              <a:srgbClr val="FF6161"/>
                            </a:solidFill>
                            <a:latin typeface="Cambria Math" panose="02040503050406030204" pitchFamily="18" charset="0"/>
                            <a:ea typeface="Times New Roman" panose="02020603050405020304" pitchFamily="18" charset="0"/>
                          </a:rPr>
                        </m:ctrlPr>
                      </m:sSubPr>
                      <m:e>
                        <m:r>
                          <a:rPr lang="fr-FR" sz="3200" i="1">
                            <a:solidFill>
                              <a:srgbClr val="FF6161"/>
                            </a:solidFill>
                            <a:latin typeface="Cambria Math" panose="02040503050406030204" pitchFamily="18" charset="0"/>
                            <a:ea typeface="Times New Roman" panose="02020603050405020304" pitchFamily="18" charset="0"/>
                          </a:rPr>
                          <m:t>𝑡</m:t>
                        </m:r>
                      </m:e>
                      <m:sub>
                        <m:r>
                          <a:rPr lang="fr-FR" sz="3200" i="1">
                            <a:solidFill>
                              <a:srgbClr val="FF6161"/>
                            </a:solidFill>
                            <a:latin typeface="Cambria Math" panose="02040503050406030204" pitchFamily="18" charset="0"/>
                            <a:ea typeface="Times New Roman" panose="02020603050405020304" pitchFamily="18" charset="0"/>
                          </a:rPr>
                          <m:t>2</m:t>
                        </m:r>
                      </m:sub>
                    </m:sSub>
                    <m:r>
                      <a:rPr lang="fr-FR" sz="3200" i="1">
                        <a:solidFill>
                          <a:srgbClr val="FF6161"/>
                        </a:solidFill>
                        <a:latin typeface="Cambria Math" panose="02040503050406030204" pitchFamily="18" charset="0"/>
                        <a:ea typeface="Times New Roman" panose="02020603050405020304" pitchFamily="18" charset="0"/>
                      </a:rPr>
                      <m:t>)</m:t>
                    </m:r>
                  </m:oMath>
                </a14:m>
                <a:r>
                  <a:rPr lang="fr-FR" sz="3200" dirty="0">
                    <a:solidFill>
                      <a:srgbClr val="FF6161"/>
                    </a:solidFill>
                    <a:latin typeface="Times New Roman" panose="02020603050405020304" pitchFamily="18" charset="0"/>
                    <a:ea typeface="Times New Roman" panose="02020603050405020304" pitchFamily="18" charset="0"/>
                  </a:rPr>
                  <a:t>.</a:t>
                </a:r>
              </a:p>
              <a:p>
                <a:pPr algn="just">
                  <a:spcAft>
                    <a:spcPts val="0"/>
                  </a:spcAft>
                </a:pPr>
                <a:r>
                  <a:rPr lang="fr-FR" sz="3200" dirty="0">
                    <a:solidFill>
                      <a:srgbClr val="FF6161"/>
                    </a:solidFill>
                    <a:effectLst/>
                    <a:latin typeface="Times New Roman" panose="02020603050405020304" pitchFamily="18" charset="0"/>
                    <a:ea typeface="Times New Roman" panose="02020603050405020304" pitchFamily="18" charset="0"/>
                  </a:rPr>
                  <a:t>Tous ces équilibres procurent des paiements inférieurs ou égaux à </a:t>
                </a:r>
                <a14:m>
                  <m:oMath xmlns:m="http://schemas.openxmlformats.org/officeDocument/2006/math">
                    <m:r>
                      <a:rPr lang="fr-FR" sz="3200" i="1">
                        <a:solidFill>
                          <a:srgbClr val="FF6161"/>
                        </a:solidFill>
                        <a:effectLst/>
                        <a:latin typeface="Cambria Math" panose="02040503050406030204" pitchFamily="18" charset="0"/>
                        <a:ea typeface="Times New Roman" panose="02020603050405020304" pitchFamily="18" charset="0"/>
                      </a:rPr>
                      <m:t>3</m:t>
                    </m:r>
                  </m:oMath>
                </a14:m>
                <a:r>
                  <a:rPr lang="fr-FR" sz="3200" dirty="0">
                    <a:solidFill>
                      <a:srgbClr val="FF6161"/>
                    </a:solidFill>
                    <a:effectLst/>
                    <a:latin typeface="Times New Roman" panose="02020603050405020304" pitchFamily="18" charset="0"/>
                    <a:ea typeface="Times New Roman" panose="02020603050405020304" pitchFamily="18" charset="0"/>
                  </a:rPr>
                  <a:t> d’une période sur l’autre. </a:t>
                </a:r>
                <a:endParaRPr lang="fr-FR" sz="3200" dirty="0">
                  <a:solidFill>
                    <a:srgbClr val="FF6161"/>
                  </a:solidFill>
                  <a:effectLst/>
                  <a:latin typeface="Times New Roman" panose="02020603050405020304" pitchFamily="18" charset="0"/>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118929" y="3400288"/>
                <a:ext cx="11954142" cy="3539430"/>
              </a:xfrm>
              <a:prstGeom prst="rect">
                <a:avLst/>
              </a:prstGeom>
              <a:blipFill>
                <a:blip r:embed="rId2"/>
                <a:stretch>
                  <a:fillRect l="-1327" t="-2414" b="-4655"/>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graphicFrame>
            <p:nvGraphicFramePr>
              <p:cNvPr id="4" name="Tableau 3">
                <a:extLst>
                  <a:ext uri="{FF2B5EF4-FFF2-40B4-BE49-F238E27FC236}">
                    <a16:creationId xmlns:a16="http://schemas.microsoft.com/office/drawing/2014/main" id="{45261227-395D-4A63-9578-DE4C9044A78F}"/>
                  </a:ext>
                </a:extLst>
              </p:cNvPr>
              <p:cNvGraphicFramePr>
                <a:graphicFrameLocks noGrp="1"/>
              </p:cNvGraphicFramePr>
              <p:nvPr>
                <p:extLst>
                  <p:ext uri="{D42A27DB-BD31-4B8C-83A1-F6EECF244321}">
                    <p14:modId xmlns:p14="http://schemas.microsoft.com/office/powerpoint/2010/main" val="1027862130"/>
                  </p:ext>
                </p:extLst>
              </p:nvPr>
            </p:nvGraphicFramePr>
            <p:xfrm>
              <a:off x="3283528" y="1266688"/>
              <a:ext cx="6105699" cy="2133600"/>
            </p:xfrm>
            <a:graphic>
              <a:graphicData uri="http://schemas.openxmlformats.org/drawingml/2006/table">
                <a:tbl>
                  <a:tblPr firstRow="1" firstCol="1" bandRow="1">
                    <a:tableStyleId>{5C22544A-7EE6-4342-B048-85BDC9FD1C3A}</a:tableStyleId>
                  </a:tblPr>
                  <a:tblGrid>
                    <a:gridCol w="1398215">
                      <a:extLst>
                        <a:ext uri="{9D8B030D-6E8A-4147-A177-3AD203B41FA5}">
                          <a16:colId xmlns:a16="http://schemas.microsoft.com/office/drawing/2014/main" val="205254669"/>
                        </a:ext>
                      </a:extLst>
                    </a:gridCol>
                    <a:gridCol w="1324434">
                      <a:extLst>
                        <a:ext uri="{9D8B030D-6E8A-4147-A177-3AD203B41FA5}">
                          <a16:colId xmlns:a16="http://schemas.microsoft.com/office/drawing/2014/main" val="2099399499"/>
                        </a:ext>
                      </a:extLst>
                    </a:gridCol>
                    <a:gridCol w="1029308">
                      <a:extLst>
                        <a:ext uri="{9D8B030D-6E8A-4147-A177-3AD203B41FA5}">
                          <a16:colId xmlns:a16="http://schemas.microsoft.com/office/drawing/2014/main" val="2641209938"/>
                        </a:ext>
                      </a:extLst>
                    </a:gridCol>
                    <a:gridCol w="1324434">
                      <a:extLst>
                        <a:ext uri="{9D8B030D-6E8A-4147-A177-3AD203B41FA5}">
                          <a16:colId xmlns:a16="http://schemas.microsoft.com/office/drawing/2014/main" val="3785102230"/>
                        </a:ext>
                      </a:extLst>
                    </a:gridCol>
                    <a:gridCol w="1029308">
                      <a:extLst>
                        <a:ext uri="{9D8B030D-6E8A-4147-A177-3AD203B41FA5}">
                          <a16:colId xmlns:a16="http://schemas.microsoft.com/office/drawing/2014/main" val="1495189274"/>
                        </a:ext>
                      </a:extLst>
                    </a:gridCol>
                  </a:tblGrid>
                  <a:tr h="314884">
                    <a:tc rowSpan="2" gridSpan="2">
                      <a:txBody>
                        <a:bodyPr/>
                        <a:lstStyle/>
                        <a:p>
                          <a:pPr algn="ctr">
                            <a:spcAft>
                              <a:spcPts val="0"/>
                            </a:spcAft>
                          </a:pPr>
                          <a:r>
                            <a:rPr lang="fr-FR" sz="2800" dirty="0">
                              <a:effectLst/>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3">
                      <a:txBody>
                        <a:bodyPr/>
                        <a:lstStyle/>
                        <a:p>
                          <a:pPr algn="ctr">
                            <a:spcAft>
                              <a:spcPts val="0"/>
                            </a:spcAft>
                          </a:pPr>
                          <a:r>
                            <a:rPr lang="fr-FR" sz="2800" dirty="0">
                              <a:effectLst/>
                            </a:rPr>
                            <a:t>Joueur 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8997358"/>
                      </a:ext>
                    </a:extLst>
                  </a:tr>
                  <a:tr h="314884">
                    <a:tc gridSpan="2" vMerge="1">
                      <a:txBody>
                        <a:bodyPr/>
                        <a:lstStyle/>
                        <a:p>
                          <a:endParaRPr lang="fr-FR"/>
                        </a:p>
                      </a:txBody>
                      <a:tcPr/>
                    </a:tc>
                    <a:tc hMerge="1"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𝑝</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𝑡</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𝑐</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4534888"/>
                      </a:ext>
                    </a:extLst>
                  </a:tr>
                  <a:tr h="314884">
                    <a:tc rowSpan="3">
                      <a:txBody>
                        <a:bodyPr/>
                        <a:lstStyle/>
                        <a:p>
                          <a:pPr algn="ctr">
                            <a:spcAft>
                              <a:spcPts val="0"/>
                            </a:spcAft>
                          </a:pPr>
                          <a:r>
                            <a:rPr lang="fr-FR" sz="2800">
                              <a:effectLst/>
                            </a:rPr>
                            <a:t>Joueur 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𝑝</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(1,1)</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8572412"/>
                      </a:ext>
                    </a:extLst>
                  </a:tr>
                  <a:tr h="314884">
                    <a:tc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𝑡</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(3,3)</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(5,0)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1874234"/>
                      </a:ext>
                    </a:extLst>
                  </a:tr>
                  <a:tr h="314884">
                    <a:tc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𝑐</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(0,5)</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(4,4)</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6947500"/>
                      </a:ext>
                    </a:extLst>
                  </a:tr>
                </a:tbl>
              </a:graphicData>
            </a:graphic>
          </p:graphicFrame>
        </mc:Choice>
        <mc:Fallback xmlns="">
          <p:graphicFrame>
            <p:nvGraphicFramePr>
              <p:cNvPr id="4" name="Tableau 3">
                <a:extLst>
                  <a:ext uri="{FF2B5EF4-FFF2-40B4-BE49-F238E27FC236}">
                    <a16:creationId xmlns:a16="http://schemas.microsoft.com/office/drawing/2014/main" id="{45261227-395D-4A63-9578-DE4C9044A78F}"/>
                  </a:ext>
                </a:extLst>
              </p:cNvPr>
              <p:cNvGraphicFramePr>
                <a:graphicFrameLocks noGrp="1"/>
              </p:cNvGraphicFramePr>
              <p:nvPr>
                <p:extLst>
                  <p:ext uri="{D42A27DB-BD31-4B8C-83A1-F6EECF244321}">
                    <p14:modId xmlns:p14="http://schemas.microsoft.com/office/powerpoint/2010/main" val="1027862130"/>
                  </p:ext>
                </p:extLst>
              </p:nvPr>
            </p:nvGraphicFramePr>
            <p:xfrm>
              <a:off x="3283528" y="1266688"/>
              <a:ext cx="6105699" cy="2133600"/>
            </p:xfrm>
            <a:graphic>
              <a:graphicData uri="http://schemas.openxmlformats.org/drawingml/2006/table">
                <a:tbl>
                  <a:tblPr firstRow="1" firstCol="1" bandRow="1">
                    <a:tableStyleId>{5C22544A-7EE6-4342-B048-85BDC9FD1C3A}</a:tableStyleId>
                  </a:tblPr>
                  <a:tblGrid>
                    <a:gridCol w="1398215">
                      <a:extLst>
                        <a:ext uri="{9D8B030D-6E8A-4147-A177-3AD203B41FA5}">
                          <a16:colId xmlns:a16="http://schemas.microsoft.com/office/drawing/2014/main" val="205254669"/>
                        </a:ext>
                      </a:extLst>
                    </a:gridCol>
                    <a:gridCol w="1324434">
                      <a:extLst>
                        <a:ext uri="{9D8B030D-6E8A-4147-A177-3AD203B41FA5}">
                          <a16:colId xmlns:a16="http://schemas.microsoft.com/office/drawing/2014/main" val="2099399499"/>
                        </a:ext>
                      </a:extLst>
                    </a:gridCol>
                    <a:gridCol w="1029308">
                      <a:extLst>
                        <a:ext uri="{9D8B030D-6E8A-4147-A177-3AD203B41FA5}">
                          <a16:colId xmlns:a16="http://schemas.microsoft.com/office/drawing/2014/main" val="2641209938"/>
                        </a:ext>
                      </a:extLst>
                    </a:gridCol>
                    <a:gridCol w="1324434">
                      <a:extLst>
                        <a:ext uri="{9D8B030D-6E8A-4147-A177-3AD203B41FA5}">
                          <a16:colId xmlns:a16="http://schemas.microsoft.com/office/drawing/2014/main" val="3785102230"/>
                        </a:ext>
                      </a:extLst>
                    </a:gridCol>
                    <a:gridCol w="1029308">
                      <a:extLst>
                        <a:ext uri="{9D8B030D-6E8A-4147-A177-3AD203B41FA5}">
                          <a16:colId xmlns:a16="http://schemas.microsoft.com/office/drawing/2014/main" val="1495189274"/>
                        </a:ext>
                      </a:extLst>
                    </a:gridCol>
                  </a:tblGrid>
                  <a:tr h="426720">
                    <a:tc rowSpan="2" gridSpan="2">
                      <a:txBody>
                        <a:bodyPr/>
                        <a:lstStyle/>
                        <a:p>
                          <a:pPr algn="ctr">
                            <a:spcAft>
                              <a:spcPts val="0"/>
                            </a:spcAft>
                          </a:pPr>
                          <a:r>
                            <a:rPr lang="fr-FR" sz="2800" dirty="0">
                              <a:effectLst/>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3">
                      <a:txBody>
                        <a:bodyPr/>
                        <a:lstStyle/>
                        <a:p>
                          <a:pPr algn="ctr">
                            <a:spcAft>
                              <a:spcPts val="0"/>
                            </a:spcAft>
                          </a:pPr>
                          <a:r>
                            <a:rPr lang="fr-FR" sz="2800" dirty="0">
                              <a:effectLst/>
                            </a:rPr>
                            <a:t>Joueur 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8997358"/>
                      </a:ext>
                    </a:extLst>
                  </a:tr>
                  <a:tr h="426720">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4"/>
                          <a:stretch>
                            <a:fillRect l="-265089" t="-127143" r="-231361" b="-304286"/>
                          </a:stretch>
                        </a:blipFill>
                      </a:tcPr>
                    </a:tc>
                    <a:tc>
                      <a:txBody>
                        <a:bodyPr/>
                        <a:lstStyle/>
                        <a:p>
                          <a:endParaRPr lang="fr-FR"/>
                        </a:p>
                      </a:txBody>
                      <a:tcPr marL="68580" marR="68580" marT="0" marB="0">
                        <a:blipFill>
                          <a:blip r:embed="rId4"/>
                          <a:stretch>
                            <a:fillRect l="-283028" t="-127143" r="-79358" b="-304286"/>
                          </a:stretch>
                        </a:blipFill>
                      </a:tcPr>
                    </a:tc>
                    <a:tc>
                      <a:txBody>
                        <a:bodyPr/>
                        <a:lstStyle/>
                        <a:p>
                          <a:endParaRPr lang="fr-FR"/>
                        </a:p>
                      </a:txBody>
                      <a:tcPr marL="68580" marR="68580" marT="0" marB="0">
                        <a:blipFill>
                          <a:blip r:embed="rId4"/>
                          <a:stretch>
                            <a:fillRect l="-494083" t="-127143" r="-2367" b="-304286"/>
                          </a:stretch>
                        </a:blipFill>
                      </a:tcPr>
                    </a:tc>
                    <a:extLst>
                      <a:ext uri="{0D108BD9-81ED-4DB2-BD59-A6C34878D82A}">
                        <a16:rowId xmlns:a16="http://schemas.microsoft.com/office/drawing/2014/main" val="2614534888"/>
                      </a:ext>
                    </a:extLst>
                  </a:tr>
                  <a:tr h="426720">
                    <a:tc rowSpan="3">
                      <a:txBody>
                        <a:bodyPr/>
                        <a:lstStyle/>
                        <a:p>
                          <a:pPr algn="ctr">
                            <a:spcAft>
                              <a:spcPts val="0"/>
                            </a:spcAft>
                          </a:pPr>
                          <a:r>
                            <a:rPr lang="fr-FR" sz="2800">
                              <a:effectLst/>
                            </a:rPr>
                            <a:t>Joueur 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4"/>
                          <a:stretch>
                            <a:fillRect l="-106452" t="-223944" r="-258065" b="-200000"/>
                          </a:stretch>
                        </a:blipFill>
                      </a:tcPr>
                    </a:tc>
                    <a:tc>
                      <a:txBody>
                        <a:bodyPr/>
                        <a:lstStyle/>
                        <a:p>
                          <a:endParaRPr lang="fr-FR"/>
                        </a:p>
                      </a:txBody>
                      <a:tcPr marL="68580" marR="68580" marT="0" marB="0">
                        <a:blipFill>
                          <a:blip r:embed="rId4"/>
                          <a:stretch>
                            <a:fillRect l="-265089" t="-223944" r="-231361" b="-200000"/>
                          </a:stretch>
                        </a:blipFill>
                      </a:tcPr>
                    </a:tc>
                    <a:tc>
                      <a:txBody>
                        <a:bodyPr/>
                        <a:lstStyle/>
                        <a:p>
                          <a:endParaRPr lang="fr-FR"/>
                        </a:p>
                      </a:txBody>
                      <a:tcPr marL="68580" marR="68580" marT="0" marB="0">
                        <a:blipFill>
                          <a:blip r:embed="rId4"/>
                          <a:stretch>
                            <a:fillRect l="-283028" t="-223944" r="-79358" b="-200000"/>
                          </a:stretch>
                        </a:blipFill>
                      </a:tcPr>
                    </a:tc>
                    <a:tc>
                      <a:txBody>
                        <a:bodyPr/>
                        <a:lstStyle/>
                        <a:p>
                          <a:endParaRPr lang="fr-FR"/>
                        </a:p>
                      </a:txBody>
                      <a:tcPr marL="68580" marR="68580" marT="0" marB="0">
                        <a:blipFill>
                          <a:blip r:embed="rId4"/>
                          <a:stretch>
                            <a:fillRect l="-494083" t="-223944" r="-2367" b="-200000"/>
                          </a:stretch>
                        </a:blipFill>
                      </a:tcPr>
                    </a:tc>
                    <a:extLst>
                      <a:ext uri="{0D108BD9-81ED-4DB2-BD59-A6C34878D82A}">
                        <a16:rowId xmlns:a16="http://schemas.microsoft.com/office/drawing/2014/main" val="1448572412"/>
                      </a:ext>
                    </a:extLst>
                  </a:tr>
                  <a:tr h="426720">
                    <a:tc vMerge="1">
                      <a:txBody>
                        <a:bodyPr/>
                        <a:lstStyle/>
                        <a:p>
                          <a:endParaRPr lang="fr-FR"/>
                        </a:p>
                      </a:txBody>
                      <a:tcPr/>
                    </a:tc>
                    <a:tc>
                      <a:txBody>
                        <a:bodyPr/>
                        <a:lstStyle/>
                        <a:p>
                          <a:endParaRPr lang="fr-FR"/>
                        </a:p>
                      </a:txBody>
                      <a:tcPr marL="68580" marR="68580" marT="0" marB="0">
                        <a:blipFill>
                          <a:blip r:embed="rId4"/>
                          <a:stretch>
                            <a:fillRect l="-106452" t="-328571" r="-258065" b="-102857"/>
                          </a:stretch>
                        </a:blipFill>
                      </a:tcPr>
                    </a:tc>
                    <a:tc>
                      <a:txBody>
                        <a:bodyPr/>
                        <a:lstStyle/>
                        <a:p>
                          <a:endParaRPr lang="fr-FR"/>
                        </a:p>
                      </a:txBody>
                      <a:tcPr marL="68580" marR="68580" marT="0" marB="0">
                        <a:blipFill>
                          <a:blip r:embed="rId4"/>
                          <a:stretch>
                            <a:fillRect l="-265089" t="-328571" r="-231361" b="-102857"/>
                          </a:stretch>
                        </a:blipFill>
                      </a:tcPr>
                    </a:tc>
                    <a:tc>
                      <a:txBody>
                        <a:bodyPr/>
                        <a:lstStyle/>
                        <a:p>
                          <a:endParaRPr lang="fr-FR"/>
                        </a:p>
                      </a:txBody>
                      <a:tcPr marL="68580" marR="68580" marT="0" marB="0">
                        <a:blipFill>
                          <a:blip r:embed="rId4"/>
                          <a:stretch>
                            <a:fillRect l="-283028" t="-328571" r="-79358" b="-102857"/>
                          </a:stretch>
                        </a:blipFill>
                      </a:tcPr>
                    </a:tc>
                    <a:tc>
                      <a:txBody>
                        <a:bodyPr/>
                        <a:lstStyle/>
                        <a:p>
                          <a:endParaRPr lang="fr-FR"/>
                        </a:p>
                      </a:txBody>
                      <a:tcPr marL="68580" marR="68580" marT="0" marB="0">
                        <a:blipFill>
                          <a:blip r:embed="rId4"/>
                          <a:stretch>
                            <a:fillRect l="-494083" t="-328571" r="-2367" b="-102857"/>
                          </a:stretch>
                        </a:blipFill>
                      </a:tcPr>
                    </a:tc>
                    <a:extLst>
                      <a:ext uri="{0D108BD9-81ED-4DB2-BD59-A6C34878D82A}">
                        <a16:rowId xmlns:a16="http://schemas.microsoft.com/office/drawing/2014/main" val="1961874234"/>
                      </a:ext>
                    </a:extLst>
                  </a:tr>
                  <a:tr h="426720">
                    <a:tc vMerge="1">
                      <a:txBody>
                        <a:bodyPr/>
                        <a:lstStyle/>
                        <a:p>
                          <a:endParaRPr lang="fr-FR"/>
                        </a:p>
                      </a:txBody>
                      <a:tcPr/>
                    </a:tc>
                    <a:tc>
                      <a:txBody>
                        <a:bodyPr/>
                        <a:lstStyle/>
                        <a:p>
                          <a:endParaRPr lang="fr-FR"/>
                        </a:p>
                      </a:txBody>
                      <a:tcPr marL="68580" marR="68580" marT="0" marB="0">
                        <a:blipFill>
                          <a:blip r:embed="rId4"/>
                          <a:stretch>
                            <a:fillRect l="-106452" t="-428571" r="-258065" b="-2857"/>
                          </a:stretch>
                        </a:blipFill>
                      </a:tcPr>
                    </a:tc>
                    <a:tc>
                      <a:txBody>
                        <a:bodyPr/>
                        <a:lstStyle/>
                        <a:p>
                          <a:endParaRPr lang="fr-FR"/>
                        </a:p>
                      </a:txBody>
                      <a:tcPr marL="68580" marR="68580" marT="0" marB="0">
                        <a:blipFill>
                          <a:blip r:embed="rId4"/>
                          <a:stretch>
                            <a:fillRect l="-265089" t="-428571" r="-231361" b="-2857"/>
                          </a:stretch>
                        </a:blipFill>
                      </a:tcPr>
                    </a:tc>
                    <a:tc>
                      <a:txBody>
                        <a:bodyPr/>
                        <a:lstStyle/>
                        <a:p>
                          <a:endParaRPr lang="fr-FR"/>
                        </a:p>
                      </a:txBody>
                      <a:tcPr marL="68580" marR="68580" marT="0" marB="0">
                        <a:blipFill>
                          <a:blip r:embed="rId4"/>
                          <a:stretch>
                            <a:fillRect l="-283028" t="-428571" r="-79358" b="-2857"/>
                          </a:stretch>
                        </a:blipFill>
                      </a:tcPr>
                    </a:tc>
                    <a:tc>
                      <a:txBody>
                        <a:bodyPr/>
                        <a:lstStyle/>
                        <a:p>
                          <a:endParaRPr lang="fr-FR"/>
                        </a:p>
                      </a:txBody>
                      <a:tcPr marL="68580" marR="68580" marT="0" marB="0">
                        <a:blipFill>
                          <a:blip r:embed="rId4"/>
                          <a:stretch>
                            <a:fillRect l="-494083" t="-428571" r="-2367" b="-2857"/>
                          </a:stretch>
                        </a:blipFill>
                      </a:tcPr>
                    </a:tc>
                    <a:extLst>
                      <a:ext uri="{0D108BD9-81ED-4DB2-BD59-A6C34878D82A}">
                        <a16:rowId xmlns:a16="http://schemas.microsoft.com/office/drawing/2014/main" val="1516947500"/>
                      </a:ext>
                    </a:extLst>
                  </a:tr>
                </a:tbl>
              </a:graphicData>
            </a:graphic>
          </p:graphicFrame>
        </mc:Fallback>
      </mc:AlternateContent>
      <p:sp>
        <p:nvSpPr>
          <p:cNvPr id="3" name="Espace réservé du pied de page 2">
            <a:extLst>
              <a:ext uri="{FF2B5EF4-FFF2-40B4-BE49-F238E27FC236}">
                <a16:creationId xmlns:a16="http://schemas.microsoft.com/office/drawing/2014/main" id="{BC3E9F75-BDC5-4D2A-A4D5-6B10F63666E9}"/>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6" name="Espace réservé du numéro de diapositive 5">
            <a:extLst>
              <a:ext uri="{FF2B5EF4-FFF2-40B4-BE49-F238E27FC236}">
                <a16:creationId xmlns:a16="http://schemas.microsoft.com/office/drawing/2014/main" id="{B83A8235-737D-4F7B-AF77-1203F5E233DA}"/>
              </a:ext>
            </a:extLst>
          </p:cNvPr>
          <p:cNvSpPr>
            <a:spLocks noGrp="1"/>
          </p:cNvSpPr>
          <p:nvPr>
            <p:ph type="sldNum" sz="quarter" idx="12"/>
          </p:nvPr>
        </p:nvSpPr>
        <p:spPr/>
        <p:txBody>
          <a:bodyPr/>
          <a:lstStyle/>
          <a:p>
            <a:fld id="{A88EAB1B-73FB-4977-9B11-E6EDEDEB8490}" type="slidenum">
              <a:rPr lang="fr-FR" smtClean="0"/>
              <a:t>61</a:t>
            </a:fld>
            <a:endParaRPr lang="fr-FR" dirty="0"/>
          </a:p>
        </p:txBody>
      </p:sp>
      <p:pic>
        <p:nvPicPr>
          <p:cNvPr id="8" name="Image 7">
            <a:extLst>
              <a:ext uri="{FF2B5EF4-FFF2-40B4-BE49-F238E27FC236}">
                <a16:creationId xmlns:a16="http://schemas.microsoft.com/office/drawing/2014/main" id="{DC83CEC6-0C2F-461D-9225-C8BFD0E307F2}"/>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46110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118929" y="3457712"/>
            <a:ext cx="11954142" cy="1077218"/>
          </a:xfrm>
          <a:prstGeom prst="rect">
            <a:avLst/>
          </a:prstGeom>
          <a:solidFill>
            <a:schemeClr val="accent6">
              <a:lumMod val="20000"/>
              <a:lumOff val="80000"/>
            </a:schemeClr>
          </a:solidFill>
        </p:spPr>
        <p:txBody>
          <a:bodyPr wrap="square" rtlCol="0">
            <a:spAutoFit/>
          </a:bodyPr>
          <a:lstStyle/>
          <a:p>
            <a:pPr algn="just">
              <a:spcAft>
                <a:spcPts val="1000"/>
              </a:spcAft>
            </a:pPr>
            <a:r>
              <a:rPr lang="fr-FR" sz="3200" u="sng" dirty="0">
                <a:latin typeface="Times New Roman" panose="02020603050405020304" pitchFamily="18" charset="0"/>
                <a:ea typeface="Times New Roman" panose="02020603050405020304" pitchFamily="18" charset="0"/>
              </a:rPr>
              <a:t>Q.:</a:t>
            </a:r>
            <a:r>
              <a:rPr lang="fr-FR" sz="3200" dirty="0">
                <a:latin typeface="Times New Roman" panose="02020603050405020304" pitchFamily="18" charset="0"/>
                <a:ea typeface="Times New Roman" panose="02020603050405020304" pitchFamily="18" charset="0"/>
              </a:rPr>
              <a:t> Est-il possible de soutenir un paiement plus élevé que ceux procurés par les équilibres de Nash du jeu d’étape ?</a:t>
            </a:r>
            <a:endParaRPr lang="fr-FR" sz="3200" dirty="0">
              <a:effectLst/>
              <a:latin typeface="Times New Roman" panose="02020603050405020304" pitchFamily="18" charset="0"/>
              <a:ea typeface="Calibri" panose="020F0502020204030204" pitchFamily="34"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graphicFrame>
            <p:nvGraphicFramePr>
              <p:cNvPr id="4" name="Tableau 3">
                <a:extLst>
                  <a:ext uri="{FF2B5EF4-FFF2-40B4-BE49-F238E27FC236}">
                    <a16:creationId xmlns:a16="http://schemas.microsoft.com/office/drawing/2014/main" id="{45261227-395D-4A63-9578-DE4C9044A78F}"/>
                  </a:ext>
                </a:extLst>
              </p:cNvPr>
              <p:cNvGraphicFramePr>
                <a:graphicFrameLocks noGrp="1"/>
              </p:cNvGraphicFramePr>
              <p:nvPr/>
            </p:nvGraphicFramePr>
            <p:xfrm>
              <a:off x="3329248" y="1287917"/>
              <a:ext cx="6105699" cy="2169795"/>
            </p:xfrm>
            <a:graphic>
              <a:graphicData uri="http://schemas.openxmlformats.org/drawingml/2006/table">
                <a:tbl>
                  <a:tblPr firstRow="1" firstCol="1" bandRow="1">
                    <a:tableStyleId>{5C22544A-7EE6-4342-B048-85BDC9FD1C3A}</a:tableStyleId>
                  </a:tblPr>
                  <a:tblGrid>
                    <a:gridCol w="1398215">
                      <a:extLst>
                        <a:ext uri="{9D8B030D-6E8A-4147-A177-3AD203B41FA5}">
                          <a16:colId xmlns:a16="http://schemas.microsoft.com/office/drawing/2014/main" val="205254669"/>
                        </a:ext>
                      </a:extLst>
                    </a:gridCol>
                    <a:gridCol w="1324434">
                      <a:extLst>
                        <a:ext uri="{9D8B030D-6E8A-4147-A177-3AD203B41FA5}">
                          <a16:colId xmlns:a16="http://schemas.microsoft.com/office/drawing/2014/main" val="2099399499"/>
                        </a:ext>
                      </a:extLst>
                    </a:gridCol>
                    <a:gridCol w="1029308">
                      <a:extLst>
                        <a:ext uri="{9D8B030D-6E8A-4147-A177-3AD203B41FA5}">
                          <a16:colId xmlns:a16="http://schemas.microsoft.com/office/drawing/2014/main" val="2641209938"/>
                        </a:ext>
                      </a:extLst>
                    </a:gridCol>
                    <a:gridCol w="1324434">
                      <a:extLst>
                        <a:ext uri="{9D8B030D-6E8A-4147-A177-3AD203B41FA5}">
                          <a16:colId xmlns:a16="http://schemas.microsoft.com/office/drawing/2014/main" val="3785102230"/>
                        </a:ext>
                      </a:extLst>
                    </a:gridCol>
                    <a:gridCol w="1029308">
                      <a:extLst>
                        <a:ext uri="{9D8B030D-6E8A-4147-A177-3AD203B41FA5}">
                          <a16:colId xmlns:a16="http://schemas.microsoft.com/office/drawing/2014/main" val="1495189274"/>
                        </a:ext>
                      </a:extLst>
                    </a:gridCol>
                  </a:tblGrid>
                  <a:tr h="433959">
                    <a:tc rowSpan="2" gridSpan="2">
                      <a:txBody>
                        <a:bodyPr/>
                        <a:lstStyle/>
                        <a:p>
                          <a:pPr algn="ctr">
                            <a:spcAft>
                              <a:spcPts val="0"/>
                            </a:spcAft>
                          </a:pPr>
                          <a:r>
                            <a:rPr lang="fr-FR" sz="2800" dirty="0">
                              <a:effectLst/>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3">
                      <a:txBody>
                        <a:bodyPr/>
                        <a:lstStyle/>
                        <a:p>
                          <a:pPr algn="ctr">
                            <a:spcAft>
                              <a:spcPts val="0"/>
                            </a:spcAft>
                          </a:pPr>
                          <a:r>
                            <a:rPr lang="fr-FR" sz="2800" dirty="0">
                              <a:effectLst/>
                            </a:rPr>
                            <a:t>Joueur 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8997358"/>
                      </a:ext>
                    </a:extLst>
                  </a:tr>
                  <a:tr h="433959">
                    <a:tc gridSpan="2" vMerge="1">
                      <a:txBody>
                        <a:bodyPr/>
                        <a:lstStyle/>
                        <a:p>
                          <a:endParaRPr lang="fr-FR"/>
                        </a:p>
                      </a:txBody>
                      <a:tcPr/>
                    </a:tc>
                    <a:tc hMerge="1"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𝑝</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𝑡</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𝑐</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4534888"/>
                      </a:ext>
                    </a:extLst>
                  </a:tr>
                  <a:tr h="433959">
                    <a:tc rowSpan="3">
                      <a:txBody>
                        <a:bodyPr/>
                        <a:lstStyle/>
                        <a:p>
                          <a:pPr algn="ctr">
                            <a:spcAft>
                              <a:spcPts val="0"/>
                            </a:spcAft>
                          </a:pPr>
                          <a:r>
                            <a:rPr lang="fr-FR" sz="2800">
                              <a:effectLst/>
                            </a:rPr>
                            <a:t>Joueur 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𝑝</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(1,1)</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8572412"/>
                      </a:ext>
                    </a:extLst>
                  </a:tr>
                  <a:tr h="433959">
                    <a:tc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𝑡</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(3,3)</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(5,0)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1874234"/>
                      </a:ext>
                    </a:extLst>
                  </a:tr>
                  <a:tr h="433959">
                    <a:tc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𝑐</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(0,5)</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(4,4)</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6947500"/>
                      </a:ext>
                    </a:extLst>
                  </a:tr>
                </a:tbl>
              </a:graphicData>
            </a:graphic>
          </p:graphicFrame>
        </mc:Choice>
        <mc:Fallback xmlns="">
          <p:graphicFrame>
            <p:nvGraphicFramePr>
              <p:cNvPr id="4" name="Tableau 3">
                <a:extLst>
                  <a:ext uri="{FF2B5EF4-FFF2-40B4-BE49-F238E27FC236}">
                    <a16:creationId xmlns:a16="http://schemas.microsoft.com/office/drawing/2014/main" id="{45261227-395D-4A63-9578-DE4C9044A78F}"/>
                  </a:ext>
                </a:extLst>
              </p:cNvPr>
              <p:cNvGraphicFramePr>
                <a:graphicFrameLocks noGrp="1"/>
              </p:cNvGraphicFramePr>
              <p:nvPr/>
            </p:nvGraphicFramePr>
            <p:xfrm>
              <a:off x="3329248" y="1287917"/>
              <a:ext cx="6105699" cy="2169795"/>
            </p:xfrm>
            <a:graphic>
              <a:graphicData uri="http://schemas.openxmlformats.org/drawingml/2006/table">
                <a:tbl>
                  <a:tblPr firstRow="1" firstCol="1" bandRow="1">
                    <a:tableStyleId>{5C22544A-7EE6-4342-B048-85BDC9FD1C3A}</a:tableStyleId>
                  </a:tblPr>
                  <a:tblGrid>
                    <a:gridCol w="1398215">
                      <a:extLst>
                        <a:ext uri="{9D8B030D-6E8A-4147-A177-3AD203B41FA5}">
                          <a16:colId xmlns:a16="http://schemas.microsoft.com/office/drawing/2014/main" val="205254669"/>
                        </a:ext>
                      </a:extLst>
                    </a:gridCol>
                    <a:gridCol w="1324434">
                      <a:extLst>
                        <a:ext uri="{9D8B030D-6E8A-4147-A177-3AD203B41FA5}">
                          <a16:colId xmlns:a16="http://schemas.microsoft.com/office/drawing/2014/main" val="2099399499"/>
                        </a:ext>
                      </a:extLst>
                    </a:gridCol>
                    <a:gridCol w="1029308">
                      <a:extLst>
                        <a:ext uri="{9D8B030D-6E8A-4147-A177-3AD203B41FA5}">
                          <a16:colId xmlns:a16="http://schemas.microsoft.com/office/drawing/2014/main" val="2641209938"/>
                        </a:ext>
                      </a:extLst>
                    </a:gridCol>
                    <a:gridCol w="1324434">
                      <a:extLst>
                        <a:ext uri="{9D8B030D-6E8A-4147-A177-3AD203B41FA5}">
                          <a16:colId xmlns:a16="http://schemas.microsoft.com/office/drawing/2014/main" val="3785102230"/>
                        </a:ext>
                      </a:extLst>
                    </a:gridCol>
                    <a:gridCol w="1029308">
                      <a:extLst>
                        <a:ext uri="{9D8B030D-6E8A-4147-A177-3AD203B41FA5}">
                          <a16:colId xmlns:a16="http://schemas.microsoft.com/office/drawing/2014/main" val="1495189274"/>
                        </a:ext>
                      </a:extLst>
                    </a:gridCol>
                  </a:tblGrid>
                  <a:tr h="433959">
                    <a:tc rowSpan="2" gridSpan="2">
                      <a:txBody>
                        <a:bodyPr/>
                        <a:lstStyle/>
                        <a:p>
                          <a:pPr algn="ctr">
                            <a:spcAft>
                              <a:spcPts val="0"/>
                            </a:spcAft>
                          </a:pPr>
                          <a:r>
                            <a:rPr lang="fr-FR" sz="2800" dirty="0">
                              <a:effectLst/>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3">
                      <a:txBody>
                        <a:bodyPr/>
                        <a:lstStyle/>
                        <a:p>
                          <a:pPr algn="ctr">
                            <a:spcAft>
                              <a:spcPts val="0"/>
                            </a:spcAft>
                          </a:pPr>
                          <a:r>
                            <a:rPr lang="fr-FR" sz="2800" dirty="0">
                              <a:effectLst/>
                            </a:rPr>
                            <a:t>Joueur 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8997358"/>
                      </a:ext>
                    </a:extLst>
                  </a:tr>
                  <a:tr h="433959">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3"/>
                          <a:stretch>
                            <a:fillRect l="-265089" t="-126389" r="-230769" b="-300000"/>
                          </a:stretch>
                        </a:blipFill>
                      </a:tcPr>
                    </a:tc>
                    <a:tc>
                      <a:txBody>
                        <a:bodyPr/>
                        <a:lstStyle/>
                        <a:p>
                          <a:endParaRPr lang="fr-FR"/>
                        </a:p>
                      </a:txBody>
                      <a:tcPr marL="68580" marR="68580" marT="0" marB="0">
                        <a:blipFill>
                          <a:blip r:embed="rId3"/>
                          <a:stretch>
                            <a:fillRect l="-284332" t="-126389" r="-79724" b="-300000"/>
                          </a:stretch>
                        </a:blipFill>
                      </a:tcPr>
                    </a:tc>
                    <a:tc>
                      <a:txBody>
                        <a:bodyPr/>
                        <a:lstStyle/>
                        <a:p>
                          <a:endParaRPr lang="fr-FR"/>
                        </a:p>
                      </a:txBody>
                      <a:tcPr marL="68580" marR="68580" marT="0" marB="0">
                        <a:blipFill>
                          <a:blip r:embed="rId3"/>
                          <a:stretch>
                            <a:fillRect l="-493491" t="-126389" r="-2367" b="-300000"/>
                          </a:stretch>
                        </a:blipFill>
                      </a:tcPr>
                    </a:tc>
                    <a:extLst>
                      <a:ext uri="{0D108BD9-81ED-4DB2-BD59-A6C34878D82A}">
                        <a16:rowId xmlns:a16="http://schemas.microsoft.com/office/drawing/2014/main" val="2614534888"/>
                      </a:ext>
                    </a:extLst>
                  </a:tr>
                  <a:tr h="433959">
                    <a:tc rowSpan="3">
                      <a:txBody>
                        <a:bodyPr/>
                        <a:lstStyle/>
                        <a:p>
                          <a:pPr algn="ctr">
                            <a:spcAft>
                              <a:spcPts val="0"/>
                            </a:spcAft>
                          </a:pPr>
                          <a:r>
                            <a:rPr lang="fr-FR" sz="2800">
                              <a:effectLst/>
                            </a:rPr>
                            <a:t>Joueur 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3"/>
                          <a:stretch>
                            <a:fillRect l="-105505" t="-229577" r="-256422" b="-204225"/>
                          </a:stretch>
                        </a:blipFill>
                      </a:tcPr>
                    </a:tc>
                    <a:tc>
                      <a:txBody>
                        <a:bodyPr/>
                        <a:lstStyle/>
                        <a:p>
                          <a:endParaRPr lang="fr-FR"/>
                        </a:p>
                      </a:txBody>
                      <a:tcPr marL="68580" marR="68580" marT="0" marB="0">
                        <a:blipFill>
                          <a:blip r:embed="rId3"/>
                          <a:stretch>
                            <a:fillRect l="-265089" t="-229577" r="-230769" b="-204225"/>
                          </a:stretch>
                        </a:blipFill>
                      </a:tcPr>
                    </a:tc>
                    <a:tc>
                      <a:txBody>
                        <a:bodyPr/>
                        <a:lstStyle/>
                        <a:p>
                          <a:endParaRPr lang="fr-FR"/>
                        </a:p>
                      </a:txBody>
                      <a:tcPr marL="68580" marR="68580" marT="0" marB="0">
                        <a:blipFill>
                          <a:blip r:embed="rId3"/>
                          <a:stretch>
                            <a:fillRect l="-284332" t="-229577" r="-79724" b="-204225"/>
                          </a:stretch>
                        </a:blipFill>
                      </a:tcPr>
                    </a:tc>
                    <a:tc>
                      <a:txBody>
                        <a:bodyPr/>
                        <a:lstStyle/>
                        <a:p>
                          <a:endParaRPr lang="fr-FR"/>
                        </a:p>
                      </a:txBody>
                      <a:tcPr marL="68580" marR="68580" marT="0" marB="0">
                        <a:blipFill>
                          <a:blip r:embed="rId3"/>
                          <a:stretch>
                            <a:fillRect l="-493491" t="-229577" r="-2367" b="-204225"/>
                          </a:stretch>
                        </a:blipFill>
                      </a:tcPr>
                    </a:tc>
                    <a:extLst>
                      <a:ext uri="{0D108BD9-81ED-4DB2-BD59-A6C34878D82A}">
                        <a16:rowId xmlns:a16="http://schemas.microsoft.com/office/drawing/2014/main" val="1448572412"/>
                      </a:ext>
                    </a:extLst>
                  </a:tr>
                  <a:tr h="433959">
                    <a:tc vMerge="1">
                      <a:txBody>
                        <a:bodyPr/>
                        <a:lstStyle/>
                        <a:p>
                          <a:endParaRPr lang="fr-FR"/>
                        </a:p>
                      </a:txBody>
                      <a:tcPr/>
                    </a:tc>
                    <a:tc>
                      <a:txBody>
                        <a:bodyPr/>
                        <a:lstStyle/>
                        <a:p>
                          <a:endParaRPr lang="fr-FR"/>
                        </a:p>
                      </a:txBody>
                      <a:tcPr marL="68580" marR="68580" marT="0" marB="0">
                        <a:blipFill>
                          <a:blip r:embed="rId3"/>
                          <a:stretch>
                            <a:fillRect l="-105505" t="-325000" r="-256422" b="-101389"/>
                          </a:stretch>
                        </a:blipFill>
                      </a:tcPr>
                    </a:tc>
                    <a:tc>
                      <a:txBody>
                        <a:bodyPr/>
                        <a:lstStyle/>
                        <a:p>
                          <a:endParaRPr lang="fr-FR"/>
                        </a:p>
                      </a:txBody>
                      <a:tcPr marL="68580" marR="68580" marT="0" marB="0">
                        <a:blipFill>
                          <a:blip r:embed="rId3"/>
                          <a:stretch>
                            <a:fillRect l="-265089" t="-325000" r="-230769" b="-101389"/>
                          </a:stretch>
                        </a:blipFill>
                      </a:tcPr>
                    </a:tc>
                    <a:tc>
                      <a:txBody>
                        <a:bodyPr/>
                        <a:lstStyle/>
                        <a:p>
                          <a:endParaRPr lang="fr-FR"/>
                        </a:p>
                      </a:txBody>
                      <a:tcPr marL="68580" marR="68580" marT="0" marB="0">
                        <a:blipFill>
                          <a:blip r:embed="rId3"/>
                          <a:stretch>
                            <a:fillRect l="-284332" t="-325000" r="-79724" b="-101389"/>
                          </a:stretch>
                        </a:blipFill>
                      </a:tcPr>
                    </a:tc>
                    <a:tc>
                      <a:txBody>
                        <a:bodyPr/>
                        <a:lstStyle/>
                        <a:p>
                          <a:endParaRPr lang="fr-FR"/>
                        </a:p>
                      </a:txBody>
                      <a:tcPr marL="68580" marR="68580" marT="0" marB="0">
                        <a:blipFill>
                          <a:blip r:embed="rId3"/>
                          <a:stretch>
                            <a:fillRect l="-493491" t="-325000" r="-2367" b="-101389"/>
                          </a:stretch>
                        </a:blipFill>
                      </a:tcPr>
                    </a:tc>
                    <a:extLst>
                      <a:ext uri="{0D108BD9-81ED-4DB2-BD59-A6C34878D82A}">
                        <a16:rowId xmlns:a16="http://schemas.microsoft.com/office/drawing/2014/main" val="1961874234"/>
                      </a:ext>
                    </a:extLst>
                  </a:tr>
                  <a:tr h="433959">
                    <a:tc vMerge="1">
                      <a:txBody>
                        <a:bodyPr/>
                        <a:lstStyle/>
                        <a:p>
                          <a:endParaRPr lang="fr-FR"/>
                        </a:p>
                      </a:txBody>
                      <a:tcPr/>
                    </a:tc>
                    <a:tc>
                      <a:txBody>
                        <a:bodyPr/>
                        <a:lstStyle/>
                        <a:p>
                          <a:endParaRPr lang="fr-FR"/>
                        </a:p>
                      </a:txBody>
                      <a:tcPr marL="68580" marR="68580" marT="0" marB="0">
                        <a:blipFill>
                          <a:blip r:embed="rId3"/>
                          <a:stretch>
                            <a:fillRect l="-105505" t="-430986" r="-256422" b="-2817"/>
                          </a:stretch>
                        </a:blipFill>
                      </a:tcPr>
                    </a:tc>
                    <a:tc>
                      <a:txBody>
                        <a:bodyPr/>
                        <a:lstStyle/>
                        <a:p>
                          <a:endParaRPr lang="fr-FR"/>
                        </a:p>
                      </a:txBody>
                      <a:tcPr marL="68580" marR="68580" marT="0" marB="0">
                        <a:blipFill>
                          <a:blip r:embed="rId3"/>
                          <a:stretch>
                            <a:fillRect l="-265089" t="-430986" r="-230769" b="-2817"/>
                          </a:stretch>
                        </a:blipFill>
                      </a:tcPr>
                    </a:tc>
                    <a:tc>
                      <a:txBody>
                        <a:bodyPr/>
                        <a:lstStyle/>
                        <a:p>
                          <a:endParaRPr lang="fr-FR"/>
                        </a:p>
                      </a:txBody>
                      <a:tcPr marL="68580" marR="68580" marT="0" marB="0">
                        <a:blipFill>
                          <a:blip r:embed="rId3"/>
                          <a:stretch>
                            <a:fillRect l="-284332" t="-430986" r="-79724" b="-2817"/>
                          </a:stretch>
                        </a:blipFill>
                      </a:tcPr>
                    </a:tc>
                    <a:tc>
                      <a:txBody>
                        <a:bodyPr/>
                        <a:lstStyle/>
                        <a:p>
                          <a:endParaRPr lang="fr-FR"/>
                        </a:p>
                      </a:txBody>
                      <a:tcPr marL="68580" marR="68580" marT="0" marB="0">
                        <a:blipFill>
                          <a:blip r:embed="rId3"/>
                          <a:stretch>
                            <a:fillRect l="-493491" t="-430986" r="-2367" b="-2817"/>
                          </a:stretch>
                        </a:blipFill>
                      </a:tcPr>
                    </a:tc>
                    <a:extLst>
                      <a:ext uri="{0D108BD9-81ED-4DB2-BD59-A6C34878D82A}">
                        <a16:rowId xmlns:a16="http://schemas.microsoft.com/office/drawing/2014/main" val="1516947500"/>
                      </a:ext>
                    </a:extLst>
                  </a:tr>
                </a:tbl>
              </a:graphicData>
            </a:graphic>
          </p:graphicFrame>
        </mc:Fallback>
      </mc:AlternateContent>
      <p:sp>
        <p:nvSpPr>
          <p:cNvPr id="3" name="Espace réservé du pied de page 2">
            <a:extLst>
              <a:ext uri="{FF2B5EF4-FFF2-40B4-BE49-F238E27FC236}">
                <a16:creationId xmlns:a16="http://schemas.microsoft.com/office/drawing/2014/main" id="{67ED54D7-70DC-4782-BC26-26F132750451}"/>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6" name="Espace réservé du numéro de diapositive 5">
            <a:extLst>
              <a:ext uri="{FF2B5EF4-FFF2-40B4-BE49-F238E27FC236}">
                <a16:creationId xmlns:a16="http://schemas.microsoft.com/office/drawing/2014/main" id="{548D9BBA-09B6-4543-83D4-F0FEE86E0DF3}"/>
              </a:ext>
            </a:extLst>
          </p:cNvPr>
          <p:cNvSpPr>
            <a:spLocks noGrp="1"/>
          </p:cNvSpPr>
          <p:nvPr>
            <p:ph type="sldNum" sz="quarter" idx="12"/>
          </p:nvPr>
        </p:nvSpPr>
        <p:spPr/>
        <p:txBody>
          <a:bodyPr/>
          <a:lstStyle/>
          <a:p>
            <a:fld id="{A88EAB1B-73FB-4977-9B11-E6EDEDEB8490}" type="slidenum">
              <a:rPr lang="fr-FR" smtClean="0"/>
              <a:t>62</a:t>
            </a:fld>
            <a:endParaRPr lang="fr-FR" dirty="0"/>
          </a:p>
        </p:txBody>
      </p:sp>
      <p:pic>
        <p:nvPicPr>
          <p:cNvPr id="8" name="Image 7">
            <a:extLst>
              <a:ext uri="{FF2B5EF4-FFF2-40B4-BE49-F238E27FC236}">
                <a16:creationId xmlns:a16="http://schemas.microsoft.com/office/drawing/2014/main" id="{50A15223-5521-40B5-AEC4-4145F65F1490}"/>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7575633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finis</a:t>
            </a: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graphicFrame>
            <p:nvGraphicFramePr>
              <p:cNvPr id="4" name="Tableau 3">
                <a:extLst>
                  <a:ext uri="{FF2B5EF4-FFF2-40B4-BE49-F238E27FC236}">
                    <a16:creationId xmlns:a16="http://schemas.microsoft.com/office/drawing/2014/main" id="{45261227-395D-4A63-9578-DE4C9044A78F}"/>
                  </a:ext>
                </a:extLst>
              </p:cNvPr>
              <p:cNvGraphicFramePr>
                <a:graphicFrameLocks noGrp="1"/>
              </p:cNvGraphicFramePr>
              <p:nvPr/>
            </p:nvGraphicFramePr>
            <p:xfrm>
              <a:off x="3329248" y="1287917"/>
              <a:ext cx="6105699" cy="2169795"/>
            </p:xfrm>
            <a:graphic>
              <a:graphicData uri="http://schemas.openxmlformats.org/drawingml/2006/table">
                <a:tbl>
                  <a:tblPr firstRow="1" firstCol="1" bandRow="1">
                    <a:tableStyleId>{5C22544A-7EE6-4342-B048-85BDC9FD1C3A}</a:tableStyleId>
                  </a:tblPr>
                  <a:tblGrid>
                    <a:gridCol w="1398215">
                      <a:extLst>
                        <a:ext uri="{9D8B030D-6E8A-4147-A177-3AD203B41FA5}">
                          <a16:colId xmlns:a16="http://schemas.microsoft.com/office/drawing/2014/main" val="205254669"/>
                        </a:ext>
                      </a:extLst>
                    </a:gridCol>
                    <a:gridCol w="1324434">
                      <a:extLst>
                        <a:ext uri="{9D8B030D-6E8A-4147-A177-3AD203B41FA5}">
                          <a16:colId xmlns:a16="http://schemas.microsoft.com/office/drawing/2014/main" val="2099399499"/>
                        </a:ext>
                      </a:extLst>
                    </a:gridCol>
                    <a:gridCol w="1029308">
                      <a:extLst>
                        <a:ext uri="{9D8B030D-6E8A-4147-A177-3AD203B41FA5}">
                          <a16:colId xmlns:a16="http://schemas.microsoft.com/office/drawing/2014/main" val="2641209938"/>
                        </a:ext>
                      </a:extLst>
                    </a:gridCol>
                    <a:gridCol w="1324434">
                      <a:extLst>
                        <a:ext uri="{9D8B030D-6E8A-4147-A177-3AD203B41FA5}">
                          <a16:colId xmlns:a16="http://schemas.microsoft.com/office/drawing/2014/main" val="3785102230"/>
                        </a:ext>
                      </a:extLst>
                    </a:gridCol>
                    <a:gridCol w="1029308">
                      <a:extLst>
                        <a:ext uri="{9D8B030D-6E8A-4147-A177-3AD203B41FA5}">
                          <a16:colId xmlns:a16="http://schemas.microsoft.com/office/drawing/2014/main" val="1495189274"/>
                        </a:ext>
                      </a:extLst>
                    </a:gridCol>
                  </a:tblGrid>
                  <a:tr h="433959">
                    <a:tc rowSpan="2" gridSpan="2">
                      <a:txBody>
                        <a:bodyPr/>
                        <a:lstStyle/>
                        <a:p>
                          <a:pPr algn="ctr">
                            <a:spcAft>
                              <a:spcPts val="0"/>
                            </a:spcAft>
                          </a:pPr>
                          <a:r>
                            <a:rPr lang="fr-FR" sz="2800" dirty="0">
                              <a:effectLst/>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3">
                      <a:txBody>
                        <a:bodyPr/>
                        <a:lstStyle/>
                        <a:p>
                          <a:pPr algn="ctr">
                            <a:spcAft>
                              <a:spcPts val="0"/>
                            </a:spcAft>
                          </a:pPr>
                          <a:r>
                            <a:rPr lang="fr-FR" sz="2800" dirty="0">
                              <a:effectLst/>
                            </a:rPr>
                            <a:t>Joueur 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8997358"/>
                      </a:ext>
                    </a:extLst>
                  </a:tr>
                  <a:tr h="433959">
                    <a:tc gridSpan="2" vMerge="1">
                      <a:txBody>
                        <a:bodyPr/>
                        <a:lstStyle/>
                        <a:p>
                          <a:endParaRPr lang="fr-FR"/>
                        </a:p>
                      </a:txBody>
                      <a:tcPr/>
                    </a:tc>
                    <a:tc hMerge="1"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𝑝</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𝑡</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𝑐</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4534888"/>
                      </a:ext>
                    </a:extLst>
                  </a:tr>
                  <a:tr h="433959">
                    <a:tc rowSpan="3">
                      <a:txBody>
                        <a:bodyPr/>
                        <a:lstStyle/>
                        <a:p>
                          <a:pPr algn="ctr">
                            <a:spcAft>
                              <a:spcPts val="0"/>
                            </a:spcAft>
                          </a:pPr>
                          <a:r>
                            <a:rPr lang="fr-FR" sz="2800">
                              <a:effectLst/>
                            </a:rPr>
                            <a:t>Joueur 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𝑝</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(1,1)</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8572412"/>
                      </a:ext>
                    </a:extLst>
                  </a:tr>
                  <a:tr h="433959">
                    <a:tc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𝑡</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(3,3)</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(5,0)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1874234"/>
                      </a:ext>
                    </a:extLst>
                  </a:tr>
                  <a:tr h="433959">
                    <a:tc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𝑐</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(0,5)</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(4,4)</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6947500"/>
                      </a:ext>
                    </a:extLst>
                  </a:tr>
                </a:tbl>
              </a:graphicData>
            </a:graphic>
          </p:graphicFrame>
        </mc:Choice>
        <mc:Fallback xmlns="">
          <p:graphicFrame>
            <p:nvGraphicFramePr>
              <p:cNvPr id="4" name="Tableau 3">
                <a:extLst>
                  <a:ext uri="{FF2B5EF4-FFF2-40B4-BE49-F238E27FC236}">
                    <a16:creationId xmlns:a16="http://schemas.microsoft.com/office/drawing/2014/main" id="{45261227-395D-4A63-9578-DE4C9044A78F}"/>
                  </a:ext>
                </a:extLst>
              </p:cNvPr>
              <p:cNvGraphicFramePr>
                <a:graphicFrameLocks noGrp="1"/>
              </p:cNvGraphicFramePr>
              <p:nvPr/>
            </p:nvGraphicFramePr>
            <p:xfrm>
              <a:off x="3329248" y="1287917"/>
              <a:ext cx="6105699" cy="2169795"/>
            </p:xfrm>
            <a:graphic>
              <a:graphicData uri="http://schemas.openxmlformats.org/drawingml/2006/table">
                <a:tbl>
                  <a:tblPr firstRow="1" firstCol="1" bandRow="1">
                    <a:tableStyleId>{5C22544A-7EE6-4342-B048-85BDC9FD1C3A}</a:tableStyleId>
                  </a:tblPr>
                  <a:tblGrid>
                    <a:gridCol w="1398215">
                      <a:extLst>
                        <a:ext uri="{9D8B030D-6E8A-4147-A177-3AD203B41FA5}">
                          <a16:colId xmlns:a16="http://schemas.microsoft.com/office/drawing/2014/main" val="205254669"/>
                        </a:ext>
                      </a:extLst>
                    </a:gridCol>
                    <a:gridCol w="1324434">
                      <a:extLst>
                        <a:ext uri="{9D8B030D-6E8A-4147-A177-3AD203B41FA5}">
                          <a16:colId xmlns:a16="http://schemas.microsoft.com/office/drawing/2014/main" val="2099399499"/>
                        </a:ext>
                      </a:extLst>
                    </a:gridCol>
                    <a:gridCol w="1029308">
                      <a:extLst>
                        <a:ext uri="{9D8B030D-6E8A-4147-A177-3AD203B41FA5}">
                          <a16:colId xmlns:a16="http://schemas.microsoft.com/office/drawing/2014/main" val="2641209938"/>
                        </a:ext>
                      </a:extLst>
                    </a:gridCol>
                    <a:gridCol w="1324434">
                      <a:extLst>
                        <a:ext uri="{9D8B030D-6E8A-4147-A177-3AD203B41FA5}">
                          <a16:colId xmlns:a16="http://schemas.microsoft.com/office/drawing/2014/main" val="3785102230"/>
                        </a:ext>
                      </a:extLst>
                    </a:gridCol>
                    <a:gridCol w="1029308">
                      <a:extLst>
                        <a:ext uri="{9D8B030D-6E8A-4147-A177-3AD203B41FA5}">
                          <a16:colId xmlns:a16="http://schemas.microsoft.com/office/drawing/2014/main" val="1495189274"/>
                        </a:ext>
                      </a:extLst>
                    </a:gridCol>
                  </a:tblGrid>
                  <a:tr h="433959">
                    <a:tc rowSpan="2" gridSpan="2">
                      <a:txBody>
                        <a:bodyPr/>
                        <a:lstStyle/>
                        <a:p>
                          <a:pPr algn="ctr">
                            <a:spcAft>
                              <a:spcPts val="0"/>
                            </a:spcAft>
                          </a:pPr>
                          <a:r>
                            <a:rPr lang="fr-FR" sz="2800" dirty="0">
                              <a:effectLst/>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3">
                      <a:txBody>
                        <a:bodyPr/>
                        <a:lstStyle/>
                        <a:p>
                          <a:pPr algn="ctr">
                            <a:spcAft>
                              <a:spcPts val="0"/>
                            </a:spcAft>
                          </a:pPr>
                          <a:r>
                            <a:rPr lang="fr-FR" sz="2800" dirty="0">
                              <a:effectLst/>
                            </a:rPr>
                            <a:t>Joueur 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8997358"/>
                      </a:ext>
                    </a:extLst>
                  </a:tr>
                  <a:tr h="433959">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3"/>
                          <a:stretch>
                            <a:fillRect l="-265089" t="-126389" r="-230769" b="-300000"/>
                          </a:stretch>
                        </a:blipFill>
                      </a:tcPr>
                    </a:tc>
                    <a:tc>
                      <a:txBody>
                        <a:bodyPr/>
                        <a:lstStyle/>
                        <a:p>
                          <a:endParaRPr lang="fr-FR"/>
                        </a:p>
                      </a:txBody>
                      <a:tcPr marL="68580" marR="68580" marT="0" marB="0">
                        <a:blipFill>
                          <a:blip r:embed="rId3"/>
                          <a:stretch>
                            <a:fillRect l="-284332" t="-126389" r="-79724" b="-300000"/>
                          </a:stretch>
                        </a:blipFill>
                      </a:tcPr>
                    </a:tc>
                    <a:tc>
                      <a:txBody>
                        <a:bodyPr/>
                        <a:lstStyle/>
                        <a:p>
                          <a:endParaRPr lang="fr-FR"/>
                        </a:p>
                      </a:txBody>
                      <a:tcPr marL="68580" marR="68580" marT="0" marB="0">
                        <a:blipFill>
                          <a:blip r:embed="rId3"/>
                          <a:stretch>
                            <a:fillRect l="-493491" t="-126389" r="-2367" b="-300000"/>
                          </a:stretch>
                        </a:blipFill>
                      </a:tcPr>
                    </a:tc>
                    <a:extLst>
                      <a:ext uri="{0D108BD9-81ED-4DB2-BD59-A6C34878D82A}">
                        <a16:rowId xmlns:a16="http://schemas.microsoft.com/office/drawing/2014/main" val="2614534888"/>
                      </a:ext>
                    </a:extLst>
                  </a:tr>
                  <a:tr h="433959">
                    <a:tc rowSpan="3">
                      <a:txBody>
                        <a:bodyPr/>
                        <a:lstStyle/>
                        <a:p>
                          <a:pPr algn="ctr">
                            <a:spcAft>
                              <a:spcPts val="0"/>
                            </a:spcAft>
                          </a:pPr>
                          <a:r>
                            <a:rPr lang="fr-FR" sz="2800">
                              <a:effectLst/>
                            </a:rPr>
                            <a:t>Joueur 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3"/>
                          <a:stretch>
                            <a:fillRect l="-105505" t="-229577" r="-256422" b="-204225"/>
                          </a:stretch>
                        </a:blipFill>
                      </a:tcPr>
                    </a:tc>
                    <a:tc>
                      <a:txBody>
                        <a:bodyPr/>
                        <a:lstStyle/>
                        <a:p>
                          <a:endParaRPr lang="fr-FR"/>
                        </a:p>
                      </a:txBody>
                      <a:tcPr marL="68580" marR="68580" marT="0" marB="0">
                        <a:blipFill>
                          <a:blip r:embed="rId3"/>
                          <a:stretch>
                            <a:fillRect l="-265089" t="-229577" r="-230769" b="-204225"/>
                          </a:stretch>
                        </a:blipFill>
                      </a:tcPr>
                    </a:tc>
                    <a:tc>
                      <a:txBody>
                        <a:bodyPr/>
                        <a:lstStyle/>
                        <a:p>
                          <a:endParaRPr lang="fr-FR"/>
                        </a:p>
                      </a:txBody>
                      <a:tcPr marL="68580" marR="68580" marT="0" marB="0">
                        <a:blipFill>
                          <a:blip r:embed="rId3"/>
                          <a:stretch>
                            <a:fillRect l="-284332" t="-229577" r="-79724" b="-204225"/>
                          </a:stretch>
                        </a:blipFill>
                      </a:tcPr>
                    </a:tc>
                    <a:tc>
                      <a:txBody>
                        <a:bodyPr/>
                        <a:lstStyle/>
                        <a:p>
                          <a:endParaRPr lang="fr-FR"/>
                        </a:p>
                      </a:txBody>
                      <a:tcPr marL="68580" marR="68580" marT="0" marB="0">
                        <a:blipFill>
                          <a:blip r:embed="rId3"/>
                          <a:stretch>
                            <a:fillRect l="-493491" t="-229577" r="-2367" b="-204225"/>
                          </a:stretch>
                        </a:blipFill>
                      </a:tcPr>
                    </a:tc>
                    <a:extLst>
                      <a:ext uri="{0D108BD9-81ED-4DB2-BD59-A6C34878D82A}">
                        <a16:rowId xmlns:a16="http://schemas.microsoft.com/office/drawing/2014/main" val="1448572412"/>
                      </a:ext>
                    </a:extLst>
                  </a:tr>
                  <a:tr h="433959">
                    <a:tc vMerge="1">
                      <a:txBody>
                        <a:bodyPr/>
                        <a:lstStyle/>
                        <a:p>
                          <a:endParaRPr lang="fr-FR"/>
                        </a:p>
                      </a:txBody>
                      <a:tcPr/>
                    </a:tc>
                    <a:tc>
                      <a:txBody>
                        <a:bodyPr/>
                        <a:lstStyle/>
                        <a:p>
                          <a:endParaRPr lang="fr-FR"/>
                        </a:p>
                      </a:txBody>
                      <a:tcPr marL="68580" marR="68580" marT="0" marB="0">
                        <a:blipFill>
                          <a:blip r:embed="rId3"/>
                          <a:stretch>
                            <a:fillRect l="-105505" t="-325000" r="-256422" b="-101389"/>
                          </a:stretch>
                        </a:blipFill>
                      </a:tcPr>
                    </a:tc>
                    <a:tc>
                      <a:txBody>
                        <a:bodyPr/>
                        <a:lstStyle/>
                        <a:p>
                          <a:endParaRPr lang="fr-FR"/>
                        </a:p>
                      </a:txBody>
                      <a:tcPr marL="68580" marR="68580" marT="0" marB="0">
                        <a:blipFill>
                          <a:blip r:embed="rId3"/>
                          <a:stretch>
                            <a:fillRect l="-265089" t="-325000" r="-230769" b="-101389"/>
                          </a:stretch>
                        </a:blipFill>
                      </a:tcPr>
                    </a:tc>
                    <a:tc>
                      <a:txBody>
                        <a:bodyPr/>
                        <a:lstStyle/>
                        <a:p>
                          <a:endParaRPr lang="fr-FR"/>
                        </a:p>
                      </a:txBody>
                      <a:tcPr marL="68580" marR="68580" marT="0" marB="0">
                        <a:blipFill>
                          <a:blip r:embed="rId3"/>
                          <a:stretch>
                            <a:fillRect l="-284332" t="-325000" r="-79724" b="-101389"/>
                          </a:stretch>
                        </a:blipFill>
                      </a:tcPr>
                    </a:tc>
                    <a:tc>
                      <a:txBody>
                        <a:bodyPr/>
                        <a:lstStyle/>
                        <a:p>
                          <a:endParaRPr lang="fr-FR"/>
                        </a:p>
                      </a:txBody>
                      <a:tcPr marL="68580" marR="68580" marT="0" marB="0">
                        <a:blipFill>
                          <a:blip r:embed="rId3"/>
                          <a:stretch>
                            <a:fillRect l="-493491" t="-325000" r="-2367" b="-101389"/>
                          </a:stretch>
                        </a:blipFill>
                      </a:tcPr>
                    </a:tc>
                    <a:extLst>
                      <a:ext uri="{0D108BD9-81ED-4DB2-BD59-A6C34878D82A}">
                        <a16:rowId xmlns:a16="http://schemas.microsoft.com/office/drawing/2014/main" val="1961874234"/>
                      </a:ext>
                    </a:extLst>
                  </a:tr>
                  <a:tr h="433959">
                    <a:tc vMerge="1">
                      <a:txBody>
                        <a:bodyPr/>
                        <a:lstStyle/>
                        <a:p>
                          <a:endParaRPr lang="fr-FR"/>
                        </a:p>
                      </a:txBody>
                      <a:tcPr/>
                    </a:tc>
                    <a:tc>
                      <a:txBody>
                        <a:bodyPr/>
                        <a:lstStyle/>
                        <a:p>
                          <a:endParaRPr lang="fr-FR"/>
                        </a:p>
                      </a:txBody>
                      <a:tcPr marL="68580" marR="68580" marT="0" marB="0">
                        <a:blipFill>
                          <a:blip r:embed="rId3"/>
                          <a:stretch>
                            <a:fillRect l="-105505" t="-430986" r="-256422" b="-2817"/>
                          </a:stretch>
                        </a:blipFill>
                      </a:tcPr>
                    </a:tc>
                    <a:tc>
                      <a:txBody>
                        <a:bodyPr/>
                        <a:lstStyle/>
                        <a:p>
                          <a:endParaRPr lang="fr-FR"/>
                        </a:p>
                      </a:txBody>
                      <a:tcPr marL="68580" marR="68580" marT="0" marB="0">
                        <a:blipFill>
                          <a:blip r:embed="rId3"/>
                          <a:stretch>
                            <a:fillRect l="-265089" t="-430986" r="-230769" b="-2817"/>
                          </a:stretch>
                        </a:blipFill>
                      </a:tcPr>
                    </a:tc>
                    <a:tc>
                      <a:txBody>
                        <a:bodyPr/>
                        <a:lstStyle/>
                        <a:p>
                          <a:endParaRPr lang="fr-FR"/>
                        </a:p>
                      </a:txBody>
                      <a:tcPr marL="68580" marR="68580" marT="0" marB="0">
                        <a:blipFill>
                          <a:blip r:embed="rId3"/>
                          <a:stretch>
                            <a:fillRect l="-284332" t="-430986" r="-79724" b="-2817"/>
                          </a:stretch>
                        </a:blipFill>
                      </a:tcPr>
                    </a:tc>
                    <a:tc>
                      <a:txBody>
                        <a:bodyPr/>
                        <a:lstStyle/>
                        <a:p>
                          <a:endParaRPr lang="fr-FR"/>
                        </a:p>
                      </a:txBody>
                      <a:tcPr marL="68580" marR="68580" marT="0" marB="0">
                        <a:blipFill>
                          <a:blip r:embed="rId3"/>
                          <a:stretch>
                            <a:fillRect l="-493491" t="-430986" r="-2367" b="-2817"/>
                          </a:stretch>
                        </a:blipFill>
                      </a:tcPr>
                    </a:tc>
                    <a:extLst>
                      <a:ext uri="{0D108BD9-81ED-4DB2-BD59-A6C34878D82A}">
                        <a16:rowId xmlns:a16="http://schemas.microsoft.com/office/drawing/2014/main" val="1516947500"/>
                      </a:ext>
                    </a:extLst>
                  </a:tr>
                </a:tbl>
              </a:graphicData>
            </a:graphic>
          </p:graphicFrame>
        </mc:Fallback>
      </mc:AlternateContent>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3DB36896-A72B-4EF1-A70C-D755CDAB944D}"/>
                  </a:ext>
                </a:extLst>
              </p:cNvPr>
              <p:cNvSpPr txBox="1"/>
              <p:nvPr/>
            </p:nvSpPr>
            <p:spPr>
              <a:xfrm>
                <a:off x="118929" y="3833232"/>
                <a:ext cx="11954142" cy="2811026"/>
              </a:xfrm>
              <a:prstGeom prst="rect">
                <a:avLst/>
              </a:prstGeom>
              <a:solidFill>
                <a:srgbClr val="FF6161"/>
              </a:solidFill>
            </p:spPr>
            <p:txBody>
              <a:bodyPr wrap="square" rtlCol="0">
                <a:spAutoFit/>
              </a:bodyPr>
              <a:lstStyle/>
              <a:p>
                <a:pPr algn="just">
                  <a:spcAft>
                    <a:spcPts val="1000"/>
                  </a:spcAft>
                </a:pPr>
                <a:r>
                  <a:rPr lang="fr-FR" sz="3200" u="sng" dirty="0">
                    <a:latin typeface="Times New Roman" panose="02020603050405020304" pitchFamily="18" charset="0"/>
                    <a:ea typeface="Times New Roman" panose="02020603050405020304" pitchFamily="18" charset="0"/>
                  </a:rPr>
                  <a:t>R.:</a:t>
                </a:r>
                <a:r>
                  <a:rPr lang="fr-FR" sz="3200" dirty="0">
                    <a:latin typeface="Times New Roman" panose="02020603050405020304" pitchFamily="18" charset="0"/>
                    <a:ea typeface="Times New Roman" panose="02020603050405020304" pitchFamily="18" charset="0"/>
                  </a:rPr>
                  <a:t> </a:t>
                </a:r>
                <a:r>
                  <a:rPr lang="fr-FR" sz="3200" dirty="0">
                    <a:solidFill>
                      <a:srgbClr val="FF6161"/>
                    </a:solidFill>
                    <a:latin typeface="Times New Roman" panose="02020603050405020304" pitchFamily="18" charset="0"/>
                    <a:ea typeface="Times New Roman" panose="02020603050405020304" pitchFamily="18" charset="0"/>
                  </a:rPr>
                  <a:t>Oui!  </a:t>
                </a:r>
              </a:p>
              <a:p>
                <a:pPr algn="just">
                  <a:spcAft>
                    <a:spcPts val="1000"/>
                  </a:spcAft>
                </a:pPr>
                <a:r>
                  <a:rPr lang="fr-FR" sz="3200" dirty="0">
                    <a:solidFill>
                      <a:srgbClr val="FF6161"/>
                    </a:solidFill>
                    <a:latin typeface="Times New Roman" panose="02020603050405020304" pitchFamily="18" charset="0"/>
                    <a:ea typeface="Times New Roman" panose="02020603050405020304" pitchFamily="18" charset="0"/>
                  </a:rPr>
                  <a:t>Considérons la stratégie suivante du joueur </a:t>
                </a:r>
                <a14:m>
                  <m:oMath xmlns:m="http://schemas.openxmlformats.org/officeDocument/2006/math">
                    <m:r>
                      <a:rPr lang="fr-FR" sz="3200" i="1">
                        <a:solidFill>
                          <a:srgbClr val="FF6161"/>
                        </a:solidFill>
                        <a:effectLst/>
                        <a:latin typeface="Cambria Math" panose="02040503050406030204" pitchFamily="18" charset="0"/>
                        <a:ea typeface="Times New Roman" panose="02020603050405020304" pitchFamily="18" charset="0"/>
                      </a:rPr>
                      <m:t>𝑖</m:t>
                    </m:r>
                  </m:oMath>
                </a14:m>
                <a:r>
                  <a:rPr lang="fr-FR" sz="3200" dirty="0">
                    <a:solidFill>
                      <a:srgbClr val="FF6161"/>
                    </a:solidFill>
                    <a:effectLst/>
                    <a:latin typeface="Times New Roman" panose="02020603050405020304" pitchFamily="18" charset="0"/>
                    <a:ea typeface="Times New Roman" panose="02020603050405020304" pitchFamily="18" charset="0"/>
                  </a:rPr>
                  <a:t>:</a:t>
                </a:r>
                <a:endParaRPr lang="fr-FR" sz="3200" dirty="0">
                  <a:solidFill>
                    <a:srgbClr val="FF6161"/>
                  </a:solidFill>
                  <a:effectLst/>
                  <a:latin typeface="Times New Roman" panose="02020603050405020304" pitchFamily="18" charset="0"/>
                  <a:ea typeface="Calibri" panose="020F0502020204030204" pitchFamily="34" charset="0"/>
                </a:endParaRPr>
              </a:p>
              <a:p>
                <a:pPr marL="342900" lvl="0" indent="-342900" algn="just">
                  <a:spcAft>
                    <a:spcPts val="0"/>
                  </a:spcAft>
                  <a:buFont typeface="Times New Roman" panose="02020603050405020304" pitchFamily="18" charset="0"/>
                  <a:buChar char="-"/>
                </a:pPr>
                <a:r>
                  <a:rPr lang="fr-FR" sz="3200" dirty="0">
                    <a:solidFill>
                      <a:srgbClr val="FF6161"/>
                    </a:solidFill>
                    <a:effectLst/>
                    <a:latin typeface="Times New Roman" panose="02020603050405020304" pitchFamily="18" charset="0"/>
                    <a:ea typeface="Times New Roman" panose="02020603050405020304" pitchFamily="18" charset="0"/>
                  </a:rPr>
                  <a:t>à la première période : jouer </a:t>
                </a:r>
                <a14:m>
                  <m:oMath xmlns:m="http://schemas.openxmlformats.org/officeDocument/2006/math">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𝑐</m:t>
                        </m:r>
                      </m:e>
                      <m:sub>
                        <m:r>
                          <a:rPr lang="fr-FR" sz="3200" i="1">
                            <a:solidFill>
                              <a:srgbClr val="FF6161"/>
                            </a:solidFill>
                            <a:effectLst/>
                            <a:latin typeface="Cambria Math" panose="02040503050406030204" pitchFamily="18" charset="0"/>
                            <a:ea typeface="Times New Roman" panose="02020603050405020304" pitchFamily="18" charset="0"/>
                          </a:rPr>
                          <m:t>𝑖</m:t>
                        </m:r>
                      </m:sub>
                    </m:sSub>
                  </m:oMath>
                </a14:m>
                <a:r>
                  <a:rPr lang="fr-FR" sz="3200" dirty="0">
                    <a:solidFill>
                      <a:srgbClr val="FF6161"/>
                    </a:solidFill>
                    <a:effectLst/>
                    <a:latin typeface="Times New Roman" panose="02020603050405020304" pitchFamily="18" charset="0"/>
                    <a:ea typeface="Times New Roman" panose="02020603050405020304" pitchFamily="18" charset="0"/>
                  </a:rPr>
                  <a:t>;</a:t>
                </a:r>
              </a:p>
              <a:p>
                <a:pPr marL="342900" lvl="0" indent="-342900" algn="just">
                  <a:spcAft>
                    <a:spcPts val="1000"/>
                  </a:spcAft>
                  <a:buFont typeface="Times New Roman" panose="02020603050405020304" pitchFamily="18" charset="0"/>
                  <a:buChar char="-"/>
                </a:pPr>
                <a:r>
                  <a:rPr lang="fr-FR" sz="3200" dirty="0">
                    <a:solidFill>
                      <a:srgbClr val="FF6161"/>
                    </a:solidFill>
                    <a:effectLst/>
                    <a:latin typeface="Times New Roman" panose="02020603050405020304" pitchFamily="18" charset="0"/>
                    <a:ea typeface="Times New Roman" panose="02020603050405020304" pitchFamily="18" charset="0"/>
                  </a:rPr>
                  <a:t>à la seconde période : jouer  </a:t>
                </a:r>
                <a14:m>
                  <m:oMath xmlns:m="http://schemas.openxmlformats.org/officeDocument/2006/math">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𝑡</m:t>
                        </m:r>
                      </m:e>
                      <m:sub>
                        <m:r>
                          <a:rPr lang="fr-FR" sz="3200" i="1">
                            <a:solidFill>
                              <a:srgbClr val="FF6161"/>
                            </a:solidFill>
                            <a:effectLst/>
                            <a:latin typeface="Cambria Math" panose="02040503050406030204" pitchFamily="18" charset="0"/>
                            <a:ea typeface="Times New Roman" panose="02020603050405020304" pitchFamily="18" charset="0"/>
                          </a:rPr>
                          <m:t>𝑖</m:t>
                        </m:r>
                      </m:sub>
                    </m:sSub>
                  </m:oMath>
                </a14:m>
                <a:r>
                  <a:rPr lang="fr-FR" sz="3200" dirty="0">
                    <a:solidFill>
                      <a:srgbClr val="FF6161"/>
                    </a:solidFill>
                    <a:effectLst/>
                    <a:latin typeface="Times New Roman" panose="02020603050405020304" pitchFamily="18" charset="0"/>
                    <a:ea typeface="Times New Roman" panose="02020603050405020304" pitchFamily="18" charset="0"/>
                  </a:rPr>
                  <a:t> si la paire d’actions de la première période a été (</a:t>
                </a:r>
                <a14:m>
                  <m:oMath xmlns:m="http://schemas.openxmlformats.org/officeDocument/2006/math">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𝑐</m:t>
                        </m:r>
                      </m:e>
                      <m:sub>
                        <m:r>
                          <a:rPr lang="fr-FR" sz="3200" i="1">
                            <a:solidFill>
                              <a:srgbClr val="FF6161"/>
                            </a:solidFill>
                            <a:effectLst/>
                            <a:latin typeface="Cambria Math" panose="02040503050406030204" pitchFamily="18" charset="0"/>
                            <a:ea typeface="Times New Roman" panose="02020603050405020304" pitchFamily="18" charset="0"/>
                          </a:rPr>
                          <m:t>1</m:t>
                        </m:r>
                      </m:sub>
                    </m:sSub>
                    <m:r>
                      <a:rPr lang="fr-FR" sz="3200" i="1">
                        <a:solidFill>
                          <a:srgbClr val="FF6161"/>
                        </a:solidFill>
                        <a:effectLst/>
                        <a:latin typeface="Cambria Math" panose="02040503050406030204" pitchFamily="18" charset="0"/>
                        <a:ea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𝑐</m:t>
                        </m:r>
                      </m:e>
                      <m:sub>
                        <m:r>
                          <a:rPr lang="fr-FR" sz="3200" i="1">
                            <a:solidFill>
                              <a:srgbClr val="FF6161"/>
                            </a:solidFill>
                            <a:effectLst/>
                            <a:latin typeface="Cambria Math" panose="02040503050406030204" pitchFamily="18" charset="0"/>
                            <a:ea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rPr>
                      <m:t>)</m:t>
                    </m:r>
                  </m:oMath>
                </a14:m>
                <a:r>
                  <a:rPr lang="fr-FR" sz="3200" dirty="0">
                    <a:solidFill>
                      <a:srgbClr val="FF6161"/>
                    </a:solidFill>
                    <a:effectLst/>
                    <a:latin typeface="Times New Roman" panose="02020603050405020304" pitchFamily="18" charset="0"/>
                    <a:ea typeface="Times New Roman" panose="02020603050405020304" pitchFamily="18" charset="0"/>
                  </a:rPr>
                  <a:t>, et jouer </a:t>
                </a:r>
                <a14:m>
                  <m:oMath xmlns:m="http://schemas.openxmlformats.org/officeDocument/2006/math">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rPr>
                          <m:t>𝑖</m:t>
                        </m:r>
                      </m:sub>
                    </m:sSub>
                  </m:oMath>
                </a14:m>
                <a:r>
                  <a:rPr lang="fr-FR" sz="3200" dirty="0">
                    <a:solidFill>
                      <a:srgbClr val="FF6161"/>
                    </a:solidFill>
                    <a:effectLst/>
                    <a:latin typeface="Times New Roman" panose="02020603050405020304" pitchFamily="18" charset="0"/>
                    <a:ea typeface="Times New Roman" panose="02020603050405020304" pitchFamily="18" charset="0"/>
                  </a:rPr>
                  <a:t> sinon. </a:t>
                </a:r>
              </a:p>
            </p:txBody>
          </p:sp>
        </mc:Choice>
        <mc:Fallback xmlns="">
          <p:sp>
            <p:nvSpPr>
              <p:cNvPr id="9" name="ZoneTexte 8">
                <a:extLst>
                  <a:ext uri="{FF2B5EF4-FFF2-40B4-BE49-F238E27FC236}">
                    <a16:creationId xmlns:a16="http://schemas.microsoft.com/office/drawing/2014/main" id="{3DB36896-A72B-4EF1-A70C-D755CDAB944D}"/>
                  </a:ext>
                </a:extLst>
              </p:cNvPr>
              <p:cNvSpPr txBox="1">
                <a:spLocks noRot="1" noChangeAspect="1" noMove="1" noResize="1" noEditPoints="1" noAdjustHandles="1" noChangeArrowheads="1" noChangeShapeType="1" noTextEdit="1"/>
              </p:cNvSpPr>
              <p:nvPr/>
            </p:nvSpPr>
            <p:spPr>
              <a:xfrm>
                <a:off x="118929" y="3833232"/>
                <a:ext cx="11954142" cy="2811026"/>
              </a:xfrm>
              <a:prstGeom prst="rect">
                <a:avLst/>
              </a:prstGeom>
              <a:blipFill>
                <a:blip r:embed="rId4"/>
                <a:stretch>
                  <a:fillRect l="-1327" t="-3037" r="-1327" b="-6074"/>
                </a:stretch>
              </a:blipFill>
            </p:spPr>
            <p:txBody>
              <a:bodyPr/>
              <a:lstStyle/>
              <a:p>
                <a:r>
                  <a:rPr lang="fr-FR">
                    <a:noFill/>
                  </a:rPr>
                  <a:t> </a:t>
                </a:r>
              </a:p>
            </p:txBody>
          </p:sp>
        </mc:Fallback>
      </mc:AlternateContent>
      <p:sp>
        <p:nvSpPr>
          <p:cNvPr id="3" name="Espace réservé du pied de page 2">
            <a:extLst>
              <a:ext uri="{FF2B5EF4-FFF2-40B4-BE49-F238E27FC236}">
                <a16:creationId xmlns:a16="http://schemas.microsoft.com/office/drawing/2014/main" id="{67ED54D7-70DC-4782-BC26-26F132750451}"/>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6" name="Espace réservé du numéro de diapositive 5">
            <a:extLst>
              <a:ext uri="{FF2B5EF4-FFF2-40B4-BE49-F238E27FC236}">
                <a16:creationId xmlns:a16="http://schemas.microsoft.com/office/drawing/2014/main" id="{548D9BBA-09B6-4543-83D4-F0FEE86E0DF3}"/>
              </a:ext>
            </a:extLst>
          </p:cNvPr>
          <p:cNvSpPr>
            <a:spLocks noGrp="1"/>
          </p:cNvSpPr>
          <p:nvPr>
            <p:ph type="sldNum" sz="quarter" idx="12"/>
          </p:nvPr>
        </p:nvSpPr>
        <p:spPr/>
        <p:txBody>
          <a:bodyPr/>
          <a:lstStyle/>
          <a:p>
            <a:fld id="{A88EAB1B-73FB-4977-9B11-E6EDEDEB8490}" type="slidenum">
              <a:rPr lang="fr-FR" smtClean="0"/>
              <a:t>63</a:t>
            </a:fld>
            <a:endParaRPr lang="fr-FR" dirty="0"/>
          </a:p>
        </p:txBody>
      </p:sp>
      <p:pic>
        <p:nvPicPr>
          <p:cNvPr id="8" name="Image 7">
            <a:extLst>
              <a:ext uri="{FF2B5EF4-FFF2-40B4-BE49-F238E27FC236}">
                <a16:creationId xmlns:a16="http://schemas.microsoft.com/office/drawing/2014/main" id="{71194B06-1240-4874-B840-63694FADF290}"/>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660205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118929" y="3457712"/>
            <a:ext cx="11954142" cy="1077218"/>
          </a:xfrm>
          <a:prstGeom prst="rect">
            <a:avLst/>
          </a:prstGeom>
          <a:solidFill>
            <a:schemeClr val="accent6">
              <a:lumMod val="20000"/>
              <a:lumOff val="80000"/>
            </a:schemeClr>
          </a:solidFill>
        </p:spPr>
        <p:txBody>
          <a:bodyPr wrap="square" rtlCol="0">
            <a:spAutoFit/>
          </a:bodyPr>
          <a:lstStyle/>
          <a:p>
            <a:pPr algn="just">
              <a:spcAft>
                <a:spcPts val="1000"/>
              </a:spcAft>
            </a:pPr>
            <a:r>
              <a:rPr lang="fr-FR" sz="3200" u="sng" dirty="0">
                <a:latin typeface="Times New Roman" panose="02020603050405020304" pitchFamily="18" charset="0"/>
                <a:ea typeface="Times New Roman" panose="02020603050405020304" pitchFamily="18" charset="0"/>
              </a:rPr>
              <a:t>Q.:</a:t>
            </a:r>
            <a:r>
              <a:rPr lang="fr-FR" sz="3200" dirty="0">
                <a:latin typeface="Times New Roman" panose="02020603050405020304" pitchFamily="18" charset="0"/>
                <a:ea typeface="Times New Roman" panose="02020603050405020304" pitchFamily="18" charset="0"/>
              </a:rPr>
              <a:t> Vérifiez sous quelles conditions cette stratégie, lorsqu’elle est adoptée par les deux joueurs, soutient un équilibre parfait en sous-jeux. </a:t>
            </a:r>
            <a:endParaRPr lang="fr-FR" sz="3200" dirty="0">
              <a:effectLst/>
              <a:latin typeface="Times New Roman" panose="02020603050405020304" pitchFamily="18" charset="0"/>
              <a:ea typeface="Calibri" panose="020F0502020204030204" pitchFamily="34"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graphicFrame>
            <p:nvGraphicFramePr>
              <p:cNvPr id="4" name="Tableau 3">
                <a:extLst>
                  <a:ext uri="{FF2B5EF4-FFF2-40B4-BE49-F238E27FC236}">
                    <a16:creationId xmlns:a16="http://schemas.microsoft.com/office/drawing/2014/main" id="{45261227-395D-4A63-9578-DE4C9044A78F}"/>
                  </a:ext>
                </a:extLst>
              </p:cNvPr>
              <p:cNvGraphicFramePr>
                <a:graphicFrameLocks noGrp="1"/>
              </p:cNvGraphicFramePr>
              <p:nvPr/>
            </p:nvGraphicFramePr>
            <p:xfrm>
              <a:off x="3329248" y="1287917"/>
              <a:ext cx="6105699" cy="2169795"/>
            </p:xfrm>
            <a:graphic>
              <a:graphicData uri="http://schemas.openxmlformats.org/drawingml/2006/table">
                <a:tbl>
                  <a:tblPr firstRow="1" firstCol="1" bandRow="1">
                    <a:tableStyleId>{5C22544A-7EE6-4342-B048-85BDC9FD1C3A}</a:tableStyleId>
                  </a:tblPr>
                  <a:tblGrid>
                    <a:gridCol w="1398215">
                      <a:extLst>
                        <a:ext uri="{9D8B030D-6E8A-4147-A177-3AD203B41FA5}">
                          <a16:colId xmlns:a16="http://schemas.microsoft.com/office/drawing/2014/main" val="205254669"/>
                        </a:ext>
                      </a:extLst>
                    </a:gridCol>
                    <a:gridCol w="1324434">
                      <a:extLst>
                        <a:ext uri="{9D8B030D-6E8A-4147-A177-3AD203B41FA5}">
                          <a16:colId xmlns:a16="http://schemas.microsoft.com/office/drawing/2014/main" val="2099399499"/>
                        </a:ext>
                      </a:extLst>
                    </a:gridCol>
                    <a:gridCol w="1029308">
                      <a:extLst>
                        <a:ext uri="{9D8B030D-6E8A-4147-A177-3AD203B41FA5}">
                          <a16:colId xmlns:a16="http://schemas.microsoft.com/office/drawing/2014/main" val="2641209938"/>
                        </a:ext>
                      </a:extLst>
                    </a:gridCol>
                    <a:gridCol w="1324434">
                      <a:extLst>
                        <a:ext uri="{9D8B030D-6E8A-4147-A177-3AD203B41FA5}">
                          <a16:colId xmlns:a16="http://schemas.microsoft.com/office/drawing/2014/main" val="3785102230"/>
                        </a:ext>
                      </a:extLst>
                    </a:gridCol>
                    <a:gridCol w="1029308">
                      <a:extLst>
                        <a:ext uri="{9D8B030D-6E8A-4147-A177-3AD203B41FA5}">
                          <a16:colId xmlns:a16="http://schemas.microsoft.com/office/drawing/2014/main" val="1495189274"/>
                        </a:ext>
                      </a:extLst>
                    </a:gridCol>
                  </a:tblGrid>
                  <a:tr h="433959">
                    <a:tc rowSpan="2" gridSpan="2">
                      <a:txBody>
                        <a:bodyPr/>
                        <a:lstStyle/>
                        <a:p>
                          <a:pPr algn="ctr">
                            <a:spcAft>
                              <a:spcPts val="0"/>
                            </a:spcAft>
                          </a:pPr>
                          <a:r>
                            <a:rPr lang="fr-FR" sz="2800" dirty="0">
                              <a:effectLst/>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3">
                      <a:txBody>
                        <a:bodyPr/>
                        <a:lstStyle/>
                        <a:p>
                          <a:pPr algn="ctr">
                            <a:spcAft>
                              <a:spcPts val="0"/>
                            </a:spcAft>
                          </a:pPr>
                          <a:r>
                            <a:rPr lang="fr-FR" sz="2800" dirty="0">
                              <a:effectLst/>
                            </a:rPr>
                            <a:t>Joueur 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8997358"/>
                      </a:ext>
                    </a:extLst>
                  </a:tr>
                  <a:tr h="433959">
                    <a:tc gridSpan="2" vMerge="1">
                      <a:txBody>
                        <a:bodyPr/>
                        <a:lstStyle/>
                        <a:p>
                          <a:endParaRPr lang="fr-FR"/>
                        </a:p>
                      </a:txBody>
                      <a:tcPr/>
                    </a:tc>
                    <a:tc hMerge="1"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𝑝</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𝑡</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𝑐</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4534888"/>
                      </a:ext>
                    </a:extLst>
                  </a:tr>
                  <a:tr h="433959">
                    <a:tc rowSpan="3">
                      <a:txBody>
                        <a:bodyPr/>
                        <a:lstStyle/>
                        <a:p>
                          <a:pPr algn="ctr">
                            <a:spcAft>
                              <a:spcPts val="0"/>
                            </a:spcAft>
                          </a:pPr>
                          <a:r>
                            <a:rPr lang="fr-FR" sz="2800">
                              <a:effectLst/>
                            </a:rPr>
                            <a:t>Joueur 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𝑝</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(1,1)</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8572412"/>
                      </a:ext>
                    </a:extLst>
                  </a:tr>
                  <a:tr h="433959">
                    <a:tc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𝑡</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(3,3)</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(5,0)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1874234"/>
                      </a:ext>
                    </a:extLst>
                  </a:tr>
                  <a:tr h="433959">
                    <a:tc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𝑐</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(0,5)</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(4,4)</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6947500"/>
                      </a:ext>
                    </a:extLst>
                  </a:tr>
                </a:tbl>
              </a:graphicData>
            </a:graphic>
          </p:graphicFrame>
        </mc:Choice>
        <mc:Fallback xmlns="">
          <p:graphicFrame>
            <p:nvGraphicFramePr>
              <p:cNvPr id="4" name="Tableau 3">
                <a:extLst>
                  <a:ext uri="{FF2B5EF4-FFF2-40B4-BE49-F238E27FC236}">
                    <a16:creationId xmlns:a16="http://schemas.microsoft.com/office/drawing/2014/main" id="{45261227-395D-4A63-9578-DE4C9044A78F}"/>
                  </a:ext>
                </a:extLst>
              </p:cNvPr>
              <p:cNvGraphicFramePr>
                <a:graphicFrameLocks noGrp="1"/>
              </p:cNvGraphicFramePr>
              <p:nvPr/>
            </p:nvGraphicFramePr>
            <p:xfrm>
              <a:off x="3329248" y="1287917"/>
              <a:ext cx="6105699" cy="2169795"/>
            </p:xfrm>
            <a:graphic>
              <a:graphicData uri="http://schemas.openxmlformats.org/drawingml/2006/table">
                <a:tbl>
                  <a:tblPr firstRow="1" firstCol="1" bandRow="1">
                    <a:tableStyleId>{5C22544A-7EE6-4342-B048-85BDC9FD1C3A}</a:tableStyleId>
                  </a:tblPr>
                  <a:tblGrid>
                    <a:gridCol w="1398215">
                      <a:extLst>
                        <a:ext uri="{9D8B030D-6E8A-4147-A177-3AD203B41FA5}">
                          <a16:colId xmlns:a16="http://schemas.microsoft.com/office/drawing/2014/main" val="205254669"/>
                        </a:ext>
                      </a:extLst>
                    </a:gridCol>
                    <a:gridCol w="1324434">
                      <a:extLst>
                        <a:ext uri="{9D8B030D-6E8A-4147-A177-3AD203B41FA5}">
                          <a16:colId xmlns:a16="http://schemas.microsoft.com/office/drawing/2014/main" val="2099399499"/>
                        </a:ext>
                      </a:extLst>
                    </a:gridCol>
                    <a:gridCol w="1029308">
                      <a:extLst>
                        <a:ext uri="{9D8B030D-6E8A-4147-A177-3AD203B41FA5}">
                          <a16:colId xmlns:a16="http://schemas.microsoft.com/office/drawing/2014/main" val="2641209938"/>
                        </a:ext>
                      </a:extLst>
                    </a:gridCol>
                    <a:gridCol w="1324434">
                      <a:extLst>
                        <a:ext uri="{9D8B030D-6E8A-4147-A177-3AD203B41FA5}">
                          <a16:colId xmlns:a16="http://schemas.microsoft.com/office/drawing/2014/main" val="3785102230"/>
                        </a:ext>
                      </a:extLst>
                    </a:gridCol>
                    <a:gridCol w="1029308">
                      <a:extLst>
                        <a:ext uri="{9D8B030D-6E8A-4147-A177-3AD203B41FA5}">
                          <a16:colId xmlns:a16="http://schemas.microsoft.com/office/drawing/2014/main" val="1495189274"/>
                        </a:ext>
                      </a:extLst>
                    </a:gridCol>
                  </a:tblGrid>
                  <a:tr h="433959">
                    <a:tc rowSpan="2" gridSpan="2">
                      <a:txBody>
                        <a:bodyPr/>
                        <a:lstStyle/>
                        <a:p>
                          <a:pPr algn="ctr">
                            <a:spcAft>
                              <a:spcPts val="0"/>
                            </a:spcAft>
                          </a:pPr>
                          <a:r>
                            <a:rPr lang="fr-FR" sz="2800" dirty="0">
                              <a:effectLst/>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3">
                      <a:txBody>
                        <a:bodyPr/>
                        <a:lstStyle/>
                        <a:p>
                          <a:pPr algn="ctr">
                            <a:spcAft>
                              <a:spcPts val="0"/>
                            </a:spcAft>
                          </a:pPr>
                          <a:r>
                            <a:rPr lang="fr-FR" sz="2800" dirty="0">
                              <a:effectLst/>
                            </a:rPr>
                            <a:t>Joueur 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8997358"/>
                      </a:ext>
                    </a:extLst>
                  </a:tr>
                  <a:tr h="433959">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3"/>
                          <a:stretch>
                            <a:fillRect l="-265089" t="-126389" r="-230769" b="-300000"/>
                          </a:stretch>
                        </a:blipFill>
                      </a:tcPr>
                    </a:tc>
                    <a:tc>
                      <a:txBody>
                        <a:bodyPr/>
                        <a:lstStyle/>
                        <a:p>
                          <a:endParaRPr lang="fr-FR"/>
                        </a:p>
                      </a:txBody>
                      <a:tcPr marL="68580" marR="68580" marT="0" marB="0">
                        <a:blipFill>
                          <a:blip r:embed="rId3"/>
                          <a:stretch>
                            <a:fillRect l="-284332" t="-126389" r="-79724" b="-300000"/>
                          </a:stretch>
                        </a:blipFill>
                      </a:tcPr>
                    </a:tc>
                    <a:tc>
                      <a:txBody>
                        <a:bodyPr/>
                        <a:lstStyle/>
                        <a:p>
                          <a:endParaRPr lang="fr-FR"/>
                        </a:p>
                      </a:txBody>
                      <a:tcPr marL="68580" marR="68580" marT="0" marB="0">
                        <a:blipFill>
                          <a:blip r:embed="rId3"/>
                          <a:stretch>
                            <a:fillRect l="-493491" t="-126389" r="-2367" b="-300000"/>
                          </a:stretch>
                        </a:blipFill>
                      </a:tcPr>
                    </a:tc>
                    <a:extLst>
                      <a:ext uri="{0D108BD9-81ED-4DB2-BD59-A6C34878D82A}">
                        <a16:rowId xmlns:a16="http://schemas.microsoft.com/office/drawing/2014/main" val="2614534888"/>
                      </a:ext>
                    </a:extLst>
                  </a:tr>
                  <a:tr h="433959">
                    <a:tc rowSpan="3">
                      <a:txBody>
                        <a:bodyPr/>
                        <a:lstStyle/>
                        <a:p>
                          <a:pPr algn="ctr">
                            <a:spcAft>
                              <a:spcPts val="0"/>
                            </a:spcAft>
                          </a:pPr>
                          <a:r>
                            <a:rPr lang="fr-FR" sz="2800">
                              <a:effectLst/>
                            </a:rPr>
                            <a:t>Joueur 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3"/>
                          <a:stretch>
                            <a:fillRect l="-105505" t="-229577" r="-256422" b="-204225"/>
                          </a:stretch>
                        </a:blipFill>
                      </a:tcPr>
                    </a:tc>
                    <a:tc>
                      <a:txBody>
                        <a:bodyPr/>
                        <a:lstStyle/>
                        <a:p>
                          <a:endParaRPr lang="fr-FR"/>
                        </a:p>
                      </a:txBody>
                      <a:tcPr marL="68580" marR="68580" marT="0" marB="0">
                        <a:blipFill>
                          <a:blip r:embed="rId3"/>
                          <a:stretch>
                            <a:fillRect l="-265089" t="-229577" r="-230769" b="-204225"/>
                          </a:stretch>
                        </a:blipFill>
                      </a:tcPr>
                    </a:tc>
                    <a:tc>
                      <a:txBody>
                        <a:bodyPr/>
                        <a:lstStyle/>
                        <a:p>
                          <a:endParaRPr lang="fr-FR"/>
                        </a:p>
                      </a:txBody>
                      <a:tcPr marL="68580" marR="68580" marT="0" marB="0">
                        <a:blipFill>
                          <a:blip r:embed="rId3"/>
                          <a:stretch>
                            <a:fillRect l="-284332" t="-229577" r="-79724" b="-204225"/>
                          </a:stretch>
                        </a:blipFill>
                      </a:tcPr>
                    </a:tc>
                    <a:tc>
                      <a:txBody>
                        <a:bodyPr/>
                        <a:lstStyle/>
                        <a:p>
                          <a:endParaRPr lang="fr-FR"/>
                        </a:p>
                      </a:txBody>
                      <a:tcPr marL="68580" marR="68580" marT="0" marB="0">
                        <a:blipFill>
                          <a:blip r:embed="rId3"/>
                          <a:stretch>
                            <a:fillRect l="-493491" t="-229577" r="-2367" b="-204225"/>
                          </a:stretch>
                        </a:blipFill>
                      </a:tcPr>
                    </a:tc>
                    <a:extLst>
                      <a:ext uri="{0D108BD9-81ED-4DB2-BD59-A6C34878D82A}">
                        <a16:rowId xmlns:a16="http://schemas.microsoft.com/office/drawing/2014/main" val="1448572412"/>
                      </a:ext>
                    </a:extLst>
                  </a:tr>
                  <a:tr h="433959">
                    <a:tc vMerge="1">
                      <a:txBody>
                        <a:bodyPr/>
                        <a:lstStyle/>
                        <a:p>
                          <a:endParaRPr lang="fr-FR"/>
                        </a:p>
                      </a:txBody>
                      <a:tcPr/>
                    </a:tc>
                    <a:tc>
                      <a:txBody>
                        <a:bodyPr/>
                        <a:lstStyle/>
                        <a:p>
                          <a:endParaRPr lang="fr-FR"/>
                        </a:p>
                      </a:txBody>
                      <a:tcPr marL="68580" marR="68580" marT="0" marB="0">
                        <a:blipFill>
                          <a:blip r:embed="rId3"/>
                          <a:stretch>
                            <a:fillRect l="-105505" t="-325000" r="-256422" b="-101389"/>
                          </a:stretch>
                        </a:blipFill>
                      </a:tcPr>
                    </a:tc>
                    <a:tc>
                      <a:txBody>
                        <a:bodyPr/>
                        <a:lstStyle/>
                        <a:p>
                          <a:endParaRPr lang="fr-FR"/>
                        </a:p>
                      </a:txBody>
                      <a:tcPr marL="68580" marR="68580" marT="0" marB="0">
                        <a:blipFill>
                          <a:blip r:embed="rId3"/>
                          <a:stretch>
                            <a:fillRect l="-265089" t="-325000" r="-230769" b="-101389"/>
                          </a:stretch>
                        </a:blipFill>
                      </a:tcPr>
                    </a:tc>
                    <a:tc>
                      <a:txBody>
                        <a:bodyPr/>
                        <a:lstStyle/>
                        <a:p>
                          <a:endParaRPr lang="fr-FR"/>
                        </a:p>
                      </a:txBody>
                      <a:tcPr marL="68580" marR="68580" marT="0" marB="0">
                        <a:blipFill>
                          <a:blip r:embed="rId3"/>
                          <a:stretch>
                            <a:fillRect l="-284332" t="-325000" r="-79724" b="-101389"/>
                          </a:stretch>
                        </a:blipFill>
                      </a:tcPr>
                    </a:tc>
                    <a:tc>
                      <a:txBody>
                        <a:bodyPr/>
                        <a:lstStyle/>
                        <a:p>
                          <a:endParaRPr lang="fr-FR"/>
                        </a:p>
                      </a:txBody>
                      <a:tcPr marL="68580" marR="68580" marT="0" marB="0">
                        <a:blipFill>
                          <a:blip r:embed="rId3"/>
                          <a:stretch>
                            <a:fillRect l="-493491" t="-325000" r="-2367" b="-101389"/>
                          </a:stretch>
                        </a:blipFill>
                      </a:tcPr>
                    </a:tc>
                    <a:extLst>
                      <a:ext uri="{0D108BD9-81ED-4DB2-BD59-A6C34878D82A}">
                        <a16:rowId xmlns:a16="http://schemas.microsoft.com/office/drawing/2014/main" val="1961874234"/>
                      </a:ext>
                    </a:extLst>
                  </a:tr>
                  <a:tr h="433959">
                    <a:tc vMerge="1">
                      <a:txBody>
                        <a:bodyPr/>
                        <a:lstStyle/>
                        <a:p>
                          <a:endParaRPr lang="fr-FR"/>
                        </a:p>
                      </a:txBody>
                      <a:tcPr/>
                    </a:tc>
                    <a:tc>
                      <a:txBody>
                        <a:bodyPr/>
                        <a:lstStyle/>
                        <a:p>
                          <a:endParaRPr lang="fr-FR"/>
                        </a:p>
                      </a:txBody>
                      <a:tcPr marL="68580" marR="68580" marT="0" marB="0">
                        <a:blipFill>
                          <a:blip r:embed="rId3"/>
                          <a:stretch>
                            <a:fillRect l="-105505" t="-430986" r="-256422" b="-2817"/>
                          </a:stretch>
                        </a:blipFill>
                      </a:tcPr>
                    </a:tc>
                    <a:tc>
                      <a:txBody>
                        <a:bodyPr/>
                        <a:lstStyle/>
                        <a:p>
                          <a:endParaRPr lang="fr-FR"/>
                        </a:p>
                      </a:txBody>
                      <a:tcPr marL="68580" marR="68580" marT="0" marB="0">
                        <a:blipFill>
                          <a:blip r:embed="rId3"/>
                          <a:stretch>
                            <a:fillRect l="-265089" t="-430986" r="-230769" b="-2817"/>
                          </a:stretch>
                        </a:blipFill>
                      </a:tcPr>
                    </a:tc>
                    <a:tc>
                      <a:txBody>
                        <a:bodyPr/>
                        <a:lstStyle/>
                        <a:p>
                          <a:endParaRPr lang="fr-FR"/>
                        </a:p>
                      </a:txBody>
                      <a:tcPr marL="68580" marR="68580" marT="0" marB="0">
                        <a:blipFill>
                          <a:blip r:embed="rId3"/>
                          <a:stretch>
                            <a:fillRect l="-284332" t="-430986" r="-79724" b="-2817"/>
                          </a:stretch>
                        </a:blipFill>
                      </a:tcPr>
                    </a:tc>
                    <a:tc>
                      <a:txBody>
                        <a:bodyPr/>
                        <a:lstStyle/>
                        <a:p>
                          <a:endParaRPr lang="fr-FR"/>
                        </a:p>
                      </a:txBody>
                      <a:tcPr marL="68580" marR="68580" marT="0" marB="0">
                        <a:blipFill>
                          <a:blip r:embed="rId3"/>
                          <a:stretch>
                            <a:fillRect l="-493491" t="-430986" r="-2367" b="-2817"/>
                          </a:stretch>
                        </a:blipFill>
                      </a:tcPr>
                    </a:tc>
                    <a:extLst>
                      <a:ext uri="{0D108BD9-81ED-4DB2-BD59-A6C34878D82A}">
                        <a16:rowId xmlns:a16="http://schemas.microsoft.com/office/drawing/2014/main" val="1516947500"/>
                      </a:ext>
                    </a:extLst>
                  </a:tr>
                </a:tbl>
              </a:graphicData>
            </a:graphic>
          </p:graphicFrame>
        </mc:Fallback>
      </mc:AlternateContent>
      <p:sp>
        <p:nvSpPr>
          <p:cNvPr id="3" name="Espace réservé du pied de page 2">
            <a:extLst>
              <a:ext uri="{FF2B5EF4-FFF2-40B4-BE49-F238E27FC236}">
                <a16:creationId xmlns:a16="http://schemas.microsoft.com/office/drawing/2014/main" id="{AB62D0DC-1FF4-4E99-90C1-B1EBF16FD8E4}"/>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6" name="Espace réservé du numéro de diapositive 5">
            <a:extLst>
              <a:ext uri="{FF2B5EF4-FFF2-40B4-BE49-F238E27FC236}">
                <a16:creationId xmlns:a16="http://schemas.microsoft.com/office/drawing/2014/main" id="{0FBD99A1-477F-4AD0-B7FD-41567B2F3411}"/>
              </a:ext>
            </a:extLst>
          </p:cNvPr>
          <p:cNvSpPr>
            <a:spLocks noGrp="1"/>
          </p:cNvSpPr>
          <p:nvPr>
            <p:ph type="sldNum" sz="quarter" idx="12"/>
          </p:nvPr>
        </p:nvSpPr>
        <p:spPr/>
        <p:txBody>
          <a:bodyPr/>
          <a:lstStyle/>
          <a:p>
            <a:fld id="{A88EAB1B-73FB-4977-9B11-E6EDEDEB8490}" type="slidenum">
              <a:rPr lang="fr-FR" smtClean="0"/>
              <a:t>64</a:t>
            </a:fld>
            <a:endParaRPr lang="fr-FR" dirty="0"/>
          </a:p>
        </p:txBody>
      </p:sp>
      <p:pic>
        <p:nvPicPr>
          <p:cNvPr id="8" name="Image 7">
            <a:extLst>
              <a:ext uri="{FF2B5EF4-FFF2-40B4-BE49-F238E27FC236}">
                <a16:creationId xmlns:a16="http://schemas.microsoft.com/office/drawing/2014/main" id="{3FD0221C-649D-479D-A8BB-CC6390B78D73}"/>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40963834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finis</a:t>
            </a:r>
          </a:p>
        </p:txBody>
      </p:sp>
      <mc:AlternateContent xmlns:mc="http://schemas.openxmlformats.org/markup-compatibility/2006" xmlns:a14="http://schemas.microsoft.com/office/drawing/2010/main">
        <mc:Choice Requires="a14">
          <p:graphicFrame>
            <p:nvGraphicFramePr>
              <p:cNvPr id="4" name="Tableau 3">
                <a:extLst>
                  <a:ext uri="{FF2B5EF4-FFF2-40B4-BE49-F238E27FC236}">
                    <a16:creationId xmlns:a16="http://schemas.microsoft.com/office/drawing/2014/main" id="{45261227-395D-4A63-9578-DE4C9044A78F}"/>
                  </a:ext>
                </a:extLst>
              </p:cNvPr>
              <p:cNvGraphicFramePr>
                <a:graphicFrameLocks noGrp="1"/>
              </p:cNvGraphicFramePr>
              <p:nvPr/>
            </p:nvGraphicFramePr>
            <p:xfrm>
              <a:off x="3329248" y="1287917"/>
              <a:ext cx="6105699" cy="2169795"/>
            </p:xfrm>
            <a:graphic>
              <a:graphicData uri="http://schemas.openxmlformats.org/drawingml/2006/table">
                <a:tbl>
                  <a:tblPr firstRow="1" firstCol="1" bandRow="1">
                    <a:tableStyleId>{5C22544A-7EE6-4342-B048-85BDC9FD1C3A}</a:tableStyleId>
                  </a:tblPr>
                  <a:tblGrid>
                    <a:gridCol w="1398215">
                      <a:extLst>
                        <a:ext uri="{9D8B030D-6E8A-4147-A177-3AD203B41FA5}">
                          <a16:colId xmlns:a16="http://schemas.microsoft.com/office/drawing/2014/main" val="205254669"/>
                        </a:ext>
                      </a:extLst>
                    </a:gridCol>
                    <a:gridCol w="1324434">
                      <a:extLst>
                        <a:ext uri="{9D8B030D-6E8A-4147-A177-3AD203B41FA5}">
                          <a16:colId xmlns:a16="http://schemas.microsoft.com/office/drawing/2014/main" val="2099399499"/>
                        </a:ext>
                      </a:extLst>
                    </a:gridCol>
                    <a:gridCol w="1029308">
                      <a:extLst>
                        <a:ext uri="{9D8B030D-6E8A-4147-A177-3AD203B41FA5}">
                          <a16:colId xmlns:a16="http://schemas.microsoft.com/office/drawing/2014/main" val="2641209938"/>
                        </a:ext>
                      </a:extLst>
                    </a:gridCol>
                    <a:gridCol w="1324434">
                      <a:extLst>
                        <a:ext uri="{9D8B030D-6E8A-4147-A177-3AD203B41FA5}">
                          <a16:colId xmlns:a16="http://schemas.microsoft.com/office/drawing/2014/main" val="3785102230"/>
                        </a:ext>
                      </a:extLst>
                    </a:gridCol>
                    <a:gridCol w="1029308">
                      <a:extLst>
                        <a:ext uri="{9D8B030D-6E8A-4147-A177-3AD203B41FA5}">
                          <a16:colId xmlns:a16="http://schemas.microsoft.com/office/drawing/2014/main" val="1495189274"/>
                        </a:ext>
                      </a:extLst>
                    </a:gridCol>
                  </a:tblGrid>
                  <a:tr h="433959">
                    <a:tc rowSpan="2" gridSpan="2">
                      <a:txBody>
                        <a:bodyPr/>
                        <a:lstStyle/>
                        <a:p>
                          <a:pPr algn="ctr">
                            <a:spcAft>
                              <a:spcPts val="0"/>
                            </a:spcAft>
                          </a:pPr>
                          <a:r>
                            <a:rPr lang="fr-FR" sz="2800" dirty="0">
                              <a:effectLst/>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3">
                      <a:txBody>
                        <a:bodyPr/>
                        <a:lstStyle/>
                        <a:p>
                          <a:pPr algn="ctr">
                            <a:spcAft>
                              <a:spcPts val="0"/>
                            </a:spcAft>
                          </a:pPr>
                          <a:r>
                            <a:rPr lang="fr-FR" sz="2800" dirty="0">
                              <a:effectLst/>
                            </a:rPr>
                            <a:t>Joueur 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8997358"/>
                      </a:ext>
                    </a:extLst>
                  </a:tr>
                  <a:tr h="433959">
                    <a:tc gridSpan="2" vMerge="1">
                      <a:txBody>
                        <a:bodyPr/>
                        <a:lstStyle/>
                        <a:p>
                          <a:endParaRPr lang="fr-FR"/>
                        </a:p>
                      </a:txBody>
                      <a:tcPr/>
                    </a:tc>
                    <a:tc hMerge="1"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𝑝</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𝑡</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𝑐</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4534888"/>
                      </a:ext>
                    </a:extLst>
                  </a:tr>
                  <a:tr h="433959">
                    <a:tc rowSpan="3">
                      <a:txBody>
                        <a:bodyPr/>
                        <a:lstStyle/>
                        <a:p>
                          <a:pPr algn="ctr">
                            <a:spcAft>
                              <a:spcPts val="0"/>
                            </a:spcAft>
                          </a:pPr>
                          <a:r>
                            <a:rPr lang="fr-FR" sz="2800">
                              <a:effectLst/>
                            </a:rPr>
                            <a:t>Joueur 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𝑝</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(1,1)</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8572412"/>
                      </a:ext>
                    </a:extLst>
                  </a:tr>
                  <a:tr h="433959">
                    <a:tc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𝑡</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(3,3)</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(5,0)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1874234"/>
                      </a:ext>
                    </a:extLst>
                  </a:tr>
                  <a:tr h="433959">
                    <a:tc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𝑐</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(0,5)</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(4,4)</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6947500"/>
                      </a:ext>
                    </a:extLst>
                  </a:tr>
                </a:tbl>
              </a:graphicData>
            </a:graphic>
          </p:graphicFrame>
        </mc:Choice>
        <mc:Fallback xmlns="">
          <p:graphicFrame>
            <p:nvGraphicFramePr>
              <p:cNvPr id="4" name="Tableau 3">
                <a:extLst>
                  <a:ext uri="{FF2B5EF4-FFF2-40B4-BE49-F238E27FC236}">
                    <a16:creationId xmlns:a16="http://schemas.microsoft.com/office/drawing/2014/main" id="{45261227-395D-4A63-9578-DE4C9044A78F}"/>
                  </a:ext>
                </a:extLst>
              </p:cNvPr>
              <p:cNvGraphicFramePr>
                <a:graphicFrameLocks noGrp="1"/>
              </p:cNvGraphicFramePr>
              <p:nvPr/>
            </p:nvGraphicFramePr>
            <p:xfrm>
              <a:off x="3329248" y="1287917"/>
              <a:ext cx="6105699" cy="2169795"/>
            </p:xfrm>
            <a:graphic>
              <a:graphicData uri="http://schemas.openxmlformats.org/drawingml/2006/table">
                <a:tbl>
                  <a:tblPr firstRow="1" firstCol="1" bandRow="1">
                    <a:tableStyleId>{5C22544A-7EE6-4342-B048-85BDC9FD1C3A}</a:tableStyleId>
                  </a:tblPr>
                  <a:tblGrid>
                    <a:gridCol w="1398215">
                      <a:extLst>
                        <a:ext uri="{9D8B030D-6E8A-4147-A177-3AD203B41FA5}">
                          <a16:colId xmlns:a16="http://schemas.microsoft.com/office/drawing/2014/main" val="205254669"/>
                        </a:ext>
                      </a:extLst>
                    </a:gridCol>
                    <a:gridCol w="1324434">
                      <a:extLst>
                        <a:ext uri="{9D8B030D-6E8A-4147-A177-3AD203B41FA5}">
                          <a16:colId xmlns:a16="http://schemas.microsoft.com/office/drawing/2014/main" val="2099399499"/>
                        </a:ext>
                      </a:extLst>
                    </a:gridCol>
                    <a:gridCol w="1029308">
                      <a:extLst>
                        <a:ext uri="{9D8B030D-6E8A-4147-A177-3AD203B41FA5}">
                          <a16:colId xmlns:a16="http://schemas.microsoft.com/office/drawing/2014/main" val="2641209938"/>
                        </a:ext>
                      </a:extLst>
                    </a:gridCol>
                    <a:gridCol w="1324434">
                      <a:extLst>
                        <a:ext uri="{9D8B030D-6E8A-4147-A177-3AD203B41FA5}">
                          <a16:colId xmlns:a16="http://schemas.microsoft.com/office/drawing/2014/main" val="3785102230"/>
                        </a:ext>
                      </a:extLst>
                    </a:gridCol>
                    <a:gridCol w="1029308">
                      <a:extLst>
                        <a:ext uri="{9D8B030D-6E8A-4147-A177-3AD203B41FA5}">
                          <a16:colId xmlns:a16="http://schemas.microsoft.com/office/drawing/2014/main" val="1495189274"/>
                        </a:ext>
                      </a:extLst>
                    </a:gridCol>
                  </a:tblGrid>
                  <a:tr h="433959">
                    <a:tc rowSpan="2" gridSpan="2">
                      <a:txBody>
                        <a:bodyPr/>
                        <a:lstStyle/>
                        <a:p>
                          <a:pPr algn="ctr">
                            <a:spcAft>
                              <a:spcPts val="0"/>
                            </a:spcAft>
                          </a:pPr>
                          <a:r>
                            <a:rPr lang="fr-FR" sz="2800" dirty="0">
                              <a:effectLst/>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3">
                      <a:txBody>
                        <a:bodyPr/>
                        <a:lstStyle/>
                        <a:p>
                          <a:pPr algn="ctr">
                            <a:spcAft>
                              <a:spcPts val="0"/>
                            </a:spcAft>
                          </a:pPr>
                          <a:r>
                            <a:rPr lang="fr-FR" sz="2800" dirty="0">
                              <a:effectLst/>
                            </a:rPr>
                            <a:t>Joueur 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8997358"/>
                      </a:ext>
                    </a:extLst>
                  </a:tr>
                  <a:tr h="433959">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3"/>
                          <a:stretch>
                            <a:fillRect l="-265089" t="-126389" r="-230769" b="-300000"/>
                          </a:stretch>
                        </a:blipFill>
                      </a:tcPr>
                    </a:tc>
                    <a:tc>
                      <a:txBody>
                        <a:bodyPr/>
                        <a:lstStyle/>
                        <a:p>
                          <a:endParaRPr lang="fr-FR"/>
                        </a:p>
                      </a:txBody>
                      <a:tcPr marL="68580" marR="68580" marT="0" marB="0">
                        <a:blipFill>
                          <a:blip r:embed="rId3"/>
                          <a:stretch>
                            <a:fillRect l="-284332" t="-126389" r="-79724" b="-300000"/>
                          </a:stretch>
                        </a:blipFill>
                      </a:tcPr>
                    </a:tc>
                    <a:tc>
                      <a:txBody>
                        <a:bodyPr/>
                        <a:lstStyle/>
                        <a:p>
                          <a:endParaRPr lang="fr-FR"/>
                        </a:p>
                      </a:txBody>
                      <a:tcPr marL="68580" marR="68580" marT="0" marB="0">
                        <a:blipFill>
                          <a:blip r:embed="rId3"/>
                          <a:stretch>
                            <a:fillRect l="-493491" t="-126389" r="-2367" b="-300000"/>
                          </a:stretch>
                        </a:blipFill>
                      </a:tcPr>
                    </a:tc>
                    <a:extLst>
                      <a:ext uri="{0D108BD9-81ED-4DB2-BD59-A6C34878D82A}">
                        <a16:rowId xmlns:a16="http://schemas.microsoft.com/office/drawing/2014/main" val="2614534888"/>
                      </a:ext>
                    </a:extLst>
                  </a:tr>
                  <a:tr h="433959">
                    <a:tc rowSpan="3">
                      <a:txBody>
                        <a:bodyPr/>
                        <a:lstStyle/>
                        <a:p>
                          <a:pPr algn="ctr">
                            <a:spcAft>
                              <a:spcPts val="0"/>
                            </a:spcAft>
                          </a:pPr>
                          <a:r>
                            <a:rPr lang="fr-FR" sz="2800">
                              <a:effectLst/>
                            </a:rPr>
                            <a:t>Joueur 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3"/>
                          <a:stretch>
                            <a:fillRect l="-105505" t="-229577" r="-256422" b="-204225"/>
                          </a:stretch>
                        </a:blipFill>
                      </a:tcPr>
                    </a:tc>
                    <a:tc>
                      <a:txBody>
                        <a:bodyPr/>
                        <a:lstStyle/>
                        <a:p>
                          <a:endParaRPr lang="fr-FR"/>
                        </a:p>
                      </a:txBody>
                      <a:tcPr marL="68580" marR="68580" marT="0" marB="0">
                        <a:blipFill>
                          <a:blip r:embed="rId3"/>
                          <a:stretch>
                            <a:fillRect l="-265089" t="-229577" r="-230769" b="-204225"/>
                          </a:stretch>
                        </a:blipFill>
                      </a:tcPr>
                    </a:tc>
                    <a:tc>
                      <a:txBody>
                        <a:bodyPr/>
                        <a:lstStyle/>
                        <a:p>
                          <a:endParaRPr lang="fr-FR"/>
                        </a:p>
                      </a:txBody>
                      <a:tcPr marL="68580" marR="68580" marT="0" marB="0">
                        <a:blipFill>
                          <a:blip r:embed="rId3"/>
                          <a:stretch>
                            <a:fillRect l="-284332" t="-229577" r="-79724" b="-204225"/>
                          </a:stretch>
                        </a:blipFill>
                      </a:tcPr>
                    </a:tc>
                    <a:tc>
                      <a:txBody>
                        <a:bodyPr/>
                        <a:lstStyle/>
                        <a:p>
                          <a:endParaRPr lang="fr-FR"/>
                        </a:p>
                      </a:txBody>
                      <a:tcPr marL="68580" marR="68580" marT="0" marB="0">
                        <a:blipFill>
                          <a:blip r:embed="rId3"/>
                          <a:stretch>
                            <a:fillRect l="-493491" t="-229577" r="-2367" b="-204225"/>
                          </a:stretch>
                        </a:blipFill>
                      </a:tcPr>
                    </a:tc>
                    <a:extLst>
                      <a:ext uri="{0D108BD9-81ED-4DB2-BD59-A6C34878D82A}">
                        <a16:rowId xmlns:a16="http://schemas.microsoft.com/office/drawing/2014/main" val="1448572412"/>
                      </a:ext>
                    </a:extLst>
                  </a:tr>
                  <a:tr h="433959">
                    <a:tc vMerge="1">
                      <a:txBody>
                        <a:bodyPr/>
                        <a:lstStyle/>
                        <a:p>
                          <a:endParaRPr lang="fr-FR"/>
                        </a:p>
                      </a:txBody>
                      <a:tcPr/>
                    </a:tc>
                    <a:tc>
                      <a:txBody>
                        <a:bodyPr/>
                        <a:lstStyle/>
                        <a:p>
                          <a:endParaRPr lang="fr-FR"/>
                        </a:p>
                      </a:txBody>
                      <a:tcPr marL="68580" marR="68580" marT="0" marB="0">
                        <a:blipFill>
                          <a:blip r:embed="rId3"/>
                          <a:stretch>
                            <a:fillRect l="-105505" t="-325000" r="-256422" b="-101389"/>
                          </a:stretch>
                        </a:blipFill>
                      </a:tcPr>
                    </a:tc>
                    <a:tc>
                      <a:txBody>
                        <a:bodyPr/>
                        <a:lstStyle/>
                        <a:p>
                          <a:endParaRPr lang="fr-FR"/>
                        </a:p>
                      </a:txBody>
                      <a:tcPr marL="68580" marR="68580" marT="0" marB="0">
                        <a:blipFill>
                          <a:blip r:embed="rId3"/>
                          <a:stretch>
                            <a:fillRect l="-265089" t="-325000" r="-230769" b="-101389"/>
                          </a:stretch>
                        </a:blipFill>
                      </a:tcPr>
                    </a:tc>
                    <a:tc>
                      <a:txBody>
                        <a:bodyPr/>
                        <a:lstStyle/>
                        <a:p>
                          <a:endParaRPr lang="fr-FR"/>
                        </a:p>
                      </a:txBody>
                      <a:tcPr marL="68580" marR="68580" marT="0" marB="0">
                        <a:blipFill>
                          <a:blip r:embed="rId3"/>
                          <a:stretch>
                            <a:fillRect l="-284332" t="-325000" r="-79724" b="-101389"/>
                          </a:stretch>
                        </a:blipFill>
                      </a:tcPr>
                    </a:tc>
                    <a:tc>
                      <a:txBody>
                        <a:bodyPr/>
                        <a:lstStyle/>
                        <a:p>
                          <a:endParaRPr lang="fr-FR"/>
                        </a:p>
                      </a:txBody>
                      <a:tcPr marL="68580" marR="68580" marT="0" marB="0">
                        <a:blipFill>
                          <a:blip r:embed="rId3"/>
                          <a:stretch>
                            <a:fillRect l="-493491" t="-325000" r="-2367" b="-101389"/>
                          </a:stretch>
                        </a:blipFill>
                      </a:tcPr>
                    </a:tc>
                    <a:extLst>
                      <a:ext uri="{0D108BD9-81ED-4DB2-BD59-A6C34878D82A}">
                        <a16:rowId xmlns:a16="http://schemas.microsoft.com/office/drawing/2014/main" val="1961874234"/>
                      </a:ext>
                    </a:extLst>
                  </a:tr>
                  <a:tr h="433959">
                    <a:tc vMerge="1">
                      <a:txBody>
                        <a:bodyPr/>
                        <a:lstStyle/>
                        <a:p>
                          <a:endParaRPr lang="fr-FR"/>
                        </a:p>
                      </a:txBody>
                      <a:tcPr/>
                    </a:tc>
                    <a:tc>
                      <a:txBody>
                        <a:bodyPr/>
                        <a:lstStyle/>
                        <a:p>
                          <a:endParaRPr lang="fr-FR"/>
                        </a:p>
                      </a:txBody>
                      <a:tcPr marL="68580" marR="68580" marT="0" marB="0">
                        <a:blipFill>
                          <a:blip r:embed="rId3"/>
                          <a:stretch>
                            <a:fillRect l="-105505" t="-430986" r="-256422" b="-2817"/>
                          </a:stretch>
                        </a:blipFill>
                      </a:tcPr>
                    </a:tc>
                    <a:tc>
                      <a:txBody>
                        <a:bodyPr/>
                        <a:lstStyle/>
                        <a:p>
                          <a:endParaRPr lang="fr-FR"/>
                        </a:p>
                      </a:txBody>
                      <a:tcPr marL="68580" marR="68580" marT="0" marB="0">
                        <a:blipFill>
                          <a:blip r:embed="rId3"/>
                          <a:stretch>
                            <a:fillRect l="-265089" t="-430986" r="-230769" b="-2817"/>
                          </a:stretch>
                        </a:blipFill>
                      </a:tcPr>
                    </a:tc>
                    <a:tc>
                      <a:txBody>
                        <a:bodyPr/>
                        <a:lstStyle/>
                        <a:p>
                          <a:endParaRPr lang="fr-FR"/>
                        </a:p>
                      </a:txBody>
                      <a:tcPr marL="68580" marR="68580" marT="0" marB="0">
                        <a:blipFill>
                          <a:blip r:embed="rId3"/>
                          <a:stretch>
                            <a:fillRect l="-284332" t="-430986" r="-79724" b="-2817"/>
                          </a:stretch>
                        </a:blipFill>
                      </a:tcPr>
                    </a:tc>
                    <a:tc>
                      <a:txBody>
                        <a:bodyPr/>
                        <a:lstStyle/>
                        <a:p>
                          <a:endParaRPr lang="fr-FR"/>
                        </a:p>
                      </a:txBody>
                      <a:tcPr marL="68580" marR="68580" marT="0" marB="0">
                        <a:blipFill>
                          <a:blip r:embed="rId3"/>
                          <a:stretch>
                            <a:fillRect l="-493491" t="-430986" r="-2367" b="-2817"/>
                          </a:stretch>
                        </a:blipFill>
                      </a:tcPr>
                    </a:tc>
                    <a:extLst>
                      <a:ext uri="{0D108BD9-81ED-4DB2-BD59-A6C34878D82A}">
                        <a16:rowId xmlns:a16="http://schemas.microsoft.com/office/drawing/2014/main" val="1516947500"/>
                      </a:ext>
                    </a:extLst>
                  </a:tr>
                </a:tbl>
              </a:graphicData>
            </a:graphic>
          </p:graphicFrame>
        </mc:Fallback>
      </mc:AlternateContent>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3DB36896-A72B-4EF1-A70C-D755CDAB944D}"/>
                  </a:ext>
                </a:extLst>
              </p:cNvPr>
              <p:cNvSpPr txBox="1"/>
              <p:nvPr/>
            </p:nvSpPr>
            <p:spPr>
              <a:xfrm>
                <a:off x="0" y="3534077"/>
                <a:ext cx="12192000" cy="2816156"/>
              </a:xfrm>
              <a:prstGeom prst="rect">
                <a:avLst/>
              </a:prstGeom>
              <a:solidFill>
                <a:srgbClr val="FF6161"/>
              </a:solidFill>
            </p:spPr>
            <p:txBody>
              <a:bodyPr wrap="square" rtlCol="0">
                <a:spAutoFit/>
              </a:bodyPr>
              <a:lstStyle/>
              <a:p>
                <a:pPr algn="just">
                  <a:spcAft>
                    <a:spcPts val="1000"/>
                  </a:spcAft>
                </a:pPr>
                <a:r>
                  <a:rPr lang="fr-FR" sz="3200" u="sng" dirty="0">
                    <a:latin typeface="Times New Roman" panose="02020603050405020304" pitchFamily="18" charset="0"/>
                    <a:ea typeface="Times New Roman" panose="02020603050405020304" pitchFamily="18" charset="0"/>
                  </a:rPr>
                  <a:t>R.:</a:t>
                </a:r>
                <a:endParaRPr lang="fr-FR" sz="3200" dirty="0">
                  <a:solidFill>
                    <a:srgbClr val="FF6161"/>
                  </a:solidFill>
                  <a:latin typeface="Times New Roman" panose="02020603050405020304" pitchFamily="18" charset="0"/>
                  <a:ea typeface="Times New Roman" panose="02020603050405020304" pitchFamily="18" charset="0"/>
                </a:endParaRPr>
              </a:p>
              <a:p>
                <a:pPr marL="457200" indent="-457200" algn="just">
                  <a:spcAft>
                    <a:spcPts val="1000"/>
                  </a:spcAft>
                  <a:buFont typeface="Arial" panose="020B0604020202020204" pitchFamily="34" charset="0"/>
                  <a:buChar char="•"/>
                </a:pPr>
                <a:r>
                  <a:rPr lang="fr-FR" sz="3200" dirty="0">
                    <a:solidFill>
                      <a:srgbClr val="FF6161"/>
                    </a:solidFill>
                    <a:latin typeface="Times New Roman" panose="02020603050405020304" pitchFamily="18" charset="0"/>
                    <a:ea typeface="Times New Roman" panose="02020603050405020304" pitchFamily="18" charset="0"/>
                  </a:rPr>
                  <a:t>A la seconde période, </a:t>
                </a:r>
                <a:r>
                  <a:rPr lang="fr-FR" sz="3200" dirty="0">
                    <a:solidFill>
                      <a:srgbClr val="FF6161"/>
                    </a:solidFill>
                    <a:effectLst/>
                    <a:latin typeface="Times New Roman" panose="02020603050405020304" pitchFamily="18" charset="0"/>
                    <a:ea typeface="Calibri" panose="020F0502020204030204" pitchFamily="34" charset="0"/>
                  </a:rPr>
                  <a:t>(</a:t>
                </a:r>
                <a14:m>
                  <m:oMath xmlns:m="http://schemas.openxmlformats.org/officeDocument/2006/math">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fr-FR" sz="3200" i="1">
                            <a:solidFill>
                              <a:srgbClr val="FF6161"/>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3200" i="1">
                        <a:solidFill>
                          <a:srgbClr val="FF616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fr-FR" sz="3200" i="1">
                            <a:solidFill>
                              <a:srgbClr val="FF6161"/>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3200" dirty="0">
                    <a:solidFill>
                      <a:srgbClr val="FF6161"/>
                    </a:solidFill>
                    <a:effectLst/>
                    <a:latin typeface="Times New Roman" panose="02020603050405020304" pitchFamily="18" charset="0"/>
                    <a:ea typeface="Times New Roman" panose="02020603050405020304" pitchFamily="18" charset="0"/>
                  </a:rPr>
                  <a:t> et </a:t>
                </a:r>
                <a:r>
                  <a:rPr lang="fr-FR" sz="3200" dirty="0">
                    <a:solidFill>
                      <a:srgbClr val="FF6161"/>
                    </a:solidFill>
                    <a:effectLst/>
                    <a:latin typeface="Times New Roman" panose="02020603050405020304" pitchFamily="18" charset="0"/>
                    <a:ea typeface="Calibri" panose="020F0502020204030204" pitchFamily="34" charset="0"/>
                  </a:rPr>
                  <a:t>(</a:t>
                </a:r>
                <a14:m>
                  <m:oMath xmlns:m="http://schemas.openxmlformats.org/officeDocument/2006/math">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3200" i="1">
                        <a:solidFill>
                          <a:srgbClr val="FF616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3200" i="1">
                            <a:solidFill>
                              <a:srgbClr val="FF6161"/>
                            </a:solidFill>
                            <a:effectLst/>
                            <a:latin typeface="Cambria Math" panose="02040503050406030204" pitchFamily="18" charset="0"/>
                            <a:ea typeface="Times New Roman" panose="02020603050405020304" pitchFamily="18" charset="0"/>
                          </a:rPr>
                        </m:ctrlPr>
                      </m:sSubPr>
                      <m:e>
                        <m:r>
                          <a:rPr lang="fr-FR" sz="3200" i="1">
                            <a:solidFill>
                              <a:srgbClr val="FF6161"/>
                            </a:solidFill>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fr-FR" sz="3200" i="1">
                            <a:solidFill>
                              <a:srgbClr val="FF6161"/>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3200" i="1">
                        <a:solidFill>
                          <a:srgbClr val="FF616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3200" dirty="0">
                    <a:solidFill>
                      <a:srgbClr val="FF6161"/>
                    </a:solidFill>
                    <a:effectLst/>
                    <a:latin typeface="Times New Roman" panose="02020603050405020304" pitchFamily="18" charset="0"/>
                    <a:ea typeface="Times New Roman" panose="02020603050405020304" pitchFamily="18" charset="0"/>
                  </a:rPr>
                  <a:t> sont tous deux des équilibres de Nash du jeu d’étape. </a:t>
                </a:r>
              </a:p>
              <a:p>
                <a:pPr marL="914400" lvl="1" indent="-457200" algn="just">
                  <a:spcAft>
                    <a:spcPts val="1000"/>
                  </a:spcAft>
                  <a:buFont typeface="Arial" panose="020B0604020202020204" pitchFamily="34" charset="0"/>
                  <a:buChar char="•"/>
                </a:pPr>
                <a:r>
                  <a:rPr lang="fr-FR" sz="2800" dirty="0">
                    <a:solidFill>
                      <a:srgbClr val="FF6161"/>
                    </a:solidFill>
                    <a:effectLst/>
                    <a:latin typeface="Times New Roman" panose="02020603050405020304" pitchFamily="18" charset="0"/>
                    <a:ea typeface="Times New Roman" panose="02020603050405020304" pitchFamily="18" charset="0"/>
                  </a:rPr>
                  <a:t>Il n’y a donc pas de déviation unilatérale profitable à la dernière période.</a:t>
                </a:r>
              </a:p>
              <a:p>
                <a:pPr lvl="1" algn="just">
                  <a:spcAft>
                    <a:spcPts val="1000"/>
                  </a:spcAft>
                </a:pPr>
                <a:endParaRPr lang="fr-FR" sz="2800" dirty="0">
                  <a:effectLst/>
                  <a:latin typeface="Times New Roman" panose="02020603050405020304" pitchFamily="18" charset="0"/>
                  <a:ea typeface="Times New Roman" panose="02020603050405020304" pitchFamily="18" charset="0"/>
                </a:endParaRPr>
              </a:p>
            </p:txBody>
          </p:sp>
        </mc:Choice>
        <mc:Fallback xmlns="">
          <p:sp>
            <p:nvSpPr>
              <p:cNvPr id="9" name="ZoneTexte 8">
                <a:extLst>
                  <a:ext uri="{FF2B5EF4-FFF2-40B4-BE49-F238E27FC236}">
                    <a16:creationId xmlns:a16="http://schemas.microsoft.com/office/drawing/2014/main" id="{3DB36896-A72B-4EF1-A70C-D755CDAB944D}"/>
                  </a:ext>
                </a:extLst>
              </p:cNvPr>
              <p:cNvSpPr txBox="1">
                <a:spLocks noRot="1" noChangeAspect="1" noMove="1" noResize="1" noEditPoints="1" noAdjustHandles="1" noChangeArrowheads="1" noChangeShapeType="1" noTextEdit="1"/>
              </p:cNvSpPr>
              <p:nvPr/>
            </p:nvSpPr>
            <p:spPr>
              <a:xfrm>
                <a:off x="0" y="3534077"/>
                <a:ext cx="12192000" cy="2816156"/>
              </a:xfrm>
              <a:prstGeom prst="rect">
                <a:avLst/>
              </a:prstGeom>
              <a:blipFill>
                <a:blip r:embed="rId4"/>
                <a:stretch>
                  <a:fillRect l="-1250" t="-3030" r="-1250"/>
                </a:stretch>
              </a:blipFill>
            </p:spPr>
            <p:txBody>
              <a:bodyPr/>
              <a:lstStyle/>
              <a:p>
                <a:r>
                  <a:rPr lang="fr-FR">
                    <a:noFill/>
                  </a:rPr>
                  <a:t> </a:t>
                </a:r>
              </a:p>
            </p:txBody>
          </p:sp>
        </mc:Fallback>
      </mc:AlternateContent>
      <p:sp>
        <p:nvSpPr>
          <p:cNvPr id="3" name="Espace réservé du pied de page 2">
            <a:extLst>
              <a:ext uri="{FF2B5EF4-FFF2-40B4-BE49-F238E27FC236}">
                <a16:creationId xmlns:a16="http://schemas.microsoft.com/office/drawing/2014/main" id="{AB62D0DC-1FF4-4E99-90C1-B1EBF16FD8E4}"/>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6" name="Espace réservé du numéro de diapositive 5">
            <a:extLst>
              <a:ext uri="{FF2B5EF4-FFF2-40B4-BE49-F238E27FC236}">
                <a16:creationId xmlns:a16="http://schemas.microsoft.com/office/drawing/2014/main" id="{0FBD99A1-477F-4AD0-B7FD-41567B2F3411}"/>
              </a:ext>
            </a:extLst>
          </p:cNvPr>
          <p:cNvSpPr>
            <a:spLocks noGrp="1"/>
          </p:cNvSpPr>
          <p:nvPr>
            <p:ph type="sldNum" sz="quarter" idx="12"/>
          </p:nvPr>
        </p:nvSpPr>
        <p:spPr/>
        <p:txBody>
          <a:bodyPr/>
          <a:lstStyle/>
          <a:p>
            <a:fld id="{A88EAB1B-73FB-4977-9B11-E6EDEDEB8490}" type="slidenum">
              <a:rPr lang="fr-FR" smtClean="0"/>
              <a:t>65</a:t>
            </a:fld>
            <a:endParaRPr lang="fr-FR" dirty="0"/>
          </a:p>
        </p:txBody>
      </p:sp>
      <p:pic>
        <p:nvPicPr>
          <p:cNvPr id="8" name="Image 7">
            <a:extLst>
              <a:ext uri="{FF2B5EF4-FFF2-40B4-BE49-F238E27FC236}">
                <a16:creationId xmlns:a16="http://schemas.microsoft.com/office/drawing/2014/main" id="{320D27E6-F93A-4078-A956-40F41487BF8D}"/>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364643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0" y="3400288"/>
                <a:ext cx="12192000" cy="2521524"/>
              </a:xfrm>
              <a:prstGeom prst="rect">
                <a:avLst/>
              </a:prstGeom>
              <a:solidFill>
                <a:srgbClr val="FF6161"/>
              </a:solidFill>
            </p:spPr>
            <p:txBody>
              <a:bodyPr wrap="square" rtlCol="0">
                <a:spAutoFit/>
              </a:bodyPr>
              <a:lstStyle/>
              <a:p>
                <a:pPr marL="457200" indent="-457200" algn="just">
                  <a:spcAft>
                    <a:spcPts val="1000"/>
                  </a:spcAft>
                  <a:buFont typeface="Arial" panose="020B0604020202020204" pitchFamily="34" charset="0"/>
                  <a:buChar char="•"/>
                </a:pPr>
                <a:r>
                  <a:rPr lang="fr-FR" sz="3200" dirty="0">
                    <a:solidFill>
                      <a:srgbClr val="FF6161"/>
                    </a:solidFill>
                    <a:latin typeface="Times New Roman" panose="02020603050405020304" pitchFamily="18" charset="0"/>
                    <a:ea typeface="Times New Roman" panose="02020603050405020304" pitchFamily="18" charset="0"/>
                  </a:rPr>
                  <a:t>À la première période, le paiement du joueur </a:t>
                </a:r>
                <a14:m>
                  <m:oMath xmlns:m="http://schemas.openxmlformats.org/officeDocument/2006/math">
                    <m:r>
                      <a:rPr lang="fr-FR" sz="3200" i="1">
                        <a:solidFill>
                          <a:srgbClr val="FF6161"/>
                        </a:solidFill>
                        <a:effectLst/>
                        <a:latin typeface="Cambria Math" panose="02040503050406030204" pitchFamily="18" charset="0"/>
                        <a:ea typeface="Times New Roman" panose="02020603050405020304" pitchFamily="18" charset="0"/>
                      </a:rPr>
                      <m:t>𝑖</m:t>
                    </m:r>
                  </m:oMath>
                </a14:m>
                <a:r>
                  <a:rPr lang="fr-FR" sz="3200" dirty="0">
                    <a:solidFill>
                      <a:srgbClr val="FF6161"/>
                    </a:solidFill>
                    <a:effectLst/>
                    <a:latin typeface="Times New Roman" panose="02020603050405020304" pitchFamily="18" charset="0"/>
                    <a:ea typeface="Times New Roman" panose="02020603050405020304" pitchFamily="18" charset="0"/>
                  </a:rPr>
                  <a:t> s’écrit :</a:t>
                </a:r>
                <a:endParaRPr lang="fr-FR" sz="3200" dirty="0">
                  <a:solidFill>
                    <a:srgbClr val="FF6161"/>
                  </a:solidFill>
                  <a:effectLst/>
                  <a:latin typeface="Times New Roman" panose="02020603050405020304" pitchFamily="18" charset="0"/>
                  <a:ea typeface="Calibri" panose="020F0502020204030204" pitchFamily="34" charset="0"/>
                </a:endParaRPr>
              </a:p>
              <a:p>
                <a:pPr marL="800100" lvl="1" indent="-342900" algn="just">
                  <a:buFont typeface="Times New Roman" panose="02020603050405020304" pitchFamily="18" charset="0"/>
                  <a:buChar char="-"/>
                </a:pPr>
                <a14:m>
                  <m:oMath xmlns:m="http://schemas.openxmlformats.org/officeDocument/2006/math">
                    <m:r>
                      <a:rPr lang="fr-FR" sz="3200" i="1">
                        <a:solidFill>
                          <a:srgbClr val="FF6161"/>
                        </a:solidFill>
                        <a:effectLst/>
                        <a:latin typeface="Cambria Math" panose="02040503050406030204" pitchFamily="18" charset="0"/>
                        <a:ea typeface="Times New Roman" panose="02020603050405020304" pitchFamily="18" charset="0"/>
                      </a:rPr>
                      <m:t>4+</m:t>
                    </m:r>
                    <m:r>
                      <a:rPr lang="fr-FR" sz="3200" i="1">
                        <a:solidFill>
                          <a:srgbClr val="FF6161"/>
                        </a:solidFill>
                        <a:effectLst/>
                        <a:latin typeface="Cambria Math" panose="02040503050406030204" pitchFamily="18" charset="0"/>
                        <a:ea typeface="Times New Roman" panose="02020603050405020304" pitchFamily="18" charset="0"/>
                      </a:rPr>
                      <m:t>𝛿</m:t>
                    </m:r>
                    <m:r>
                      <a:rPr lang="fr-FR" sz="3200" i="1">
                        <a:solidFill>
                          <a:srgbClr val="FF6161"/>
                        </a:solidFill>
                        <a:effectLst/>
                        <a:latin typeface="Cambria Math" panose="02040503050406030204" pitchFamily="18" charset="0"/>
                        <a:ea typeface="Times New Roman" panose="02020603050405020304" pitchFamily="18" charset="0"/>
                      </a:rPr>
                      <m:t>×3</m:t>
                    </m:r>
                  </m:oMath>
                </a14:m>
                <a:r>
                  <a:rPr lang="fr-FR" sz="3200" dirty="0">
                    <a:solidFill>
                      <a:srgbClr val="FF6161"/>
                    </a:solidFill>
                    <a:effectLst/>
                    <a:latin typeface="Times New Roman" panose="02020603050405020304" pitchFamily="18" charset="0"/>
                    <a:ea typeface="Times New Roman" panose="02020603050405020304" pitchFamily="18" charset="0"/>
                  </a:rPr>
                  <a:t> le long du chemin d’équilibre ; et</a:t>
                </a:r>
              </a:p>
              <a:p>
                <a:pPr marL="800100" lvl="1" indent="-342900" algn="just">
                  <a:spcAft>
                    <a:spcPts val="1000"/>
                  </a:spcAft>
                  <a:buFont typeface="Times New Roman" panose="02020603050405020304" pitchFamily="18" charset="0"/>
                  <a:buChar char="-"/>
                </a:pPr>
                <a14:m>
                  <m:oMath xmlns:m="http://schemas.openxmlformats.org/officeDocument/2006/math">
                    <m:r>
                      <a:rPr lang="fr-FR" sz="3200" i="1">
                        <a:solidFill>
                          <a:srgbClr val="FF6161"/>
                        </a:solidFill>
                        <a:effectLst/>
                        <a:latin typeface="Cambria Math" panose="02040503050406030204" pitchFamily="18" charset="0"/>
                        <a:ea typeface="Times New Roman" panose="02020603050405020304" pitchFamily="18" charset="0"/>
                      </a:rPr>
                      <m:t>5+</m:t>
                    </m:r>
                    <m:r>
                      <a:rPr lang="fr-FR" sz="3200" i="1">
                        <a:solidFill>
                          <a:srgbClr val="FF6161"/>
                        </a:solidFill>
                        <a:effectLst/>
                        <a:latin typeface="Cambria Math" panose="02040503050406030204" pitchFamily="18" charset="0"/>
                        <a:ea typeface="Times New Roman" panose="02020603050405020304" pitchFamily="18" charset="0"/>
                      </a:rPr>
                      <m:t>𝛿</m:t>
                    </m:r>
                    <m:r>
                      <a:rPr lang="fr-FR" sz="3200" i="1">
                        <a:solidFill>
                          <a:srgbClr val="FF6161"/>
                        </a:solidFill>
                        <a:effectLst/>
                        <a:latin typeface="Cambria Math" panose="02040503050406030204" pitchFamily="18" charset="0"/>
                        <a:ea typeface="Times New Roman" panose="02020603050405020304" pitchFamily="18" charset="0"/>
                      </a:rPr>
                      <m:t>×1</m:t>
                    </m:r>
                  </m:oMath>
                </a14:m>
                <a:r>
                  <a:rPr lang="fr-FR" sz="3200" dirty="0">
                    <a:solidFill>
                      <a:srgbClr val="FF6161"/>
                    </a:solidFill>
                    <a:effectLst/>
                    <a:latin typeface="Times New Roman" panose="02020603050405020304" pitchFamily="18" charset="0"/>
                    <a:ea typeface="Times New Roman" panose="02020603050405020304" pitchFamily="18" charset="0"/>
                  </a:rPr>
                  <a:t> dans le cas de la meilleure déviation possible.</a:t>
                </a:r>
              </a:p>
              <a:p>
                <a:pPr marL="457200" indent="-457200" algn="just">
                  <a:spcAft>
                    <a:spcPts val="1000"/>
                  </a:spcAft>
                  <a:buFont typeface="Arial" panose="020B0604020202020204" pitchFamily="34" charset="0"/>
                  <a:buChar char="•"/>
                </a:pPr>
                <a:r>
                  <a:rPr lang="fr-FR" sz="3200" dirty="0">
                    <a:solidFill>
                      <a:srgbClr val="FF6161"/>
                    </a:solidFill>
                    <a:effectLst/>
                    <a:latin typeface="Times New Roman" panose="02020603050405020304" pitchFamily="18" charset="0"/>
                    <a:ea typeface="Times New Roman" panose="02020603050405020304" pitchFamily="18" charset="0"/>
                  </a:rPr>
                  <a:t>Le premier terme est supérieur ou égal au second si et </a:t>
                </a:r>
                <a:r>
                  <a:rPr lang="fr-FR" sz="3200" dirty="0" err="1">
                    <a:solidFill>
                      <a:srgbClr val="FF6161"/>
                    </a:solidFill>
                    <a:effectLst/>
                    <a:latin typeface="Times New Roman" panose="02020603050405020304" pitchFamily="18" charset="0"/>
                    <a:ea typeface="Times New Roman" panose="02020603050405020304" pitchFamily="18" charset="0"/>
                  </a:rPr>
                  <a:t>ssi</a:t>
                </a:r>
                <a:r>
                  <a:rPr lang="fr-FR" sz="3200" dirty="0">
                    <a:solidFill>
                      <a:srgbClr val="FF6161"/>
                    </a:solidFill>
                    <a:effectLst/>
                    <a:latin typeface="Times New Roman" panose="02020603050405020304" pitchFamily="18" charset="0"/>
                    <a:ea typeface="Times New Roman" panose="02020603050405020304" pitchFamily="18" charset="0"/>
                  </a:rPr>
                  <a:t> </a:t>
                </a:r>
                <a14:m>
                  <m:oMath xmlns:m="http://schemas.openxmlformats.org/officeDocument/2006/math">
                    <m:r>
                      <a:rPr lang="fr-FR" sz="3200" i="1">
                        <a:solidFill>
                          <a:srgbClr val="FF6161"/>
                        </a:solidFill>
                        <a:effectLst/>
                        <a:latin typeface="Cambria Math" panose="02040503050406030204" pitchFamily="18" charset="0"/>
                        <a:ea typeface="Times New Roman" panose="02020603050405020304" pitchFamily="18" charset="0"/>
                        <a:cs typeface="Times New Roman" panose="02020603050405020304" pitchFamily="18" charset="0"/>
                      </a:rPr>
                      <m:t>𝛿</m:t>
                    </m:r>
                    <m:r>
                      <a:rPr lang="fr-FR" sz="3200" i="1">
                        <a:solidFill>
                          <a:srgbClr val="FF616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fr-FR" sz="3200" i="1">
                            <a:solidFill>
                              <a:srgbClr val="FF6161"/>
                            </a:solidFill>
                            <a:effectLst/>
                            <a:latin typeface="Cambria Math" panose="02040503050406030204" pitchFamily="18" charset="0"/>
                            <a:ea typeface="Times New Roman" panose="02020603050405020304" pitchFamily="18" charset="0"/>
                          </a:rPr>
                        </m:ctrlPr>
                      </m:fPr>
                      <m:num>
                        <m:r>
                          <a:rPr lang="fr-FR" sz="3200" i="1">
                            <a:solidFill>
                              <a:srgbClr val="FF616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200" i="1">
                            <a:solidFill>
                              <a:srgbClr val="FF616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fr-FR" sz="3200" dirty="0">
                    <a:solidFill>
                      <a:srgbClr val="FF6161"/>
                    </a:solidFill>
                    <a:effectLst/>
                    <a:latin typeface="Times New Roman" panose="02020603050405020304" pitchFamily="18" charset="0"/>
                    <a:ea typeface="Times New Roman" panose="02020603050405020304" pitchFamily="18" charset="0"/>
                  </a:rPr>
                  <a:t>. </a:t>
                </a:r>
                <a:endParaRPr lang="fr-FR" sz="3200" dirty="0">
                  <a:solidFill>
                    <a:srgbClr val="FF6161"/>
                  </a:solidFill>
                  <a:effectLst/>
                  <a:latin typeface="Times New Roman" panose="02020603050405020304" pitchFamily="18" charset="0"/>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0" y="3400288"/>
                <a:ext cx="12192000" cy="2521524"/>
              </a:xfrm>
              <a:prstGeom prst="rect">
                <a:avLst/>
              </a:prstGeom>
              <a:blipFill>
                <a:blip r:embed="rId2"/>
                <a:stretch>
                  <a:fillRect l="-1150" t="-3390" b="-2663"/>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graphicFrame>
            <p:nvGraphicFramePr>
              <p:cNvPr id="4" name="Tableau 3">
                <a:extLst>
                  <a:ext uri="{FF2B5EF4-FFF2-40B4-BE49-F238E27FC236}">
                    <a16:creationId xmlns:a16="http://schemas.microsoft.com/office/drawing/2014/main" id="{45261227-395D-4A63-9578-DE4C9044A78F}"/>
                  </a:ext>
                </a:extLst>
              </p:cNvPr>
              <p:cNvGraphicFramePr>
                <a:graphicFrameLocks noGrp="1"/>
              </p:cNvGraphicFramePr>
              <p:nvPr/>
            </p:nvGraphicFramePr>
            <p:xfrm>
              <a:off x="3283528" y="1266688"/>
              <a:ext cx="6105699" cy="2133600"/>
            </p:xfrm>
            <a:graphic>
              <a:graphicData uri="http://schemas.openxmlformats.org/drawingml/2006/table">
                <a:tbl>
                  <a:tblPr firstRow="1" firstCol="1" bandRow="1">
                    <a:tableStyleId>{5C22544A-7EE6-4342-B048-85BDC9FD1C3A}</a:tableStyleId>
                  </a:tblPr>
                  <a:tblGrid>
                    <a:gridCol w="1398215">
                      <a:extLst>
                        <a:ext uri="{9D8B030D-6E8A-4147-A177-3AD203B41FA5}">
                          <a16:colId xmlns:a16="http://schemas.microsoft.com/office/drawing/2014/main" val="205254669"/>
                        </a:ext>
                      </a:extLst>
                    </a:gridCol>
                    <a:gridCol w="1324434">
                      <a:extLst>
                        <a:ext uri="{9D8B030D-6E8A-4147-A177-3AD203B41FA5}">
                          <a16:colId xmlns:a16="http://schemas.microsoft.com/office/drawing/2014/main" val="2099399499"/>
                        </a:ext>
                      </a:extLst>
                    </a:gridCol>
                    <a:gridCol w="1029308">
                      <a:extLst>
                        <a:ext uri="{9D8B030D-6E8A-4147-A177-3AD203B41FA5}">
                          <a16:colId xmlns:a16="http://schemas.microsoft.com/office/drawing/2014/main" val="2641209938"/>
                        </a:ext>
                      </a:extLst>
                    </a:gridCol>
                    <a:gridCol w="1324434">
                      <a:extLst>
                        <a:ext uri="{9D8B030D-6E8A-4147-A177-3AD203B41FA5}">
                          <a16:colId xmlns:a16="http://schemas.microsoft.com/office/drawing/2014/main" val="3785102230"/>
                        </a:ext>
                      </a:extLst>
                    </a:gridCol>
                    <a:gridCol w="1029308">
                      <a:extLst>
                        <a:ext uri="{9D8B030D-6E8A-4147-A177-3AD203B41FA5}">
                          <a16:colId xmlns:a16="http://schemas.microsoft.com/office/drawing/2014/main" val="1495189274"/>
                        </a:ext>
                      </a:extLst>
                    </a:gridCol>
                  </a:tblGrid>
                  <a:tr h="314884">
                    <a:tc rowSpan="2" gridSpan="2">
                      <a:txBody>
                        <a:bodyPr/>
                        <a:lstStyle/>
                        <a:p>
                          <a:pPr algn="ctr">
                            <a:spcAft>
                              <a:spcPts val="0"/>
                            </a:spcAft>
                          </a:pPr>
                          <a:r>
                            <a:rPr lang="fr-FR" sz="2800" dirty="0">
                              <a:effectLst/>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3">
                      <a:txBody>
                        <a:bodyPr/>
                        <a:lstStyle/>
                        <a:p>
                          <a:pPr algn="ctr">
                            <a:spcAft>
                              <a:spcPts val="0"/>
                            </a:spcAft>
                          </a:pPr>
                          <a:r>
                            <a:rPr lang="fr-FR" sz="2800" dirty="0">
                              <a:effectLst/>
                            </a:rPr>
                            <a:t>Joueur 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8997358"/>
                      </a:ext>
                    </a:extLst>
                  </a:tr>
                  <a:tr h="314884">
                    <a:tc gridSpan="2" vMerge="1">
                      <a:txBody>
                        <a:bodyPr/>
                        <a:lstStyle/>
                        <a:p>
                          <a:endParaRPr lang="fr-FR"/>
                        </a:p>
                      </a:txBody>
                      <a:tcPr/>
                    </a:tc>
                    <a:tc hMerge="1"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𝑝</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𝑡</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𝑐</m:t>
                                    </m:r>
                                  </m:e>
                                  <m:sub>
                                    <m:r>
                                      <a:rPr lang="fr-FR" sz="2800">
                                        <a:effectLst/>
                                        <a:latin typeface="Cambria Math" panose="02040503050406030204" pitchFamily="18" charset="0"/>
                                      </a:rPr>
                                      <m:t>2</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4534888"/>
                      </a:ext>
                    </a:extLst>
                  </a:tr>
                  <a:tr h="314884">
                    <a:tc rowSpan="3">
                      <a:txBody>
                        <a:bodyPr/>
                        <a:lstStyle/>
                        <a:p>
                          <a:pPr algn="ctr">
                            <a:spcAft>
                              <a:spcPts val="0"/>
                            </a:spcAft>
                          </a:pPr>
                          <a:r>
                            <a:rPr lang="fr-FR" sz="2800">
                              <a:effectLst/>
                            </a:rPr>
                            <a:t>Joueur 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𝑝</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(1,1)</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8572412"/>
                      </a:ext>
                    </a:extLst>
                  </a:tr>
                  <a:tr h="314884">
                    <a:tc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𝑡</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(3,3)</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(5,0)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1874234"/>
                      </a:ext>
                    </a:extLst>
                  </a:tr>
                  <a:tr h="314884">
                    <a:tc vMerge="1">
                      <a:txBody>
                        <a:bodyPr/>
                        <a:lstStyle/>
                        <a:p>
                          <a:endParaRPr lang="fr-FR"/>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fr-FR" sz="2800" i="1">
                                        <a:effectLst/>
                                        <a:latin typeface="Cambria Math" panose="02040503050406030204" pitchFamily="18" charset="0"/>
                                      </a:rPr>
                                    </m:ctrlPr>
                                  </m:sSubPr>
                                  <m:e>
                                    <m:r>
                                      <a:rPr lang="fr-FR" sz="2800">
                                        <a:effectLst/>
                                        <a:latin typeface="Cambria Math" panose="02040503050406030204" pitchFamily="18" charset="0"/>
                                      </a:rPr>
                                      <m:t>𝑐</m:t>
                                    </m:r>
                                  </m:e>
                                  <m:sub>
                                    <m:r>
                                      <a:rPr lang="fr-FR" sz="2800">
                                        <a:effectLst/>
                                        <a:latin typeface="Cambria Math" panose="02040503050406030204" pitchFamily="18" charset="0"/>
                                      </a:rPr>
                                      <m:t>1</m:t>
                                    </m:r>
                                  </m:sub>
                                </m:sSub>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(0,0)</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(0,5)</m:t>
                                </m:r>
                              </m:oMath>
                            </m:oMathPara>
                          </a14:m>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panose="02040503050406030204" pitchFamily="18" charset="0"/>
                                  </a:rPr>
                                  <m:t>(4,4)</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6947500"/>
                      </a:ext>
                    </a:extLst>
                  </a:tr>
                </a:tbl>
              </a:graphicData>
            </a:graphic>
          </p:graphicFrame>
        </mc:Choice>
        <mc:Fallback xmlns="">
          <p:graphicFrame>
            <p:nvGraphicFramePr>
              <p:cNvPr id="4" name="Tableau 3">
                <a:extLst>
                  <a:ext uri="{FF2B5EF4-FFF2-40B4-BE49-F238E27FC236}">
                    <a16:creationId xmlns:a16="http://schemas.microsoft.com/office/drawing/2014/main" id="{45261227-395D-4A63-9578-DE4C9044A78F}"/>
                  </a:ext>
                </a:extLst>
              </p:cNvPr>
              <p:cNvGraphicFramePr>
                <a:graphicFrameLocks noGrp="1"/>
              </p:cNvGraphicFramePr>
              <p:nvPr/>
            </p:nvGraphicFramePr>
            <p:xfrm>
              <a:off x="3283528" y="1266688"/>
              <a:ext cx="6105699" cy="2133600"/>
            </p:xfrm>
            <a:graphic>
              <a:graphicData uri="http://schemas.openxmlformats.org/drawingml/2006/table">
                <a:tbl>
                  <a:tblPr firstRow="1" firstCol="1" bandRow="1">
                    <a:tableStyleId>{5C22544A-7EE6-4342-B048-85BDC9FD1C3A}</a:tableStyleId>
                  </a:tblPr>
                  <a:tblGrid>
                    <a:gridCol w="1398215">
                      <a:extLst>
                        <a:ext uri="{9D8B030D-6E8A-4147-A177-3AD203B41FA5}">
                          <a16:colId xmlns:a16="http://schemas.microsoft.com/office/drawing/2014/main" val="205254669"/>
                        </a:ext>
                      </a:extLst>
                    </a:gridCol>
                    <a:gridCol w="1324434">
                      <a:extLst>
                        <a:ext uri="{9D8B030D-6E8A-4147-A177-3AD203B41FA5}">
                          <a16:colId xmlns:a16="http://schemas.microsoft.com/office/drawing/2014/main" val="2099399499"/>
                        </a:ext>
                      </a:extLst>
                    </a:gridCol>
                    <a:gridCol w="1029308">
                      <a:extLst>
                        <a:ext uri="{9D8B030D-6E8A-4147-A177-3AD203B41FA5}">
                          <a16:colId xmlns:a16="http://schemas.microsoft.com/office/drawing/2014/main" val="2641209938"/>
                        </a:ext>
                      </a:extLst>
                    </a:gridCol>
                    <a:gridCol w="1324434">
                      <a:extLst>
                        <a:ext uri="{9D8B030D-6E8A-4147-A177-3AD203B41FA5}">
                          <a16:colId xmlns:a16="http://schemas.microsoft.com/office/drawing/2014/main" val="3785102230"/>
                        </a:ext>
                      </a:extLst>
                    </a:gridCol>
                    <a:gridCol w="1029308">
                      <a:extLst>
                        <a:ext uri="{9D8B030D-6E8A-4147-A177-3AD203B41FA5}">
                          <a16:colId xmlns:a16="http://schemas.microsoft.com/office/drawing/2014/main" val="1495189274"/>
                        </a:ext>
                      </a:extLst>
                    </a:gridCol>
                  </a:tblGrid>
                  <a:tr h="426720">
                    <a:tc rowSpan="2" gridSpan="2">
                      <a:txBody>
                        <a:bodyPr/>
                        <a:lstStyle/>
                        <a:p>
                          <a:pPr algn="ctr">
                            <a:spcAft>
                              <a:spcPts val="0"/>
                            </a:spcAft>
                          </a:pPr>
                          <a:r>
                            <a:rPr lang="fr-FR" sz="2800" dirty="0">
                              <a:effectLst/>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3">
                      <a:txBody>
                        <a:bodyPr/>
                        <a:lstStyle/>
                        <a:p>
                          <a:pPr algn="ctr">
                            <a:spcAft>
                              <a:spcPts val="0"/>
                            </a:spcAft>
                          </a:pPr>
                          <a:r>
                            <a:rPr lang="fr-FR" sz="2800" dirty="0">
                              <a:effectLst/>
                            </a:rPr>
                            <a:t>Joueur 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8997358"/>
                      </a:ext>
                    </a:extLst>
                  </a:tr>
                  <a:tr h="426720">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4"/>
                          <a:stretch>
                            <a:fillRect l="-265089" t="-127143" r="-231361" b="-304286"/>
                          </a:stretch>
                        </a:blipFill>
                      </a:tcPr>
                    </a:tc>
                    <a:tc>
                      <a:txBody>
                        <a:bodyPr/>
                        <a:lstStyle/>
                        <a:p>
                          <a:endParaRPr lang="fr-FR"/>
                        </a:p>
                      </a:txBody>
                      <a:tcPr marL="68580" marR="68580" marT="0" marB="0">
                        <a:blipFill>
                          <a:blip r:embed="rId4"/>
                          <a:stretch>
                            <a:fillRect l="-283028" t="-127143" r="-79358" b="-304286"/>
                          </a:stretch>
                        </a:blipFill>
                      </a:tcPr>
                    </a:tc>
                    <a:tc>
                      <a:txBody>
                        <a:bodyPr/>
                        <a:lstStyle/>
                        <a:p>
                          <a:endParaRPr lang="fr-FR"/>
                        </a:p>
                      </a:txBody>
                      <a:tcPr marL="68580" marR="68580" marT="0" marB="0">
                        <a:blipFill>
                          <a:blip r:embed="rId4"/>
                          <a:stretch>
                            <a:fillRect l="-494083" t="-127143" r="-2367" b="-304286"/>
                          </a:stretch>
                        </a:blipFill>
                      </a:tcPr>
                    </a:tc>
                    <a:extLst>
                      <a:ext uri="{0D108BD9-81ED-4DB2-BD59-A6C34878D82A}">
                        <a16:rowId xmlns:a16="http://schemas.microsoft.com/office/drawing/2014/main" val="2614534888"/>
                      </a:ext>
                    </a:extLst>
                  </a:tr>
                  <a:tr h="426720">
                    <a:tc rowSpan="3">
                      <a:txBody>
                        <a:bodyPr/>
                        <a:lstStyle/>
                        <a:p>
                          <a:pPr algn="ctr">
                            <a:spcAft>
                              <a:spcPts val="0"/>
                            </a:spcAft>
                          </a:pPr>
                          <a:r>
                            <a:rPr lang="fr-FR" sz="2800">
                              <a:effectLst/>
                            </a:rPr>
                            <a:t>Joueur 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4"/>
                          <a:stretch>
                            <a:fillRect l="-106452" t="-223944" r="-258065" b="-200000"/>
                          </a:stretch>
                        </a:blipFill>
                      </a:tcPr>
                    </a:tc>
                    <a:tc>
                      <a:txBody>
                        <a:bodyPr/>
                        <a:lstStyle/>
                        <a:p>
                          <a:endParaRPr lang="fr-FR"/>
                        </a:p>
                      </a:txBody>
                      <a:tcPr marL="68580" marR="68580" marT="0" marB="0">
                        <a:blipFill>
                          <a:blip r:embed="rId4"/>
                          <a:stretch>
                            <a:fillRect l="-265089" t="-223944" r="-231361" b="-200000"/>
                          </a:stretch>
                        </a:blipFill>
                      </a:tcPr>
                    </a:tc>
                    <a:tc>
                      <a:txBody>
                        <a:bodyPr/>
                        <a:lstStyle/>
                        <a:p>
                          <a:endParaRPr lang="fr-FR"/>
                        </a:p>
                      </a:txBody>
                      <a:tcPr marL="68580" marR="68580" marT="0" marB="0">
                        <a:blipFill>
                          <a:blip r:embed="rId4"/>
                          <a:stretch>
                            <a:fillRect l="-283028" t="-223944" r="-79358" b="-200000"/>
                          </a:stretch>
                        </a:blipFill>
                      </a:tcPr>
                    </a:tc>
                    <a:tc>
                      <a:txBody>
                        <a:bodyPr/>
                        <a:lstStyle/>
                        <a:p>
                          <a:endParaRPr lang="fr-FR"/>
                        </a:p>
                      </a:txBody>
                      <a:tcPr marL="68580" marR="68580" marT="0" marB="0">
                        <a:blipFill>
                          <a:blip r:embed="rId4"/>
                          <a:stretch>
                            <a:fillRect l="-494083" t="-223944" r="-2367" b="-200000"/>
                          </a:stretch>
                        </a:blipFill>
                      </a:tcPr>
                    </a:tc>
                    <a:extLst>
                      <a:ext uri="{0D108BD9-81ED-4DB2-BD59-A6C34878D82A}">
                        <a16:rowId xmlns:a16="http://schemas.microsoft.com/office/drawing/2014/main" val="1448572412"/>
                      </a:ext>
                    </a:extLst>
                  </a:tr>
                  <a:tr h="426720">
                    <a:tc vMerge="1">
                      <a:txBody>
                        <a:bodyPr/>
                        <a:lstStyle/>
                        <a:p>
                          <a:endParaRPr lang="fr-FR"/>
                        </a:p>
                      </a:txBody>
                      <a:tcPr/>
                    </a:tc>
                    <a:tc>
                      <a:txBody>
                        <a:bodyPr/>
                        <a:lstStyle/>
                        <a:p>
                          <a:endParaRPr lang="fr-FR"/>
                        </a:p>
                      </a:txBody>
                      <a:tcPr marL="68580" marR="68580" marT="0" marB="0">
                        <a:blipFill>
                          <a:blip r:embed="rId4"/>
                          <a:stretch>
                            <a:fillRect l="-106452" t="-328571" r="-258065" b="-102857"/>
                          </a:stretch>
                        </a:blipFill>
                      </a:tcPr>
                    </a:tc>
                    <a:tc>
                      <a:txBody>
                        <a:bodyPr/>
                        <a:lstStyle/>
                        <a:p>
                          <a:endParaRPr lang="fr-FR"/>
                        </a:p>
                      </a:txBody>
                      <a:tcPr marL="68580" marR="68580" marT="0" marB="0">
                        <a:blipFill>
                          <a:blip r:embed="rId4"/>
                          <a:stretch>
                            <a:fillRect l="-265089" t="-328571" r="-231361" b="-102857"/>
                          </a:stretch>
                        </a:blipFill>
                      </a:tcPr>
                    </a:tc>
                    <a:tc>
                      <a:txBody>
                        <a:bodyPr/>
                        <a:lstStyle/>
                        <a:p>
                          <a:endParaRPr lang="fr-FR"/>
                        </a:p>
                      </a:txBody>
                      <a:tcPr marL="68580" marR="68580" marT="0" marB="0">
                        <a:blipFill>
                          <a:blip r:embed="rId4"/>
                          <a:stretch>
                            <a:fillRect l="-283028" t="-328571" r="-79358" b="-102857"/>
                          </a:stretch>
                        </a:blipFill>
                      </a:tcPr>
                    </a:tc>
                    <a:tc>
                      <a:txBody>
                        <a:bodyPr/>
                        <a:lstStyle/>
                        <a:p>
                          <a:endParaRPr lang="fr-FR"/>
                        </a:p>
                      </a:txBody>
                      <a:tcPr marL="68580" marR="68580" marT="0" marB="0">
                        <a:blipFill>
                          <a:blip r:embed="rId4"/>
                          <a:stretch>
                            <a:fillRect l="-494083" t="-328571" r="-2367" b="-102857"/>
                          </a:stretch>
                        </a:blipFill>
                      </a:tcPr>
                    </a:tc>
                    <a:extLst>
                      <a:ext uri="{0D108BD9-81ED-4DB2-BD59-A6C34878D82A}">
                        <a16:rowId xmlns:a16="http://schemas.microsoft.com/office/drawing/2014/main" val="1961874234"/>
                      </a:ext>
                    </a:extLst>
                  </a:tr>
                  <a:tr h="426720">
                    <a:tc vMerge="1">
                      <a:txBody>
                        <a:bodyPr/>
                        <a:lstStyle/>
                        <a:p>
                          <a:endParaRPr lang="fr-FR"/>
                        </a:p>
                      </a:txBody>
                      <a:tcPr/>
                    </a:tc>
                    <a:tc>
                      <a:txBody>
                        <a:bodyPr/>
                        <a:lstStyle/>
                        <a:p>
                          <a:endParaRPr lang="fr-FR"/>
                        </a:p>
                      </a:txBody>
                      <a:tcPr marL="68580" marR="68580" marT="0" marB="0">
                        <a:blipFill>
                          <a:blip r:embed="rId4"/>
                          <a:stretch>
                            <a:fillRect l="-106452" t="-428571" r="-258065" b="-2857"/>
                          </a:stretch>
                        </a:blipFill>
                      </a:tcPr>
                    </a:tc>
                    <a:tc>
                      <a:txBody>
                        <a:bodyPr/>
                        <a:lstStyle/>
                        <a:p>
                          <a:endParaRPr lang="fr-FR"/>
                        </a:p>
                      </a:txBody>
                      <a:tcPr marL="68580" marR="68580" marT="0" marB="0">
                        <a:blipFill>
                          <a:blip r:embed="rId4"/>
                          <a:stretch>
                            <a:fillRect l="-265089" t="-428571" r="-231361" b="-2857"/>
                          </a:stretch>
                        </a:blipFill>
                      </a:tcPr>
                    </a:tc>
                    <a:tc>
                      <a:txBody>
                        <a:bodyPr/>
                        <a:lstStyle/>
                        <a:p>
                          <a:endParaRPr lang="fr-FR"/>
                        </a:p>
                      </a:txBody>
                      <a:tcPr marL="68580" marR="68580" marT="0" marB="0">
                        <a:blipFill>
                          <a:blip r:embed="rId4"/>
                          <a:stretch>
                            <a:fillRect l="-283028" t="-428571" r="-79358" b="-2857"/>
                          </a:stretch>
                        </a:blipFill>
                      </a:tcPr>
                    </a:tc>
                    <a:tc>
                      <a:txBody>
                        <a:bodyPr/>
                        <a:lstStyle/>
                        <a:p>
                          <a:endParaRPr lang="fr-FR"/>
                        </a:p>
                      </a:txBody>
                      <a:tcPr marL="68580" marR="68580" marT="0" marB="0">
                        <a:blipFill>
                          <a:blip r:embed="rId4"/>
                          <a:stretch>
                            <a:fillRect l="-494083" t="-428571" r="-2367" b="-2857"/>
                          </a:stretch>
                        </a:blipFill>
                      </a:tcPr>
                    </a:tc>
                    <a:extLst>
                      <a:ext uri="{0D108BD9-81ED-4DB2-BD59-A6C34878D82A}">
                        <a16:rowId xmlns:a16="http://schemas.microsoft.com/office/drawing/2014/main" val="1516947500"/>
                      </a:ext>
                    </a:extLst>
                  </a:tr>
                </a:tbl>
              </a:graphicData>
            </a:graphic>
          </p:graphicFrame>
        </mc:Fallback>
      </mc:AlternateContent>
      <p:sp>
        <p:nvSpPr>
          <p:cNvPr id="3" name="Espace réservé du pied de page 2">
            <a:extLst>
              <a:ext uri="{FF2B5EF4-FFF2-40B4-BE49-F238E27FC236}">
                <a16:creationId xmlns:a16="http://schemas.microsoft.com/office/drawing/2014/main" id="{761CE9EA-D7CD-40AC-A522-C622F354E442}"/>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6" name="Espace réservé du numéro de diapositive 5">
            <a:extLst>
              <a:ext uri="{FF2B5EF4-FFF2-40B4-BE49-F238E27FC236}">
                <a16:creationId xmlns:a16="http://schemas.microsoft.com/office/drawing/2014/main" id="{D9B9F438-40D1-4878-9175-D307CC1AB365}"/>
              </a:ext>
            </a:extLst>
          </p:cNvPr>
          <p:cNvSpPr>
            <a:spLocks noGrp="1"/>
          </p:cNvSpPr>
          <p:nvPr>
            <p:ph type="sldNum" sz="quarter" idx="12"/>
          </p:nvPr>
        </p:nvSpPr>
        <p:spPr/>
        <p:txBody>
          <a:bodyPr/>
          <a:lstStyle/>
          <a:p>
            <a:fld id="{A88EAB1B-73FB-4977-9B11-E6EDEDEB8490}" type="slidenum">
              <a:rPr lang="fr-FR" smtClean="0"/>
              <a:t>66</a:t>
            </a:fld>
            <a:endParaRPr lang="fr-FR" dirty="0"/>
          </a:p>
        </p:txBody>
      </p:sp>
      <p:pic>
        <p:nvPicPr>
          <p:cNvPr id="8" name="Image 7">
            <a:extLst>
              <a:ext uri="{FF2B5EF4-FFF2-40B4-BE49-F238E27FC236}">
                <a16:creationId xmlns:a16="http://schemas.microsoft.com/office/drawing/2014/main" id="{202B2188-D1EB-47C2-949C-B629AEFA09E1}"/>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6382149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4832092"/>
              </a:xfrm>
              <a:prstGeom prst="rect">
                <a:avLst/>
              </a:prstGeom>
              <a:noFill/>
            </p:spPr>
            <p:txBody>
              <a:bodyPr wrap="square" rtlCol="0">
                <a:spAutoFit/>
              </a:bodyPr>
              <a:lstStyle/>
              <a:p>
                <a:pPr marL="457200" indent="-457200" algn="just">
                  <a:spcAft>
                    <a:spcPts val="0"/>
                  </a:spcAft>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Ici nous avons deux équilibres de Nash du jeu d’étape.</a:t>
                </a:r>
              </a:p>
              <a:p>
                <a:pPr marL="914400" lvl="1" indent="-457200" algn="just">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L’un, </a:t>
                </a:r>
                <a:r>
                  <a:rPr lang="fr-FR" sz="3200" dirty="0">
                    <a:effectLst/>
                    <a:latin typeface="Times New Roman" panose="02020603050405020304" pitchFamily="18" charset="0"/>
                    <a:ea typeface="Calibri" panose="020F0502020204030204" pitchFamily="34" charset="0"/>
                  </a:rPr>
                  <a:t>(</a:t>
                </a:r>
                <a14:m>
                  <m:oMath xmlns:m="http://schemas.openxmlformats.org/officeDocument/2006/math">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rPr>
                          <m:t>𝑝</m:t>
                        </m:r>
                      </m:e>
                      <m:sub>
                        <m:r>
                          <a:rPr lang="fr-FR" sz="3200" i="1">
                            <a:effectLst/>
                            <a:latin typeface="Cambria Math" panose="02040503050406030204" pitchFamily="18" charset="0"/>
                            <a:ea typeface="Times New Roman" panose="02020603050405020304" pitchFamily="18" charset="0"/>
                          </a:rPr>
                          <m:t>1</m:t>
                        </m:r>
                      </m:sub>
                    </m:sSub>
                    <m:r>
                      <a:rPr lang="fr-FR" sz="3200" i="1">
                        <a:effectLst/>
                        <a:latin typeface="Cambria Math" panose="02040503050406030204" pitchFamily="18" charset="0"/>
                        <a:ea typeface="Times New Roman" panose="02020603050405020304" pitchFamily="18" charset="0"/>
                      </a:rPr>
                      <m:t>,</m:t>
                    </m:r>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rPr>
                          <m:t>𝑝</m:t>
                        </m:r>
                      </m:e>
                      <m:sub>
                        <m:r>
                          <a:rPr lang="fr-FR" sz="3200" i="1">
                            <a:effectLst/>
                            <a:latin typeface="Cambria Math" panose="02040503050406030204" pitchFamily="18" charset="0"/>
                            <a:ea typeface="Times New Roman" panose="02020603050405020304" pitchFamily="18" charset="0"/>
                          </a:rPr>
                          <m:t>2</m:t>
                        </m:r>
                      </m:sub>
                    </m:sSub>
                    <m:r>
                      <a:rPr lang="fr-FR" sz="3200" i="1">
                        <a:effectLst/>
                        <a:latin typeface="Cambria Math" panose="02040503050406030204" pitchFamily="18" charset="0"/>
                        <a:ea typeface="Times New Roman" panose="02020603050405020304" pitchFamily="18" charset="0"/>
                      </a:rPr>
                      <m:t>)</m:t>
                    </m:r>
                  </m:oMath>
                </a14:m>
                <a:r>
                  <a:rPr lang="fr-FR" sz="3200" dirty="0">
                    <a:effectLst/>
                    <a:latin typeface="Times New Roman" panose="02020603050405020304" pitchFamily="18" charset="0"/>
                    <a:ea typeface="Times New Roman" panose="02020603050405020304" pitchFamily="18" charset="0"/>
                  </a:rPr>
                  <a:t>, qui sert de punition. </a:t>
                </a:r>
              </a:p>
              <a:p>
                <a:pPr marL="914400" lvl="1" indent="-457200" algn="just">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L’autre, </a:t>
                </a:r>
                <a:r>
                  <a:rPr lang="fr-FR" sz="3200" dirty="0">
                    <a:effectLst/>
                    <a:latin typeface="Times New Roman" panose="02020603050405020304" pitchFamily="18" charset="0"/>
                    <a:ea typeface="Calibri" panose="020F0502020204030204" pitchFamily="34" charset="0"/>
                  </a:rPr>
                  <a:t>(</a:t>
                </a:r>
                <a14:m>
                  <m:oMath xmlns:m="http://schemas.openxmlformats.org/officeDocument/2006/math">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rPr>
                          <m:t>𝑡</m:t>
                        </m:r>
                      </m:e>
                      <m:sub>
                        <m:r>
                          <a:rPr lang="fr-FR" sz="3200" i="1">
                            <a:effectLst/>
                            <a:latin typeface="Cambria Math" panose="02040503050406030204" pitchFamily="18" charset="0"/>
                            <a:ea typeface="Times New Roman" panose="02020603050405020304" pitchFamily="18" charset="0"/>
                          </a:rPr>
                          <m:t>1</m:t>
                        </m:r>
                      </m:sub>
                    </m:sSub>
                    <m:r>
                      <a:rPr lang="fr-FR" sz="3200" i="1">
                        <a:effectLst/>
                        <a:latin typeface="Cambria Math" panose="02040503050406030204" pitchFamily="18" charset="0"/>
                        <a:ea typeface="Times New Roman" panose="02020603050405020304" pitchFamily="18" charset="0"/>
                      </a:rPr>
                      <m:t>,</m:t>
                    </m:r>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rPr>
                          <m:t>𝑡</m:t>
                        </m:r>
                      </m:e>
                      <m:sub>
                        <m:r>
                          <a:rPr lang="fr-FR" sz="3200" i="1">
                            <a:effectLst/>
                            <a:latin typeface="Cambria Math" panose="02040503050406030204" pitchFamily="18" charset="0"/>
                            <a:ea typeface="Times New Roman" panose="02020603050405020304" pitchFamily="18" charset="0"/>
                          </a:rPr>
                          <m:t>2</m:t>
                        </m:r>
                      </m:sub>
                    </m:sSub>
                    <m:r>
                      <a:rPr lang="fr-FR" sz="3200" i="1">
                        <a:effectLst/>
                        <a:latin typeface="Cambria Math" panose="02040503050406030204" pitchFamily="18" charset="0"/>
                        <a:ea typeface="Times New Roman" panose="02020603050405020304" pitchFamily="18" charset="0"/>
                      </a:rPr>
                      <m:t>)</m:t>
                    </m:r>
                  </m:oMath>
                </a14:m>
                <a:r>
                  <a:rPr lang="fr-FR" sz="3200" dirty="0">
                    <a:effectLst/>
                    <a:latin typeface="Times New Roman" panose="02020603050405020304" pitchFamily="18" charset="0"/>
                    <a:ea typeface="Times New Roman" panose="02020603050405020304" pitchFamily="18" charset="0"/>
                  </a:rPr>
                  <a:t>, qui sert de récompense. </a:t>
                </a:r>
              </a:p>
              <a:p>
                <a:pPr marL="457200" indent="-457200" algn="just">
                  <a:spcAft>
                    <a:spcPts val="0"/>
                  </a:spcAft>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Ces deux outils (punition et récompense), sont utilisés pour inciter à la coopération en amont. </a:t>
                </a:r>
              </a:p>
              <a:p>
                <a:pPr marL="457200" indent="-457200" algn="just">
                  <a:spcAft>
                    <a:spcPts val="0"/>
                  </a:spcAft>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Pour qu’ils fonctionnent correctement, il est nécessaire que les joueurs valorisent suffisamment leurs paiements futurs. </a:t>
                </a:r>
              </a:p>
              <a:p>
                <a:pPr marL="914400" lvl="1" indent="-457200" algn="just">
                  <a:buFont typeface="Arial" panose="020B0604020202020204" pitchFamily="34" charset="0"/>
                  <a:buChar char="•"/>
                </a:pPr>
                <a:r>
                  <a:rPr lang="fr-FR" sz="2800" dirty="0">
                    <a:effectLst/>
                    <a:latin typeface="Times New Roman" panose="02020603050405020304" pitchFamily="18" charset="0"/>
                    <a:ea typeface="Times New Roman" panose="02020603050405020304" pitchFamily="18" charset="0"/>
                  </a:rPr>
                  <a:t>Car sinon, ni la possibilité d’une punition ni celle d’une récompense future ne peut convaincre le joueur impatient de ne pas trahir l’autre au cours de la période actuelle. </a:t>
                </a:r>
                <a:endParaRPr lang="fr-FR" sz="3200" dirty="0">
                  <a:effectLst/>
                  <a:latin typeface="Times New Roman" panose="02020603050405020304" pitchFamily="18" charset="0"/>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4832092"/>
              </a:xfrm>
              <a:prstGeom prst="rect">
                <a:avLst/>
              </a:prstGeom>
              <a:blipFill>
                <a:blip r:embed="rId2"/>
                <a:stretch>
                  <a:fillRect l="-1173" t="-1765" r="-1275" b="-2522"/>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03C0974D-26FE-4C70-808B-6F05DDC48BE3}"/>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3B71ECD9-6850-42C1-91DC-F45F1356C06C}"/>
              </a:ext>
            </a:extLst>
          </p:cNvPr>
          <p:cNvSpPr>
            <a:spLocks noGrp="1"/>
          </p:cNvSpPr>
          <p:nvPr>
            <p:ph type="sldNum" sz="quarter" idx="12"/>
          </p:nvPr>
        </p:nvSpPr>
        <p:spPr/>
        <p:txBody>
          <a:bodyPr/>
          <a:lstStyle/>
          <a:p>
            <a:fld id="{A88EAB1B-73FB-4977-9B11-E6EDEDEB8490}" type="slidenum">
              <a:rPr lang="fr-FR" smtClean="0"/>
              <a:t>67</a:t>
            </a:fld>
            <a:endParaRPr lang="fr-FR" dirty="0"/>
          </a:p>
        </p:txBody>
      </p:sp>
      <p:pic>
        <p:nvPicPr>
          <p:cNvPr id="7" name="Image 6">
            <a:extLst>
              <a:ext uri="{FF2B5EF4-FFF2-40B4-BE49-F238E27FC236}">
                <a16:creationId xmlns:a16="http://schemas.microsoft.com/office/drawing/2014/main" id="{5E4D2475-CAD3-4763-8039-BC8209CB4CBA}"/>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6326552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016758"/>
              </a:xfrm>
              <a:prstGeom prst="rect">
                <a:avLst/>
              </a:prstGeom>
              <a:noFill/>
            </p:spPr>
            <p:txBody>
              <a:bodyPr wrap="square" rtlCol="0">
                <a:spAutoFit/>
              </a:bodyPr>
              <a:lstStyle/>
              <a:p>
                <a:pPr marL="457200" indent="-457200" algn="just">
                  <a:spcAft>
                    <a:spcPts val="0"/>
                  </a:spcAft>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Des raisonnements similaires s’appliquent à des interactions répétées un plus grand nombre de fois (</a:t>
                </a:r>
                <a14:m>
                  <m:oMath xmlns:m="http://schemas.openxmlformats.org/officeDocument/2006/math">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𝑇</m:t>
                    </m:r>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&gt;2</m:t>
                    </m:r>
                  </m:oMath>
                </a14:m>
                <a:r>
                  <a:rPr lang="fr-FR" sz="3200" dirty="0">
                    <a:effectLst/>
                    <a:latin typeface="Times New Roman" panose="02020603050405020304" pitchFamily="18" charset="0"/>
                    <a:ea typeface="Times New Roman" panose="02020603050405020304" pitchFamily="18" charset="0"/>
                  </a:rPr>
                  <a:t>).</a:t>
                </a:r>
              </a:p>
              <a:p>
                <a:pPr marL="457200" indent="-457200" algn="just">
                  <a:spcAft>
                    <a:spcPts val="0"/>
                  </a:spcAft>
                  <a:buFont typeface="Arial" panose="020B0604020202020204" pitchFamily="34" charset="0"/>
                  <a:buChar char="•"/>
                </a:pPr>
                <a:endParaRPr lang="fr-FR" sz="3200" dirty="0">
                  <a:effectLst/>
                  <a:latin typeface="Times New Roman" panose="02020603050405020304" pitchFamily="18" charset="0"/>
                  <a:ea typeface="Times New Roman" panose="02020603050405020304" pitchFamily="18" charset="0"/>
                </a:endParaRPr>
              </a:p>
              <a:p>
                <a:pPr marL="457200" indent="-457200" algn="just">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Dans certains cas, la coopération peut alors prendre place:</a:t>
                </a:r>
              </a:p>
              <a:p>
                <a:pPr marL="457200" indent="-457200" algn="just">
                  <a:buFont typeface="Arial" panose="020B0604020202020204" pitchFamily="34" charset="0"/>
                  <a:buChar char="•"/>
                </a:pPr>
                <a:endParaRPr lang="fr-FR" sz="3200" dirty="0">
                  <a:effectLst/>
                  <a:latin typeface="Times New Roman" panose="02020603050405020304" pitchFamily="18" charset="0"/>
                  <a:ea typeface="Times New Roman" panose="02020603050405020304" pitchFamily="18" charset="0"/>
                </a:endParaRPr>
              </a:p>
              <a:p>
                <a:pPr lvl="1" algn="just"/>
                <a:r>
                  <a:rPr lang="fr-FR" sz="3200" dirty="0">
                    <a:effectLst/>
                    <a:latin typeface="Times New Roman" panose="02020603050405020304" pitchFamily="18" charset="0"/>
                    <a:ea typeface="Times New Roman" panose="02020603050405020304" pitchFamily="18" charset="0"/>
                  </a:rPr>
                  <a:t>	-  à toutes les périodes sauf la dernière </a:t>
                </a:r>
              </a:p>
              <a:p>
                <a:pPr lvl="2" algn="just"/>
                <a:r>
                  <a:rPr lang="fr-FR" sz="3200" dirty="0">
                    <a:effectLst/>
                    <a:latin typeface="Times New Roman" panose="02020603050405020304" pitchFamily="18" charset="0"/>
                    <a:ea typeface="Times New Roman" panose="02020603050405020304" pitchFamily="18" charset="0"/>
                  </a:rPr>
                  <a:t>	Cf. applications numériques 3.3 et 3.4.</a:t>
                </a:r>
              </a:p>
              <a:p>
                <a:pPr lvl="2" algn="just"/>
                <a:endParaRPr lang="fr-FR" sz="3200" dirty="0">
                  <a:effectLst/>
                  <a:latin typeface="Times New Roman" panose="02020603050405020304" pitchFamily="18" charset="0"/>
                  <a:ea typeface="Times New Roman" panose="02020603050405020304" pitchFamily="18" charset="0"/>
                </a:endParaRPr>
              </a:p>
              <a:p>
                <a:pPr algn="just"/>
                <a:r>
                  <a:rPr lang="fr-FR" sz="3200" dirty="0">
                    <a:latin typeface="Times New Roman" panose="02020603050405020304" pitchFamily="18" charset="0"/>
                    <a:ea typeface="Times New Roman" panose="02020603050405020304" pitchFamily="18" charset="0"/>
                  </a:rPr>
                  <a:t> 	- </a:t>
                </a:r>
                <a:r>
                  <a:rPr lang="fr-FR" sz="3200" dirty="0">
                    <a:effectLst/>
                    <a:latin typeface="Times New Roman" panose="02020603050405020304" pitchFamily="18" charset="0"/>
                    <a:ea typeface="Times New Roman" panose="02020603050405020304" pitchFamily="18" charset="0"/>
                  </a:rPr>
                  <a:t>uniquement durant les toutes premières périodes du jeu 			Cf. application numérique 3.5.</a:t>
                </a:r>
                <a:endParaRPr lang="fr-FR" sz="3200" dirty="0">
                  <a:effectLst/>
                  <a:latin typeface="Times New Roman" panose="02020603050405020304" pitchFamily="18" charset="0"/>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5016758"/>
              </a:xfrm>
              <a:prstGeom prst="rect">
                <a:avLst/>
              </a:prstGeom>
              <a:blipFill>
                <a:blip r:embed="rId2"/>
                <a:stretch>
                  <a:fillRect l="-1173" t="-1701" r="-1275" b="-2916"/>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093F9BFE-58A8-4738-B73E-B54FDF89DCD7}"/>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6E69A120-624C-43E9-AE59-A36B085D43C4}"/>
              </a:ext>
            </a:extLst>
          </p:cNvPr>
          <p:cNvSpPr>
            <a:spLocks noGrp="1"/>
          </p:cNvSpPr>
          <p:nvPr>
            <p:ph type="sldNum" sz="quarter" idx="12"/>
          </p:nvPr>
        </p:nvSpPr>
        <p:spPr/>
        <p:txBody>
          <a:bodyPr/>
          <a:lstStyle/>
          <a:p>
            <a:fld id="{A88EAB1B-73FB-4977-9B11-E6EDEDEB8490}" type="slidenum">
              <a:rPr lang="fr-FR" smtClean="0"/>
              <a:t>68</a:t>
            </a:fld>
            <a:endParaRPr lang="fr-FR" dirty="0"/>
          </a:p>
        </p:txBody>
      </p:sp>
      <p:pic>
        <p:nvPicPr>
          <p:cNvPr id="7" name="Image 6">
            <a:extLst>
              <a:ext uri="{FF2B5EF4-FFF2-40B4-BE49-F238E27FC236}">
                <a16:creationId xmlns:a16="http://schemas.microsoft.com/office/drawing/2014/main" id="{DBCCEC3B-076C-46F8-853F-946F36A57C34}"/>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2694100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fontScale="90000"/>
          </a:bodyPr>
          <a:lstStyle/>
          <a:p>
            <a:pPr algn="ctr"/>
            <a:r>
              <a:rPr lang="fr-FR" dirty="0">
                <a:latin typeface="Arial Black" panose="020B0A04020102020204" pitchFamily="34" charset="0"/>
              </a:rPr>
              <a:t>Jeux répétés</a:t>
            </a:r>
            <a:br>
              <a:rPr lang="fr-FR" dirty="0">
                <a:latin typeface="Arial Black" panose="020B0A04020102020204" pitchFamily="34" charset="0"/>
              </a:rPr>
            </a:br>
            <a:r>
              <a:rPr lang="fr-FR" dirty="0">
                <a:latin typeface="Arial Black" panose="020B0A04020102020204" pitchFamily="34" charset="0"/>
              </a:rPr>
              <a:t>Plan</a:t>
            </a:r>
            <a:endParaRPr lang="fr-FR" sz="40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6F7D0CD5-CB69-4A6C-9BBB-0C029308A225}"/>
              </a:ext>
            </a:extLst>
          </p:cNvPr>
          <p:cNvSpPr txBox="1"/>
          <p:nvPr/>
        </p:nvSpPr>
        <p:spPr>
          <a:xfrm>
            <a:off x="1" y="1287917"/>
            <a:ext cx="12039600" cy="5509200"/>
          </a:xfrm>
          <a:prstGeom prst="rect">
            <a:avLst/>
          </a:prstGeom>
          <a:solidFill>
            <a:schemeClr val="tx2">
              <a:lumMod val="20000"/>
              <a:lumOff val="80000"/>
            </a:schemeClr>
          </a:solidFill>
        </p:spPr>
        <p:txBody>
          <a:bodyPr wrap="square" rtlCol="0">
            <a:spAutoFit/>
          </a:bodyPr>
          <a:lstStyle/>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Introduction</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La résolution du dilemme du prisonnier</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Le dilemme du prisonnier répété un nombre fini de fois</a:t>
            </a:r>
            <a:endParaRPr lang="fr-FR" sz="2200" dirty="0">
              <a:solidFill>
                <a:srgbClr val="FF0000"/>
              </a:solidFill>
              <a:latin typeface="Arial" panose="020B0604020202020204" pitchFamily="34" charset="0"/>
              <a:cs typeface="Arial" panose="020B0604020202020204" pitchFamily="34" charset="0"/>
            </a:endParaRP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Qu’est-ce qu’un jeu répété un nombre infini de fois ?</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Construction du jeu répété </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Répétition du jeu d’étape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Stratégies du jeu répété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Paiement escompté</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Concept de solution</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Résultats théoriques</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Principe de déviation en un coup</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Jeux répétés finis</a:t>
            </a:r>
          </a:p>
          <a:p>
            <a:pPr marL="1371600" lvl="2" indent="-457200">
              <a:buFont typeface="Arial" panose="020B0604020202020204" pitchFamily="34" charset="0"/>
              <a:buChar char="•"/>
            </a:pPr>
            <a:r>
              <a:rPr lang="fr-FR" sz="2200" dirty="0">
                <a:solidFill>
                  <a:srgbClr val="FF0000"/>
                </a:solidFill>
                <a:latin typeface="Arial" panose="020B0604020202020204" pitchFamily="34" charset="0"/>
                <a:cs typeface="Arial" panose="020B0604020202020204" pitchFamily="34" charset="0"/>
              </a:rPr>
              <a:t>Jeux répétés infinis</a:t>
            </a:r>
          </a:p>
          <a:p>
            <a:pPr marL="914400" lvl="1" indent="-457200">
              <a:buFont typeface="Arial" panose="020B0604020202020204" pitchFamily="34" charset="0"/>
              <a:buChar char="•"/>
            </a:pPr>
            <a:r>
              <a:rPr lang="fr-FR" sz="2200" b="1" dirty="0">
                <a:latin typeface="Arial" panose="020B0604020202020204" pitchFamily="34" charset="0"/>
                <a:cs typeface="Arial" panose="020B0604020202020204" pitchFamily="34" charset="0"/>
              </a:rPr>
              <a:t>Application à l’économie industrielle</a:t>
            </a:r>
          </a:p>
          <a:p>
            <a:pPr marL="1371600" lvl="2" indent="-457200">
              <a:buFont typeface="Arial" panose="020B0604020202020204" pitchFamily="34" charset="0"/>
              <a:buChar char="•"/>
            </a:pPr>
            <a:r>
              <a:rPr lang="fr-FR" sz="2200" dirty="0">
                <a:latin typeface="Arial" panose="020B0604020202020204" pitchFamily="34" charset="0"/>
                <a:cs typeface="Arial" panose="020B0604020202020204" pitchFamily="34" charset="0"/>
              </a:rPr>
              <a:t>Collusion en prix au sein d’un duopole</a:t>
            </a:r>
            <a:endParaRPr lang="fr-FR" sz="2200" dirty="0">
              <a:latin typeface="Cambria Math" panose="02040503050406030204" pitchFamily="18" charset="0"/>
              <a:ea typeface="Cambria Math" panose="02040503050406030204" pitchFamily="18" charset="0"/>
            </a:endParaRPr>
          </a:p>
        </p:txBody>
      </p:sp>
      <p:pic>
        <p:nvPicPr>
          <p:cNvPr id="6" name="Image 5">
            <a:extLst>
              <a:ext uri="{FF2B5EF4-FFF2-40B4-BE49-F238E27FC236}">
                <a16:creationId xmlns:a16="http://schemas.microsoft.com/office/drawing/2014/main" id="{59262D3F-D64C-4700-B534-459E35995115}"/>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E46AEC4F-4DC1-4120-A47C-0C461A1E3E58}"/>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A2F223B6-73AC-4B69-9F23-3833584FD5C7}"/>
              </a:ext>
            </a:extLst>
          </p:cNvPr>
          <p:cNvSpPr>
            <a:spLocks noGrp="1"/>
          </p:cNvSpPr>
          <p:nvPr>
            <p:ph type="sldNum" sz="quarter" idx="12"/>
          </p:nvPr>
        </p:nvSpPr>
        <p:spPr/>
        <p:txBody>
          <a:bodyPr/>
          <a:lstStyle/>
          <a:p>
            <a:fld id="{A88EAB1B-73FB-4977-9B11-E6EDEDEB8490}" type="slidenum">
              <a:rPr lang="fr-FR" smtClean="0"/>
              <a:t>69</a:t>
            </a:fld>
            <a:endParaRPr lang="fr-FR" dirty="0"/>
          </a:p>
        </p:txBody>
      </p:sp>
      <p:pic>
        <p:nvPicPr>
          <p:cNvPr id="7" name="Image 6">
            <a:extLst>
              <a:ext uri="{FF2B5EF4-FFF2-40B4-BE49-F238E27FC236}">
                <a16:creationId xmlns:a16="http://schemas.microsoft.com/office/drawing/2014/main" id="{64D7BCC0-1F7E-432A-9BFF-CDFE0E4C7CAF}"/>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14664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rPr>
              <a:t>Introduction</a:t>
            </a:r>
            <a:br>
              <a:rPr lang="fr-FR" dirty="0">
                <a:latin typeface="Arial Black" panose="020B0A04020102020204" pitchFamily="34" charset="0"/>
              </a:rPr>
            </a:br>
            <a:r>
              <a:rPr lang="fr-FR" sz="4000" dirty="0">
                <a:latin typeface="Arial" panose="020B0604020202020204" pitchFamily="34" charset="0"/>
                <a:cs typeface="Arial" panose="020B0604020202020204" pitchFamily="34" charset="0"/>
              </a:rPr>
              <a:t>La résolution du dilemme du prisonnier</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68366" y="1287917"/>
                <a:ext cx="12022508" cy="6595267"/>
              </a:xfrm>
              <a:prstGeom prst="rect">
                <a:avLst/>
              </a:prstGeom>
              <a:noFill/>
            </p:spPr>
            <p:txBody>
              <a:bodyPr wrap="square" rtlCol="0">
                <a:spAutoFit/>
              </a:bodyPr>
              <a:lstStyle/>
              <a:p>
                <a:pPr marL="457200" indent="-457200">
                  <a:buFont typeface="Arial" panose="020B0604020202020204" pitchFamily="34" charset="0"/>
                  <a:buChar char="•"/>
                </a:pPr>
                <a:r>
                  <a:rPr lang="fr-FR" sz="3000" dirty="0">
                    <a:ea typeface="Cambria Math" panose="02040503050406030204" pitchFamily="18" charset="0"/>
                  </a:rPr>
                  <a:t>Considérons la situation où chacun pense jouer de manière répétée avec l’autre</a:t>
                </a:r>
              </a:p>
              <a:p>
                <a:pPr marL="914400" lvl="1" indent="-457200">
                  <a:buFont typeface="Arial" panose="020B0604020202020204" pitchFamily="34" charset="0"/>
                  <a:buChar char="•"/>
                </a:pPr>
                <a:r>
                  <a:rPr lang="fr-FR" sz="3000" dirty="0">
                    <a:ea typeface="Cambria Math" panose="02040503050406030204" pitchFamily="18" charset="0"/>
                  </a:rPr>
                  <a:t>E.g., chaque jour pour une longue période.</a:t>
                </a:r>
              </a:p>
              <a:p>
                <a:pPr marL="914400" lvl="1" indent="-457200">
                  <a:buFont typeface="Arial" panose="020B0604020202020204" pitchFamily="34" charset="0"/>
                  <a:buChar char="•"/>
                </a:pPr>
                <a:r>
                  <a:rPr lang="fr-FR" sz="3000" dirty="0">
                    <a:ea typeface="Cambria Math" panose="02040503050406030204" pitchFamily="18" charset="0"/>
                  </a:rPr>
                  <a:t>Prisonniers </a:t>
                </a:r>
                <a:r>
                  <a:rPr lang="fr-FR" sz="3000" dirty="0">
                    <a:ea typeface="Cambria Math" panose="02040503050406030204" pitchFamily="18" charset="0"/>
                    <a:sym typeface="Wingdings" panose="05000000000000000000" pitchFamily="2" charset="2"/>
                  </a:rPr>
                  <a:t> Ménage au sein d’une colocation d’étudiants</a:t>
                </a:r>
              </a:p>
              <a:p>
                <a:pPr marL="457200" indent="-457200">
                  <a:buFont typeface="Arial" panose="020B0604020202020204" pitchFamily="34" charset="0"/>
                  <a:buChar char="•"/>
                </a:pPr>
                <a:r>
                  <a:rPr lang="fr-FR" sz="3000" dirty="0">
                    <a:ea typeface="Cambria Math" panose="02040503050406030204" pitchFamily="18" charset="0"/>
                    <a:sym typeface="Wingdings" panose="05000000000000000000" pitchFamily="2" charset="2"/>
                  </a:rPr>
                  <a:t>Le jeu est quotidiennement répété, et peut s’arrêter le jour suivant avec une probabilité de 1 %.</a:t>
                </a:r>
              </a:p>
              <a:p>
                <a:pPr marL="914400" lvl="1" indent="-457200">
                  <a:buFont typeface="Arial" panose="020B0604020202020204" pitchFamily="34" charset="0"/>
                  <a:buChar char="•"/>
                </a:pPr>
                <a:r>
                  <a:rPr lang="fr-FR" sz="3000" dirty="0">
                    <a:ea typeface="Cambria Math" panose="02040503050406030204" pitchFamily="18" charset="0"/>
                    <a:sym typeface="Wingdings" panose="05000000000000000000" pitchFamily="2" charset="2"/>
                  </a:rPr>
                  <a:t>Chaque jour, les joueurs pensent qu’il y a 99 % de chances pour que l’interaction continue le lendemain. </a:t>
                </a:r>
              </a:p>
              <a:p>
                <a:pPr marL="914400" lvl="1" indent="-457200">
                  <a:buFont typeface="Arial" panose="020B0604020202020204" pitchFamily="34" charset="0"/>
                  <a:buChar char="•"/>
                </a:pPr>
                <a:r>
                  <a:rPr lang="fr-FR" sz="3000" dirty="0">
                    <a:ea typeface="Cambria Math" panose="02040503050406030204" pitchFamily="18" charset="0"/>
                    <a:sym typeface="Wingdings" panose="05000000000000000000" pitchFamily="2" charset="2"/>
                  </a:rPr>
                  <a:t>Supposons que cette probabilité est indépendante de l’histoire des actions jouées jusque-là.</a:t>
                </a:r>
              </a:p>
              <a:p>
                <a:pPr marL="914400" lvl="1" indent="-457200">
                  <a:buFont typeface="Arial" panose="020B0604020202020204" pitchFamily="34" charset="0"/>
                  <a:buChar char="•"/>
                </a:pPr>
                <a:r>
                  <a:rPr lang="fr-FR" sz="3000" dirty="0">
                    <a:ea typeface="Cambria Math" panose="02040503050406030204" pitchFamily="18" charset="0"/>
                    <a:sym typeface="Wingdings" panose="05000000000000000000" pitchFamily="2" charset="2"/>
                  </a:rPr>
                  <a:t>La probabilité que le jeu soit répété exactement </a:t>
                </a:r>
                <a14:m>
                  <m:oMath xmlns:m="http://schemas.openxmlformats.org/officeDocument/2006/math">
                    <m:r>
                      <a:rPr lang="fr-FR" sz="3000" i="1" dirty="0" smtClean="0">
                        <a:latin typeface="Cambria Math" panose="02040503050406030204" pitchFamily="18" charset="0"/>
                        <a:ea typeface="Cambria Math" panose="02040503050406030204" pitchFamily="18" charset="0"/>
                        <a:sym typeface="Wingdings" panose="05000000000000000000" pitchFamily="2" charset="2"/>
                      </a:rPr>
                      <m:t>𝑘</m:t>
                    </m:r>
                  </m:oMath>
                </a14:m>
                <a:r>
                  <a:rPr lang="fr-FR" sz="3000" dirty="0">
                    <a:ea typeface="Cambria Math" panose="02040503050406030204" pitchFamily="18" charset="0"/>
                    <a:sym typeface="Wingdings" panose="05000000000000000000" pitchFamily="2" charset="2"/>
                  </a:rPr>
                  <a:t> périodes s’écrit </a:t>
                </a:r>
                <a14:m>
                  <m:oMath xmlns:m="http://schemas.openxmlformats.org/officeDocument/2006/math">
                    <m:sSup>
                      <m:sSupPr>
                        <m:ctrlPr>
                          <a:rPr lang="fr-FR" sz="3200" i="1">
                            <a:latin typeface="Cambria Math" panose="02040503050406030204" pitchFamily="18" charset="0"/>
                          </a:rPr>
                        </m:ctrlPr>
                      </m:sSupPr>
                      <m:e>
                        <m:d>
                          <m:dPr>
                            <m:ctrlPr>
                              <a:rPr lang="fr-FR" sz="3200" i="1">
                                <a:latin typeface="Cambria Math" panose="02040503050406030204" pitchFamily="18" charset="0"/>
                              </a:rPr>
                            </m:ctrlPr>
                          </m:dPr>
                          <m:e>
                            <m:r>
                              <a:rPr lang="fr-FR" sz="3200" i="1">
                                <a:latin typeface="Cambria Math" panose="02040503050406030204" pitchFamily="18" charset="0"/>
                              </a:rPr>
                              <m:t>0,99</m:t>
                            </m:r>
                          </m:e>
                        </m:d>
                      </m:e>
                      <m:sup>
                        <m:r>
                          <a:rPr lang="fr-FR" sz="3200" i="1">
                            <a:latin typeface="Cambria Math" panose="02040503050406030204" pitchFamily="18" charset="0"/>
                          </a:rPr>
                          <m:t>𝑘</m:t>
                        </m:r>
                        <m:r>
                          <a:rPr lang="fr-FR" sz="3200" i="1">
                            <a:latin typeface="Cambria Math" panose="02040503050406030204" pitchFamily="18" charset="0"/>
                          </a:rPr>
                          <m:t>−1</m:t>
                        </m:r>
                      </m:sup>
                    </m:sSup>
                    <m:r>
                      <a:rPr lang="fr-FR" sz="3200" i="1">
                        <a:latin typeface="Cambria Math" panose="02040503050406030204" pitchFamily="18" charset="0"/>
                      </a:rPr>
                      <m:t>×0,01</m:t>
                    </m:r>
                  </m:oMath>
                </a14:m>
                <a:r>
                  <a:rPr lang="fr-FR" sz="3200" dirty="0"/>
                  <a:t>.</a:t>
                </a:r>
                <a:endParaRPr lang="fr-FR" sz="3000" dirty="0">
                  <a:ea typeface="Cambria Math" panose="02040503050406030204" pitchFamily="18" charset="0"/>
                  <a:sym typeface="Wingdings" panose="05000000000000000000" pitchFamily="2" charset="2"/>
                </a:endParaRPr>
              </a:p>
              <a:p>
                <a:pPr marL="914400" lvl="1" indent="-457200">
                  <a:buFont typeface="Arial" panose="020B0604020202020204" pitchFamily="34" charset="0"/>
                  <a:buChar char="•"/>
                </a:pPr>
                <a:endParaRPr lang="fr-FR" sz="3000" dirty="0">
                  <a:ea typeface="Cambria Math" panose="02040503050406030204" pitchFamily="18" charset="0"/>
                  <a:sym typeface="Wingdings" panose="05000000000000000000" pitchFamily="2" charset="2"/>
                </a:endParaRPr>
              </a:p>
              <a:p>
                <a:pPr marL="914400" lvl="1" indent="-457200">
                  <a:buFont typeface="Arial" panose="020B0604020202020204" pitchFamily="34" charset="0"/>
                  <a:buChar char="•"/>
                </a:pPr>
                <a:endParaRPr lang="fr-FR" sz="3000" dirty="0">
                  <a:ea typeface="Cambria Math" panose="02040503050406030204" pitchFamily="18"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68366" y="1287917"/>
                <a:ext cx="12022508" cy="6595267"/>
              </a:xfrm>
              <a:prstGeom prst="rect">
                <a:avLst/>
              </a:prstGeom>
              <a:blipFill>
                <a:blip r:embed="rId2"/>
                <a:stretch>
                  <a:fillRect l="-1065" t="-1201" r="-406"/>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6E03E6A9-D450-4DC4-B3D9-4033A581E3C5}"/>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0918C657-C06E-4213-91A3-DCB52869C935}"/>
              </a:ext>
            </a:extLst>
          </p:cNvPr>
          <p:cNvSpPr>
            <a:spLocks noGrp="1"/>
          </p:cNvSpPr>
          <p:nvPr>
            <p:ph type="sldNum" sz="quarter" idx="12"/>
          </p:nvPr>
        </p:nvSpPr>
        <p:spPr/>
        <p:txBody>
          <a:bodyPr/>
          <a:lstStyle/>
          <a:p>
            <a:fld id="{A88EAB1B-73FB-4977-9B11-E6EDEDEB8490}" type="slidenum">
              <a:rPr lang="fr-FR" smtClean="0"/>
              <a:t>7</a:t>
            </a:fld>
            <a:endParaRPr lang="fr-FR" dirty="0"/>
          </a:p>
        </p:txBody>
      </p:sp>
      <p:pic>
        <p:nvPicPr>
          <p:cNvPr id="7" name="Image 6">
            <a:extLst>
              <a:ext uri="{FF2B5EF4-FFF2-40B4-BE49-F238E27FC236}">
                <a16:creationId xmlns:a16="http://schemas.microsoft.com/office/drawing/2014/main" id="{F4F78533-0CFB-43C7-95DB-10DCEDDFC941}"/>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7203988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2190343"/>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r>
                  <a:rPr lang="fr-FR" sz="3200" dirty="0">
                    <a:effectLst/>
                    <a:latin typeface="Times New Roman" panose="02020603050405020304" pitchFamily="18" charset="0"/>
                    <a:ea typeface="Calibri" panose="020F0502020204030204" pitchFamily="34" charset="0"/>
                  </a:rPr>
                  <a:t>Supposons </a:t>
                </a:r>
                <a14:m>
                  <m:oMath xmlns:m="http://schemas.openxmlformats.org/officeDocument/2006/math">
                    <m:r>
                      <a:rPr lang="fr-FR" sz="3200" i="1">
                        <a:latin typeface="Cambria Math" panose="02040503050406030204" pitchFamily="18" charset="0"/>
                        <a:ea typeface="Times New Roman" panose="02020603050405020304" pitchFamily="18" charset="0"/>
                        <a:cs typeface="Times New Roman" panose="02020603050405020304" pitchFamily="18" charset="0"/>
                      </a:rPr>
                      <m:t>𝑇</m:t>
                    </m:r>
                    <m:r>
                      <a:rPr lang="fr-FR" sz="3200" b="0" i="1" smtClean="0">
                        <a:latin typeface="Cambria Math" panose="02040503050406030204" pitchFamily="18" charset="0"/>
                        <a:ea typeface="Times New Roman" panose="02020603050405020304" pitchFamily="18" charset="0"/>
                        <a:cs typeface="Times New Roman" panose="02020603050405020304" pitchFamily="18" charset="0"/>
                      </a:rPr>
                      <m:t>=</m:t>
                    </m:r>
                    <m:r>
                      <a:rPr lang="fr-FR" sz="3200" i="1">
                        <a:latin typeface="Cambria Math" panose="02040503050406030204" pitchFamily="18" charset="0"/>
                        <a:ea typeface="Times New Roman" panose="02020603050405020304" pitchFamily="18" charset="0"/>
                        <a:cs typeface="Times New Roman" panose="02020603050405020304" pitchFamily="18" charset="0"/>
                      </a:rPr>
                      <m:t>+∞</m:t>
                    </m:r>
                    <m:r>
                      <a:rPr lang="fr-FR" sz="3200" b="0"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fr-FR" sz="3200" b="0" i="1" dirty="0">
                  <a:latin typeface="Cambria Math" panose="02040503050406030204" pitchFamily="18" charset="0"/>
                  <a:ea typeface="Times New Roman" panose="02020603050405020304" pitchFamily="18" charset="0"/>
                  <a:cs typeface="Times New Roman" panose="02020603050405020304" pitchFamily="18" charset="0"/>
                </a:endParaRPr>
              </a:p>
              <a:p>
                <a:pPr marL="457200" indent="-457200" algn="just">
                  <a:spcAft>
                    <a:spcPts val="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La résolution devient </a:t>
                </a:r>
                <a:r>
                  <a:rPr lang="fr-FR" sz="3200" dirty="0">
                    <a:effectLst/>
                    <a:latin typeface="Times New Roman" panose="02020603050405020304" pitchFamily="18" charset="0"/>
                    <a:ea typeface="Calibri" panose="020F0502020204030204" pitchFamily="34" charset="0"/>
                  </a:rPr>
                  <a:t>non triviale pour au moins deux raisons:</a:t>
                </a:r>
              </a:p>
              <a:p>
                <a:pPr algn="just">
                  <a:spcAft>
                    <a:spcPts val="0"/>
                  </a:spcAft>
                </a:pPr>
                <a:r>
                  <a:rPr lang="fr-FR" sz="3200" dirty="0">
                    <a:latin typeface="Times New Roman" panose="02020603050405020304" pitchFamily="18" charset="0"/>
                    <a:ea typeface="Calibri" panose="020F0502020204030204" pitchFamily="34" charset="0"/>
                  </a:rPr>
                  <a:t>	-  </a:t>
                </a:r>
                <a:r>
                  <a:rPr lang="fr-FR" sz="3200" dirty="0">
                    <a:effectLst/>
                    <a:latin typeface="Times New Roman" panose="02020603050405020304" pitchFamily="18" charset="0"/>
                    <a:ea typeface="Calibri" panose="020F0502020204030204" pitchFamily="34" charset="0"/>
                  </a:rPr>
                  <a:t>La méthode d’induction à rebours</a:t>
                </a:r>
                <a:r>
                  <a:rPr lang="fr-FR" sz="3200" dirty="0">
                    <a:latin typeface="Times New Roman" panose="02020603050405020304" pitchFamily="18" charset="0"/>
                    <a:ea typeface="Calibri" panose="020F0502020204030204" pitchFamily="34" charset="0"/>
                  </a:rPr>
                  <a:t> </a:t>
                </a:r>
                <a:r>
                  <a:rPr lang="fr-FR" sz="3200" dirty="0">
                    <a:effectLst/>
                    <a:latin typeface="Times New Roman" panose="02020603050405020304" pitchFamily="18" charset="0"/>
                    <a:ea typeface="Calibri" panose="020F0502020204030204" pitchFamily="34" charset="0"/>
                  </a:rPr>
                  <a:t>ne peut pas être appliquée.</a:t>
                </a:r>
              </a:p>
              <a:p>
                <a:pPr algn="just">
                  <a:spcAft>
                    <a:spcPts val="0"/>
                  </a:spcAft>
                </a:pPr>
                <a:r>
                  <a:rPr lang="fr-FR" sz="3200" dirty="0">
                    <a:latin typeface="Times New Roman" panose="02020603050405020304" pitchFamily="18" charset="0"/>
                    <a:ea typeface="Calibri" panose="020F0502020204030204" pitchFamily="34" charset="0"/>
                  </a:rPr>
                  <a:t>	- </a:t>
                </a:r>
                <a:r>
                  <a:rPr lang="fr-FR" sz="3200" dirty="0">
                    <a:effectLst/>
                    <a:latin typeface="Times New Roman" panose="02020603050405020304" pitchFamily="18" charset="0"/>
                    <a:ea typeface="Calibri" panose="020F0502020204030204" pitchFamily="34" charset="0"/>
                  </a:rPr>
                  <a:t> Il n’est pas évident de formuler les stratégies. </a:t>
                </a: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2190343"/>
              </a:xfrm>
              <a:prstGeom prst="rect">
                <a:avLst/>
              </a:prstGeom>
              <a:blipFill>
                <a:blip r:embed="rId2"/>
                <a:stretch>
                  <a:fillRect l="-1173" t="-3889" b="-7778"/>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8" name="ZoneTexte 7">
            <a:extLst>
              <a:ext uri="{FF2B5EF4-FFF2-40B4-BE49-F238E27FC236}">
                <a16:creationId xmlns:a16="http://schemas.microsoft.com/office/drawing/2014/main" id="{7B8410AF-C3B2-4C12-8A9A-5BC7E985FBE6}"/>
              </a:ext>
            </a:extLst>
          </p:cNvPr>
          <p:cNvSpPr txBox="1"/>
          <p:nvPr/>
        </p:nvSpPr>
        <p:spPr>
          <a:xfrm>
            <a:off x="0" y="3582403"/>
            <a:ext cx="12192000" cy="584775"/>
          </a:xfrm>
          <a:prstGeom prst="rect">
            <a:avLst/>
          </a:prstGeom>
          <a:solidFill>
            <a:schemeClr val="accent6">
              <a:lumMod val="20000"/>
              <a:lumOff val="80000"/>
            </a:schemeClr>
          </a:solidFill>
        </p:spPr>
        <p:txBody>
          <a:bodyPr wrap="square" rtlCol="0">
            <a:spAutoFit/>
          </a:bodyPr>
          <a:lstStyle/>
          <a:p>
            <a:pPr algn="just"/>
            <a:r>
              <a:rPr lang="fr-FR" sz="3200" u="sng" dirty="0">
                <a:latin typeface="Times New Roman" panose="02020603050405020304" pitchFamily="18" charset="0"/>
                <a:ea typeface="Times New Roman" panose="02020603050405020304" pitchFamily="18" charset="0"/>
              </a:rPr>
              <a:t>Q.:</a:t>
            </a:r>
            <a:r>
              <a:rPr lang="fr-FR" sz="3200" dirty="0">
                <a:latin typeface="Times New Roman" panose="02020603050405020304" pitchFamily="18" charset="0"/>
                <a:ea typeface="Times New Roman" panose="02020603050405020304" pitchFamily="18" charset="0"/>
              </a:rPr>
              <a:t> </a:t>
            </a:r>
            <a:r>
              <a:rPr lang="fr-FR" sz="3200" dirty="0">
                <a:latin typeface="Times New Roman" panose="02020603050405020304" pitchFamily="18" charset="0"/>
                <a:ea typeface="Calibri" panose="020F0502020204030204" pitchFamily="34" charset="0"/>
              </a:rPr>
              <a:t>Combien y a-t-il de stratégies pures dans un jeu répété infini ?</a:t>
            </a:r>
            <a:endParaRPr lang="fr-FR" sz="3200" dirty="0">
              <a:effectLst/>
              <a:latin typeface="Times New Roman" panose="02020603050405020304" pitchFamily="18" charset="0"/>
              <a:ea typeface="Calibri" panose="020F0502020204030204" pitchFamily="34" charset="0"/>
            </a:endParaRPr>
          </a:p>
        </p:txBody>
      </p:sp>
      <p:sp>
        <p:nvSpPr>
          <p:cNvPr id="3" name="Espace réservé du pied de page 2">
            <a:extLst>
              <a:ext uri="{FF2B5EF4-FFF2-40B4-BE49-F238E27FC236}">
                <a16:creationId xmlns:a16="http://schemas.microsoft.com/office/drawing/2014/main" id="{770DCE3D-20CD-4A5A-B877-50D72B52B9C7}"/>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8F5E651C-EA71-4148-B4DD-B7D05EB28C9A}"/>
              </a:ext>
            </a:extLst>
          </p:cNvPr>
          <p:cNvSpPr>
            <a:spLocks noGrp="1"/>
          </p:cNvSpPr>
          <p:nvPr>
            <p:ph type="sldNum" sz="quarter" idx="12"/>
          </p:nvPr>
        </p:nvSpPr>
        <p:spPr/>
        <p:txBody>
          <a:bodyPr/>
          <a:lstStyle/>
          <a:p>
            <a:fld id="{A88EAB1B-73FB-4977-9B11-E6EDEDEB8490}" type="slidenum">
              <a:rPr lang="fr-FR" smtClean="0"/>
              <a:t>70</a:t>
            </a:fld>
            <a:endParaRPr lang="fr-FR" dirty="0"/>
          </a:p>
        </p:txBody>
      </p:sp>
      <p:pic>
        <p:nvPicPr>
          <p:cNvPr id="9" name="Image 8">
            <a:extLst>
              <a:ext uri="{FF2B5EF4-FFF2-40B4-BE49-F238E27FC236}">
                <a16:creationId xmlns:a16="http://schemas.microsoft.com/office/drawing/2014/main" id="{7F04E6A1-D4D2-4B5C-948C-D2D8FE484251}"/>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0040343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2190343"/>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r>
                  <a:rPr lang="fr-FR" sz="3200" dirty="0">
                    <a:effectLst/>
                    <a:latin typeface="Times New Roman" panose="02020603050405020304" pitchFamily="18" charset="0"/>
                    <a:ea typeface="Calibri" panose="020F0502020204030204" pitchFamily="34" charset="0"/>
                  </a:rPr>
                  <a:t>Supposons </a:t>
                </a:r>
                <a14:m>
                  <m:oMath xmlns:m="http://schemas.openxmlformats.org/officeDocument/2006/math">
                    <m:r>
                      <a:rPr lang="fr-FR" sz="3200" i="1">
                        <a:latin typeface="Cambria Math" panose="02040503050406030204" pitchFamily="18" charset="0"/>
                        <a:ea typeface="Times New Roman" panose="02020603050405020304" pitchFamily="18" charset="0"/>
                        <a:cs typeface="Times New Roman" panose="02020603050405020304" pitchFamily="18" charset="0"/>
                      </a:rPr>
                      <m:t>𝑇</m:t>
                    </m:r>
                    <m:r>
                      <a:rPr lang="fr-FR" sz="3200" b="0" i="1" smtClean="0">
                        <a:latin typeface="Cambria Math" panose="02040503050406030204" pitchFamily="18" charset="0"/>
                        <a:ea typeface="Times New Roman" panose="02020603050405020304" pitchFamily="18" charset="0"/>
                        <a:cs typeface="Times New Roman" panose="02020603050405020304" pitchFamily="18" charset="0"/>
                      </a:rPr>
                      <m:t>=</m:t>
                    </m:r>
                    <m:r>
                      <a:rPr lang="fr-FR" sz="3200" i="1">
                        <a:latin typeface="Cambria Math" panose="02040503050406030204" pitchFamily="18" charset="0"/>
                        <a:ea typeface="Times New Roman" panose="02020603050405020304" pitchFamily="18" charset="0"/>
                        <a:cs typeface="Times New Roman" panose="02020603050405020304" pitchFamily="18" charset="0"/>
                      </a:rPr>
                      <m:t>+∞</m:t>
                    </m:r>
                    <m:r>
                      <a:rPr lang="fr-FR" sz="3200" b="0"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fr-FR" sz="3200" b="0" i="1" dirty="0">
                  <a:latin typeface="Cambria Math" panose="02040503050406030204" pitchFamily="18" charset="0"/>
                  <a:ea typeface="Times New Roman" panose="02020603050405020304" pitchFamily="18" charset="0"/>
                  <a:cs typeface="Times New Roman" panose="02020603050405020304" pitchFamily="18" charset="0"/>
                </a:endParaRPr>
              </a:p>
              <a:p>
                <a:pPr marL="457200" indent="-457200" algn="just">
                  <a:spcAft>
                    <a:spcPts val="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La résolution devient </a:t>
                </a:r>
                <a:r>
                  <a:rPr lang="fr-FR" sz="3200" dirty="0">
                    <a:effectLst/>
                    <a:latin typeface="Times New Roman" panose="02020603050405020304" pitchFamily="18" charset="0"/>
                    <a:ea typeface="Calibri" panose="020F0502020204030204" pitchFamily="34" charset="0"/>
                  </a:rPr>
                  <a:t>non triviale pour au moins deux raisons:</a:t>
                </a:r>
              </a:p>
              <a:p>
                <a:pPr algn="just">
                  <a:spcAft>
                    <a:spcPts val="0"/>
                  </a:spcAft>
                </a:pPr>
                <a:r>
                  <a:rPr lang="fr-FR" sz="3200" dirty="0">
                    <a:latin typeface="Times New Roman" panose="02020603050405020304" pitchFamily="18" charset="0"/>
                    <a:ea typeface="Calibri" panose="020F0502020204030204" pitchFamily="34" charset="0"/>
                  </a:rPr>
                  <a:t>	-  </a:t>
                </a:r>
                <a:r>
                  <a:rPr lang="fr-FR" sz="3200" dirty="0">
                    <a:effectLst/>
                    <a:latin typeface="Times New Roman" panose="02020603050405020304" pitchFamily="18" charset="0"/>
                    <a:ea typeface="Calibri" panose="020F0502020204030204" pitchFamily="34" charset="0"/>
                  </a:rPr>
                  <a:t>La méthode d’induction à rebours</a:t>
                </a:r>
                <a:r>
                  <a:rPr lang="fr-FR" sz="3200" dirty="0">
                    <a:latin typeface="Times New Roman" panose="02020603050405020304" pitchFamily="18" charset="0"/>
                    <a:ea typeface="Calibri" panose="020F0502020204030204" pitchFamily="34" charset="0"/>
                  </a:rPr>
                  <a:t> </a:t>
                </a:r>
                <a:r>
                  <a:rPr lang="fr-FR" sz="3200" dirty="0">
                    <a:effectLst/>
                    <a:latin typeface="Times New Roman" panose="02020603050405020304" pitchFamily="18" charset="0"/>
                    <a:ea typeface="Calibri" panose="020F0502020204030204" pitchFamily="34" charset="0"/>
                  </a:rPr>
                  <a:t>ne peut pas être appliquée.</a:t>
                </a:r>
              </a:p>
              <a:p>
                <a:pPr algn="just">
                  <a:spcAft>
                    <a:spcPts val="0"/>
                  </a:spcAft>
                </a:pPr>
                <a:r>
                  <a:rPr lang="fr-FR" sz="3200" dirty="0">
                    <a:latin typeface="Times New Roman" panose="02020603050405020304" pitchFamily="18" charset="0"/>
                    <a:ea typeface="Calibri" panose="020F0502020204030204" pitchFamily="34" charset="0"/>
                  </a:rPr>
                  <a:t>	- </a:t>
                </a:r>
                <a:r>
                  <a:rPr lang="fr-FR" sz="3200" dirty="0">
                    <a:effectLst/>
                    <a:latin typeface="Times New Roman" panose="02020603050405020304" pitchFamily="18" charset="0"/>
                    <a:ea typeface="Calibri" panose="020F0502020204030204" pitchFamily="34" charset="0"/>
                  </a:rPr>
                  <a:t> Il n’est pas évident de formuler les stratégies. </a:t>
                </a: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2190343"/>
              </a:xfrm>
              <a:prstGeom prst="rect">
                <a:avLst/>
              </a:prstGeom>
              <a:blipFill>
                <a:blip r:embed="rId2"/>
                <a:stretch>
                  <a:fillRect l="-1173" t="-3889" b="-7778"/>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8" name="ZoneTexte 7">
            <a:extLst>
              <a:ext uri="{FF2B5EF4-FFF2-40B4-BE49-F238E27FC236}">
                <a16:creationId xmlns:a16="http://schemas.microsoft.com/office/drawing/2014/main" id="{7B8410AF-C3B2-4C12-8A9A-5BC7E985FBE6}"/>
              </a:ext>
            </a:extLst>
          </p:cNvPr>
          <p:cNvSpPr txBox="1"/>
          <p:nvPr/>
        </p:nvSpPr>
        <p:spPr>
          <a:xfrm>
            <a:off x="0" y="3582403"/>
            <a:ext cx="12192000" cy="584775"/>
          </a:xfrm>
          <a:prstGeom prst="rect">
            <a:avLst/>
          </a:prstGeom>
          <a:solidFill>
            <a:schemeClr val="accent6">
              <a:lumMod val="20000"/>
              <a:lumOff val="80000"/>
            </a:schemeClr>
          </a:solidFill>
        </p:spPr>
        <p:txBody>
          <a:bodyPr wrap="square" rtlCol="0">
            <a:spAutoFit/>
          </a:bodyPr>
          <a:lstStyle/>
          <a:p>
            <a:pPr algn="just"/>
            <a:r>
              <a:rPr lang="fr-FR" sz="3200" u="sng" dirty="0">
                <a:latin typeface="Times New Roman" panose="02020603050405020304" pitchFamily="18" charset="0"/>
                <a:ea typeface="Times New Roman" panose="02020603050405020304" pitchFamily="18" charset="0"/>
              </a:rPr>
              <a:t>Q.:</a:t>
            </a:r>
            <a:r>
              <a:rPr lang="fr-FR" sz="3200" dirty="0">
                <a:latin typeface="Times New Roman" panose="02020603050405020304" pitchFamily="18" charset="0"/>
                <a:ea typeface="Times New Roman" panose="02020603050405020304" pitchFamily="18" charset="0"/>
              </a:rPr>
              <a:t> </a:t>
            </a:r>
            <a:r>
              <a:rPr lang="fr-FR" sz="3200" dirty="0">
                <a:latin typeface="Times New Roman" panose="02020603050405020304" pitchFamily="18" charset="0"/>
                <a:ea typeface="Calibri" panose="020F0502020204030204" pitchFamily="34" charset="0"/>
              </a:rPr>
              <a:t>Combien y a-t-il de stratégies pures dans un jeu répété infini ?</a:t>
            </a:r>
            <a:endParaRPr lang="fr-FR" sz="3200" dirty="0">
              <a:effectLst/>
              <a:latin typeface="Times New Roman" panose="02020603050405020304" pitchFamily="18" charset="0"/>
              <a:ea typeface="Calibri" panose="020F0502020204030204" pitchFamily="34" charset="0"/>
            </a:endParaRPr>
          </a:p>
        </p:txBody>
      </p:sp>
      <p:sp>
        <p:nvSpPr>
          <p:cNvPr id="9" name="ZoneTexte 8">
            <a:extLst>
              <a:ext uri="{FF2B5EF4-FFF2-40B4-BE49-F238E27FC236}">
                <a16:creationId xmlns:a16="http://schemas.microsoft.com/office/drawing/2014/main" id="{77B35001-A93F-4D55-B2FE-519651AC6D5B}"/>
              </a:ext>
            </a:extLst>
          </p:cNvPr>
          <p:cNvSpPr txBox="1"/>
          <p:nvPr/>
        </p:nvSpPr>
        <p:spPr>
          <a:xfrm>
            <a:off x="0" y="4303756"/>
            <a:ext cx="12192000" cy="1697901"/>
          </a:xfrm>
          <a:prstGeom prst="rect">
            <a:avLst/>
          </a:prstGeom>
          <a:solidFill>
            <a:srgbClr val="FF6161"/>
          </a:solidFill>
        </p:spPr>
        <p:txBody>
          <a:bodyPr wrap="square" rtlCol="0">
            <a:spAutoFit/>
          </a:bodyPr>
          <a:lstStyle/>
          <a:p>
            <a:pPr algn="just">
              <a:spcAft>
                <a:spcPts val="1000"/>
              </a:spcAft>
            </a:pPr>
            <a:r>
              <a:rPr lang="fr-FR" sz="3200" u="sng" dirty="0">
                <a:latin typeface="Times New Roman" panose="02020603050405020304" pitchFamily="18" charset="0"/>
                <a:ea typeface="Times New Roman" panose="02020603050405020304" pitchFamily="18" charset="0"/>
              </a:rPr>
              <a:t>R.:</a:t>
            </a:r>
            <a:r>
              <a:rPr lang="fr-FR" sz="3200" dirty="0">
                <a:latin typeface="Times New Roman" panose="02020603050405020304" pitchFamily="18" charset="0"/>
                <a:ea typeface="Times New Roman" panose="02020603050405020304" pitchFamily="18" charset="0"/>
              </a:rPr>
              <a:t> </a:t>
            </a:r>
            <a:r>
              <a:rPr lang="fr-FR" sz="3200" dirty="0">
                <a:solidFill>
                  <a:srgbClr val="FF6161"/>
                </a:solidFill>
                <a:latin typeface="Times New Roman" panose="02020603050405020304" pitchFamily="18" charset="0"/>
                <a:ea typeface="Calibri" panose="020F0502020204030204" pitchFamily="34" charset="0"/>
              </a:rPr>
              <a:t>Une stratégie pure consiste en un choix d’action à chaque période du jeu, et donc au total à une infinité de choix.</a:t>
            </a:r>
          </a:p>
          <a:p>
            <a:pPr algn="just">
              <a:spcAft>
                <a:spcPts val="0"/>
              </a:spcAft>
            </a:pPr>
            <a:r>
              <a:rPr lang="fr-FR" sz="3200" dirty="0">
                <a:solidFill>
                  <a:srgbClr val="FF6161"/>
                </a:solidFill>
                <a:latin typeface="Times New Roman" panose="02020603050405020304" pitchFamily="18" charset="0"/>
                <a:ea typeface="Calibri" panose="020F0502020204030204" pitchFamily="34" charset="0"/>
              </a:rPr>
              <a:t> Il y a donc une infinité de stratégies pures.</a:t>
            </a:r>
          </a:p>
        </p:txBody>
      </p:sp>
      <p:sp>
        <p:nvSpPr>
          <p:cNvPr id="3" name="Espace réservé du pied de page 2">
            <a:extLst>
              <a:ext uri="{FF2B5EF4-FFF2-40B4-BE49-F238E27FC236}">
                <a16:creationId xmlns:a16="http://schemas.microsoft.com/office/drawing/2014/main" id="{770DCE3D-20CD-4A5A-B877-50D72B52B9C7}"/>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8F5E651C-EA71-4148-B4DD-B7D05EB28C9A}"/>
              </a:ext>
            </a:extLst>
          </p:cNvPr>
          <p:cNvSpPr>
            <a:spLocks noGrp="1"/>
          </p:cNvSpPr>
          <p:nvPr>
            <p:ph type="sldNum" sz="quarter" idx="12"/>
          </p:nvPr>
        </p:nvSpPr>
        <p:spPr/>
        <p:txBody>
          <a:bodyPr/>
          <a:lstStyle/>
          <a:p>
            <a:fld id="{A88EAB1B-73FB-4977-9B11-E6EDEDEB8490}" type="slidenum">
              <a:rPr lang="fr-FR" smtClean="0"/>
              <a:t>71</a:t>
            </a:fld>
            <a:endParaRPr lang="fr-FR" dirty="0"/>
          </a:p>
        </p:txBody>
      </p:sp>
      <p:pic>
        <p:nvPicPr>
          <p:cNvPr id="10" name="Image 9">
            <a:extLst>
              <a:ext uri="{FF2B5EF4-FFF2-40B4-BE49-F238E27FC236}">
                <a16:creationId xmlns:a16="http://schemas.microsoft.com/office/drawing/2014/main" id="{2F36B093-9B5A-489D-9498-651E9E76C0E4}"/>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9229873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4031873"/>
          </a:xfrm>
          <a:prstGeom prst="rect">
            <a:avLst/>
          </a:prstGeom>
          <a:noFill/>
        </p:spPr>
        <p:txBody>
          <a:bodyPr wrap="square" rtlCol="0">
            <a:spAutoFit/>
          </a:bodyPr>
          <a:lstStyle/>
          <a:p>
            <a:pPr marL="457200" indent="-457200" algn="just">
              <a:spcAft>
                <a:spcPts val="0"/>
              </a:spcAft>
              <a:buFont typeface="Arial" panose="020B0604020202020204" pitchFamily="34" charset="0"/>
              <a:buChar char="•"/>
            </a:pPr>
            <a:r>
              <a:rPr lang="fr-FR" sz="3200" dirty="0">
                <a:effectLst/>
                <a:latin typeface="Times New Roman" panose="02020603050405020304" pitchFamily="18" charset="0"/>
                <a:ea typeface="Calibri" panose="020F0502020204030204" pitchFamily="34" charset="0"/>
              </a:rPr>
              <a:t>Dans un tel contexte, à quoi ressemble un équilibre de Nash ?</a:t>
            </a:r>
          </a:p>
          <a:p>
            <a:pPr marL="457200" indent="-457200" algn="just">
              <a:spcAft>
                <a:spcPts val="0"/>
              </a:spcAft>
              <a:buFont typeface="Arial" panose="020B0604020202020204" pitchFamily="34" charset="0"/>
              <a:buChar char="•"/>
            </a:pPr>
            <a:endParaRPr lang="fr-FR" sz="3200" dirty="0">
              <a:effectLst/>
              <a:latin typeface="Times New Roman" panose="02020603050405020304" pitchFamily="18" charset="0"/>
              <a:ea typeface="Calibri" panose="020F0502020204030204" pitchFamily="34" charset="0"/>
            </a:endParaRPr>
          </a:p>
          <a:p>
            <a:pPr marL="457200" indent="-457200" algn="just">
              <a:spcAft>
                <a:spcPts val="0"/>
              </a:spcAft>
              <a:buFont typeface="Arial" panose="020B0604020202020204" pitchFamily="34" charset="0"/>
              <a:buChar char="•"/>
            </a:pPr>
            <a:r>
              <a:rPr lang="fr-FR" sz="3200" dirty="0">
                <a:effectLst/>
                <a:latin typeface="Times New Roman" panose="02020603050405020304" pitchFamily="18" charset="0"/>
                <a:ea typeface="Calibri" panose="020F0502020204030204" pitchFamily="34" charset="0"/>
              </a:rPr>
              <a:t> Le théorème de Nash nous assure l’existence d’un équilibre dans tout jeu </a:t>
            </a:r>
            <a:r>
              <a:rPr lang="fr-FR" sz="3200" i="1" dirty="0">
                <a:effectLst/>
                <a:latin typeface="Times New Roman" panose="02020603050405020304" pitchFamily="18" charset="0"/>
                <a:ea typeface="Calibri" panose="020F0502020204030204" pitchFamily="34" charset="0"/>
              </a:rPr>
              <a:t>fini</a:t>
            </a:r>
            <a:r>
              <a:rPr lang="fr-FR" sz="3200" dirty="0">
                <a:effectLst/>
                <a:latin typeface="Times New Roman" panose="02020603050405020304" pitchFamily="18" charset="0"/>
                <a:ea typeface="Calibri" panose="020F0502020204030204" pitchFamily="34" charset="0"/>
              </a:rPr>
              <a:t> et ne s’applique donc pas ici.</a:t>
            </a:r>
          </a:p>
          <a:p>
            <a:pPr marL="457200" indent="-457200" algn="just">
              <a:spcAft>
                <a:spcPts val="0"/>
              </a:spcAft>
              <a:buFont typeface="Arial" panose="020B0604020202020204" pitchFamily="34" charset="0"/>
              <a:buChar char="•"/>
            </a:pPr>
            <a:endParaRPr lang="fr-FR" sz="3200" dirty="0">
              <a:effectLst/>
              <a:latin typeface="Times New Roman" panose="02020603050405020304" pitchFamily="18" charset="0"/>
              <a:ea typeface="Calibri" panose="020F0502020204030204" pitchFamily="34" charset="0"/>
            </a:endParaRPr>
          </a:p>
          <a:p>
            <a:pPr marL="457200" indent="-457200" algn="just">
              <a:spcAft>
                <a:spcPts val="0"/>
              </a:spcAft>
              <a:buFont typeface="Arial" panose="020B0604020202020204" pitchFamily="34" charset="0"/>
              <a:buChar char="•"/>
            </a:pPr>
            <a:r>
              <a:rPr lang="fr-FR" sz="3200" dirty="0">
                <a:effectLst/>
                <a:latin typeface="Times New Roman" panose="02020603050405020304" pitchFamily="18" charset="0"/>
                <a:ea typeface="Calibri" panose="020F0502020204030204" pitchFamily="34" charset="0"/>
              </a:rPr>
              <a:t> De plus, le nombre infini de stratégies pures d’un jeu répété infini peut potentiellement produire une infinité d’équilibre en stratégies pures.</a:t>
            </a: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0BF5B342-E1C0-4935-AE70-763243E2D4BD}"/>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EDC49EF5-AB8C-45B2-BCA8-CEEEBD0431B4}"/>
              </a:ext>
            </a:extLst>
          </p:cNvPr>
          <p:cNvSpPr>
            <a:spLocks noGrp="1"/>
          </p:cNvSpPr>
          <p:nvPr>
            <p:ph type="sldNum" sz="quarter" idx="12"/>
          </p:nvPr>
        </p:nvSpPr>
        <p:spPr/>
        <p:txBody>
          <a:bodyPr/>
          <a:lstStyle/>
          <a:p>
            <a:fld id="{A88EAB1B-73FB-4977-9B11-E6EDEDEB8490}" type="slidenum">
              <a:rPr lang="fr-FR" smtClean="0"/>
              <a:t>72</a:t>
            </a:fld>
            <a:endParaRPr lang="fr-FR" dirty="0"/>
          </a:p>
        </p:txBody>
      </p:sp>
      <p:pic>
        <p:nvPicPr>
          <p:cNvPr id="7" name="Image 6">
            <a:extLst>
              <a:ext uri="{FF2B5EF4-FFF2-40B4-BE49-F238E27FC236}">
                <a16:creationId xmlns:a16="http://schemas.microsoft.com/office/drawing/2014/main" id="{365363E4-4DBF-4016-914E-8D6375D5F2BE}"/>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40459589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016758"/>
          </a:xfrm>
          <a:prstGeom prst="rect">
            <a:avLst/>
          </a:prstGeom>
          <a:noFill/>
        </p:spPr>
        <p:txBody>
          <a:bodyPr wrap="square" rtlCol="0">
            <a:spAutoFit/>
          </a:bodyPr>
          <a:lstStyle/>
          <a:p>
            <a:pPr marL="457200" indent="-457200" algn="just">
              <a:spcAft>
                <a:spcPts val="0"/>
              </a:spcAft>
              <a:buFont typeface="Arial" panose="020B0604020202020204" pitchFamily="34" charset="0"/>
              <a:buChar char="•"/>
            </a:pPr>
            <a:r>
              <a:rPr lang="fr-FR" sz="3200" dirty="0">
                <a:effectLst/>
                <a:latin typeface="Times New Roman" panose="02020603050405020304" pitchFamily="18" charset="0"/>
                <a:ea typeface="Calibri" panose="020F0502020204030204" pitchFamily="34" charset="0"/>
              </a:rPr>
              <a:t>Pour contourner ces problèmes, les théoriciens des jeux ont tendance à s’intéresser aux paiements que produisent les équilibres sans avoir à énumérer la liste exhaustive des équilibres à l’origine de ces paiements.</a:t>
            </a:r>
          </a:p>
          <a:p>
            <a:pPr marL="457200" indent="-457200" algn="just">
              <a:spcAft>
                <a:spcPts val="0"/>
              </a:spcAft>
              <a:buFont typeface="Arial" panose="020B0604020202020204" pitchFamily="34" charset="0"/>
              <a:buChar char="•"/>
            </a:pPr>
            <a:endParaRPr lang="fr-FR" sz="3200" dirty="0">
              <a:effectLst/>
              <a:latin typeface="Times New Roman" panose="02020603050405020304" pitchFamily="18" charset="0"/>
              <a:ea typeface="Calibri" panose="020F0502020204030204" pitchFamily="34" charset="0"/>
            </a:endParaRPr>
          </a:p>
          <a:p>
            <a:pPr marL="457200" indent="-457200" algn="just">
              <a:spcAft>
                <a:spcPts val="0"/>
              </a:spcAft>
              <a:buFont typeface="Arial" panose="020B0604020202020204" pitchFamily="34" charset="0"/>
              <a:buChar char="•"/>
            </a:pPr>
            <a:r>
              <a:rPr lang="fr-FR" sz="3200" dirty="0">
                <a:effectLst/>
                <a:latin typeface="Times New Roman" panose="02020603050405020304" pitchFamily="18" charset="0"/>
                <a:ea typeface="Calibri" panose="020F0502020204030204" pitchFamily="34" charset="0"/>
              </a:rPr>
              <a:t> L’exercice consiste alors à caractériser l’ensemble des paiements d’équilibre plutôt que l’ensemble des équilibres.</a:t>
            </a:r>
          </a:p>
          <a:p>
            <a:pPr marL="457200" indent="-457200" algn="just">
              <a:spcAft>
                <a:spcPts val="0"/>
              </a:spcAft>
              <a:buFont typeface="Arial" panose="020B0604020202020204" pitchFamily="34" charset="0"/>
              <a:buChar char="•"/>
            </a:pPr>
            <a:endParaRPr lang="fr-FR" sz="3200" dirty="0">
              <a:effectLst/>
              <a:latin typeface="Times New Roman" panose="02020603050405020304" pitchFamily="18" charset="0"/>
              <a:ea typeface="Calibri" panose="020F0502020204030204" pitchFamily="34" charset="0"/>
            </a:endParaRPr>
          </a:p>
          <a:p>
            <a:pPr marL="457200" indent="-457200" algn="just">
              <a:spcAft>
                <a:spcPts val="0"/>
              </a:spcAft>
              <a:buFont typeface="Arial" panose="020B0604020202020204" pitchFamily="34" charset="0"/>
              <a:buChar char="•"/>
            </a:pPr>
            <a:r>
              <a:rPr lang="fr-FR" sz="3200" dirty="0">
                <a:effectLst/>
                <a:latin typeface="Times New Roman" panose="02020603050405020304" pitchFamily="18" charset="0"/>
                <a:ea typeface="Calibri" panose="020F0502020204030204" pitchFamily="34" charset="0"/>
              </a:rPr>
              <a:t> Pour ce faire, il existe une classe de résultats nommés « </a:t>
            </a:r>
            <a:r>
              <a:rPr lang="fr-FR" sz="3200" i="1" dirty="0">
                <a:effectLst/>
                <a:latin typeface="Times New Roman" panose="02020603050405020304" pitchFamily="18" charset="0"/>
                <a:ea typeface="Calibri" panose="020F0502020204030204" pitchFamily="34" charset="0"/>
              </a:rPr>
              <a:t>folk </a:t>
            </a:r>
            <a:r>
              <a:rPr lang="fr-FR" sz="3200" i="1" dirty="0" err="1">
                <a:effectLst/>
                <a:latin typeface="Times New Roman" panose="02020603050405020304" pitchFamily="18" charset="0"/>
                <a:ea typeface="Calibri" panose="020F0502020204030204" pitchFamily="34" charset="0"/>
              </a:rPr>
              <a:t>theorem</a:t>
            </a:r>
            <a:r>
              <a:rPr lang="fr-FR" sz="3200" dirty="0">
                <a:effectLst/>
                <a:latin typeface="Times New Roman" panose="02020603050405020304" pitchFamily="18" charset="0"/>
                <a:ea typeface="Calibri" panose="020F0502020204030204" pitchFamily="34" charset="0"/>
              </a:rPr>
              <a:t> ».</a:t>
            </a: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B85E9637-218E-41E9-9B52-7CFA1748317D}"/>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64E79D3D-EFE4-4357-BFE1-41FC964F2913}"/>
              </a:ext>
            </a:extLst>
          </p:cNvPr>
          <p:cNvSpPr>
            <a:spLocks noGrp="1"/>
          </p:cNvSpPr>
          <p:nvPr>
            <p:ph type="sldNum" sz="quarter" idx="12"/>
          </p:nvPr>
        </p:nvSpPr>
        <p:spPr/>
        <p:txBody>
          <a:bodyPr/>
          <a:lstStyle/>
          <a:p>
            <a:fld id="{A88EAB1B-73FB-4977-9B11-E6EDEDEB8490}" type="slidenum">
              <a:rPr lang="fr-FR" smtClean="0"/>
              <a:t>73</a:t>
            </a:fld>
            <a:endParaRPr lang="fr-FR" dirty="0"/>
          </a:p>
        </p:txBody>
      </p:sp>
      <p:pic>
        <p:nvPicPr>
          <p:cNvPr id="7" name="Image 6">
            <a:extLst>
              <a:ext uri="{FF2B5EF4-FFF2-40B4-BE49-F238E27FC236}">
                <a16:creationId xmlns:a16="http://schemas.microsoft.com/office/drawing/2014/main" id="{0D7816D9-B524-4662-BC49-F56E87A0B275}"/>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9699996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509200"/>
          </a:xfrm>
          <a:prstGeom prst="rect">
            <a:avLst/>
          </a:prstGeom>
          <a:noFill/>
        </p:spPr>
        <p:txBody>
          <a:bodyPr wrap="square" rtlCol="0">
            <a:spAutoFit/>
          </a:bodyPr>
          <a:lstStyle/>
          <a:p>
            <a:pPr marL="457200" indent="-457200" algn="just">
              <a:spcAft>
                <a:spcPts val="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Les « folk </a:t>
            </a:r>
            <a:r>
              <a:rPr lang="fr-FR" sz="3200" dirty="0" err="1">
                <a:latin typeface="Times New Roman" panose="02020603050405020304" pitchFamily="18" charset="0"/>
                <a:ea typeface="Calibri" panose="020F0502020204030204" pitchFamily="34" charset="0"/>
              </a:rPr>
              <a:t>theorems</a:t>
            </a:r>
            <a:r>
              <a:rPr lang="fr-FR" sz="3200" dirty="0">
                <a:latin typeface="Times New Roman" panose="02020603050405020304" pitchFamily="18" charset="0"/>
                <a:ea typeface="Calibri" panose="020F0502020204030204" pitchFamily="34" charset="0"/>
              </a:rPr>
              <a:t> » qui nous intéressent ici caractérisent l’ensemble des paiements qui peuvent être soutenus à l’équilibre d’une classe de jeu donné.</a:t>
            </a:r>
          </a:p>
          <a:p>
            <a:pPr marL="457200" indent="-457200" algn="just">
              <a:spcAft>
                <a:spcPts val="0"/>
              </a:spcAft>
              <a:buFont typeface="Arial" panose="020B0604020202020204" pitchFamily="34" charset="0"/>
              <a:buChar char="•"/>
            </a:pPr>
            <a:endParaRPr lang="fr-FR" sz="3200" dirty="0">
              <a:latin typeface="Times New Roman" panose="02020603050405020304" pitchFamily="18" charset="0"/>
              <a:ea typeface="Calibri" panose="020F0502020204030204" pitchFamily="34" charset="0"/>
            </a:endParaRPr>
          </a:p>
          <a:p>
            <a:pPr marL="457200" indent="-457200" algn="just">
              <a:buFont typeface="Arial" panose="020B0604020202020204" pitchFamily="34" charset="0"/>
              <a:buChar char="•"/>
            </a:pPr>
            <a:r>
              <a:rPr lang="fr-FR" sz="3200" dirty="0">
                <a:ea typeface="Calibri" panose="020F0502020204030204" pitchFamily="34" charset="0"/>
              </a:rPr>
              <a:t>Ils illustrent comment la répétition de l’interaction permet aux joueurs d’améliorer leurs paiements à l’équilibre. </a:t>
            </a:r>
          </a:p>
          <a:p>
            <a:pPr marL="457200" indent="-457200" algn="just">
              <a:spcAft>
                <a:spcPts val="0"/>
              </a:spcAft>
              <a:buFont typeface="Arial" panose="020B0604020202020204" pitchFamily="34" charset="0"/>
              <a:buChar char="•"/>
            </a:pPr>
            <a:endParaRPr lang="fr-FR" sz="3200" dirty="0">
              <a:latin typeface="Times New Roman" panose="02020603050405020304" pitchFamily="18" charset="0"/>
              <a:ea typeface="Calibri" panose="020F0502020204030204" pitchFamily="34" charset="0"/>
            </a:endParaRPr>
          </a:p>
          <a:p>
            <a:pPr marL="457200" indent="-457200" algn="jus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L’idée sous-jacente est que cette répétition permet aux joueurs de s’entendre sur une séquence d’actions et de punir ceux qui dévieraient de cette séquence. </a:t>
            </a:r>
          </a:p>
          <a:p>
            <a:pPr algn="just">
              <a:spcAft>
                <a:spcPts val="0"/>
              </a:spcAft>
            </a:pPr>
            <a:endParaRPr lang="fr-FR" sz="3200" dirty="0">
              <a:latin typeface="Times New Roman" panose="02020603050405020304" pitchFamily="18" charset="0"/>
              <a:ea typeface="Calibri" panose="020F0502020204030204" pitchFamily="34"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1DC01A39-D12F-48E6-B1BC-B78AAD4DB623}"/>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AB57D140-3953-4EB8-A12F-ABF09EBF3DD9}"/>
              </a:ext>
            </a:extLst>
          </p:cNvPr>
          <p:cNvSpPr>
            <a:spLocks noGrp="1"/>
          </p:cNvSpPr>
          <p:nvPr>
            <p:ph type="sldNum" sz="quarter" idx="12"/>
          </p:nvPr>
        </p:nvSpPr>
        <p:spPr/>
        <p:txBody>
          <a:bodyPr/>
          <a:lstStyle/>
          <a:p>
            <a:fld id="{A88EAB1B-73FB-4977-9B11-E6EDEDEB8490}" type="slidenum">
              <a:rPr lang="fr-FR" smtClean="0"/>
              <a:t>74</a:t>
            </a:fld>
            <a:endParaRPr lang="fr-FR" dirty="0"/>
          </a:p>
        </p:txBody>
      </p:sp>
      <p:pic>
        <p:nvPicPr>
          <p:cNvPr id="7" name="Image 6">
            <a:extLst>
              <a:ext uri="{FF2B5EF4-FFF2-40B4-BE49-F238E27FC236}">
                <a16:creationId xmlns:a16="http://schemas.microsoft.com/office/drawing/2014/main" id="{858EDA9F-A18C-401C-AF31-FF3288EC1CC0}"/>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4067457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016758"/>
          </a:xfrm>
          <a:prstGeom prst="rect">
            <a:avLst/>
          </a:prstGeom>
          <a:noFill/>
        </p:spPr>
        <p:txBody>
          <a:bodyPr wrap="square" rtlCol="0">
            <a:spAutoFit/>
          </a:bodyPr>
          <a:lstStyle/>
          <a:p>
            <a:pPr marL="457200" indent="-457200" algn="jus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Les résultats énoncent que si </a:t>
            </a:r>
          </a:p>
          <a:p>
            <a:pPr marL="457200" indent="-457200" algn="just">
              <a:buFont typeface="Arial" panose="020B0604020202020204" pitchFamily="34" charset="0"/>
              <a:buChar char="•"/>
            </a:pPr>
            <a:endParaRPr lang="fr-FR" sz="3200" dirty="0">
              <a:latin typeface="Times New Roman" panose="02020603050405020304" pitchFamily="18" charset="0"/>
              <a:ea typeface="Calibri" panose="020F0502020204030204" pitchFamily="34" charset="0"/>
            </a:endParaRPr>
          </a:p>
          <a:p>
            <a:pPr algn="ctr"/>
            <a:r>
              <a:rPr lang="fr-FR" sz="3200" i="1" dirty="0">
                <a:latin typeface="Times New Roman" panose="02020603050405020304" pitchFamily="18" charset="0"/>
                <a:ea typeface="Calibri" panose="020F0502020204030204" pitchFamily="34" charset="0"/>
              </a:rPr>
              <a:t>les joueurs sont suffisamment patients </a:t>
            </a:r>
          </a:p>
          <a:p>
            <a:pPr algn="ctr"/>
            <a:endParaRPr lang="fr-FR" sz="3200" i="1" dirty="0">
              <a:latin typeface="Times New Roman" panose="02020603050405020304" pitchFamily="18" charset="0"/>
              <a:ea typeface="Calibri" panose="020F0502020204030204" pitchFamily="34" charset="0"/>
            </a:endParaRPr>
          </a:p>
          <a:p>
            <a:pPr lvl="1" algn="ctr"/>
            <a:r>
              <a:rPr lang="fr-FR" sz="3200" dirty="0">
                <a:latin typeface="Times New Roman" panose="02020603050405020304" pitchFamily="18" charset="0"/>
                <a:ea typeface="Calibri" panose="020F0502020204030204" pitchFamily="34" charset="0"/>
              </a:rPr>
              <a:t>alors </a:t>
            </a:r>
          </a:p>
          <a:p>
            <a:pPr lvl="1" algn="ctr"/>
            <a:endParaRPr lang="fr-FR" sz="3200" dirty="0">
              <a:latin typeface="Times New Roman" panose="02020603050405020304" pitchFamily="18" charset="0"/>
              <a:ea typeface="Calibri" panose="020F0502020204030204" pitchFamily="34" charset="0"/>
            </a:endParaRPr>
          </a:p>
          <a:p>
            <a:pPr lvl="1" algn="ctr"/>
            <a:r>
              <a:rPr lang="fr-FR" sz="3200" i="1" dirty="0">
                <a:latin typeface="Times New Roman" panose="02020603050405020304" pitchFamily="18" charset="0"/>
                <a:ea typeface="Calibri" panose="020F0502020204030204" pitchFamily="34" charset="0"/>
              </a:rPr>
              <a:t>toute issue qui leur procure un paiement</a:t>
            </a:r>
          </a:p>
          <a:p>
            <a:pPr lvl="1" algn="ctr"/>
            <a:r>
              <a:rPr lang="fr-FR" sz="3200" i="1" dirty="0">
                <a:latin typeface="Times New Roman" panose="02020603050405020304" pitchFamily="18" charset="0"/>
                <a:ea typeface="Calibri" panose="020F0502020204030204" pitchFamily="34" charset="0"/>
              </a:rPr>
              <a:t> qu’ils sont individuellement capables de se garantir </a:t>
            </a:r>
          </a:p>
          <a:p>
            <a:pPr lvl="1" algn="ctr"/>
            <a:r>
              <a:rPr lang="fr-FR" sz="3200" i="1" dirty="0">
                <a:latin typeface="Times New Roman" panose="02020603050405020304" pitchFamily="18" charset="0"/>
                <a:ea typeface="Calibri" panose="020F0502020204030204" pitchFamily="34" charset="0"/>
              </a:rPr>
              <a:t>(en jouant une stratégie qui les préservent du pire) </a:t>
            </a:r>
          </a:p>
          <a:p>
            <a:pPr lvl="1" algn="ctr"/>
            <a:r>
              <a:rPr lang="fr-FR" sz="3200" i="1" dirty="0">
                <a:latin typeface="Times New Roman" panose="02020603050405020304" pitchFamily="18" charset="0"/>
                <a:ea typeface="Calibri" panose="020F0502020204030204" pitchFamily="34" charset="0"/>
              </a:rPr>
              <a:t>peut être soutenue à l’équilibre.</a:t>
            </a:r>
          </a:p>
        </p:txBody>
      </p:sp>
      <p:sp>
        <p:nvSpPr>
          <p:cNvPr id="3" name="Espace réservé du pied de page 2">
            <a:extLst>
              <a:ext uri="{FF2B5EF4-FFF2-40B4-BE49-F238E27FC236}">
                <a16:creationId xmlns:a16="http://schemas.microsoft.com/office/drawing/2014/main" id="{A628157E-A59C-4B56-9EBB-A7EA9A0A830D}"/>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400311BE-9377-4590-AD99-FB116B1597F3}"/>
              </a:ext>
            </a:extLst>
          </p:cNvPr>
          <p:cNvSpPr>
            <a:spLocks noGrp="1"/>
          </p:cNvSpPr>
          <p:nvPr>
            <p:ph type="sldNum" sz="quarter" idx="12"/>
          </p:nvPr>
        </p:nvSpPr>
        <p:spPr/>
        <p:txBody>
          <a:bodyPr/>
          <a:lstStyle/>
          <a:p>
            <a:fld id="{A88EAB1B-73FB-4977-9B11-E6EDEDEB8490}" type="slidenum">
              <a:rPr lang="fr-FR" smtClean="0"/>
              <a:t>75</a:t>
            </a:fld>
            <a:endParaRPr lang="fr-FR" dirty="0"/>
          </a:p>
        </p:txBody>
      </p:sp>
      <p:pic>
        <p:nvPicPr>
          <p:cNvPr id="7" name="Image 6">
            <a:extLst>
              <a:ext uri="{FF2B5EF4-FFF2-40B4-BE49-F238E27FC236}">
                <a16:creationId xmlns:a16="http://schemas.microsoft.com/office/drawing/2014/main" id="{13CA559F-CBD3-4B6F-B2A1-90F30DC58CF6}"/>
              </a:ext>
            </a:extLst>
          </p:cNvPr>
          <p:cNvPicPr>
            <a:picLocks noChangeAspect="1"/>
          </p:cNvPicPr>
          <p:nvPr/>
        </p:nvPicPr>
        <p:blipFill>
          <a:blip r:embed="rId2"/>
          <a:stretch>
            <a:fillRect/>
          </a:stretch>
        </p:blipFill>
        <p:spPr>
          <a:xfrm>
            <a:off x="11204293" y="-5787"/>
            <a:ext cx="987705" cy="1287917"/>
          </a:xfrm>
          <a:prstGeom prst="rect">
            <a:avLst/>
          </a:prstGeom>
        </p:spPr>
      </p:pic>
    </p:spTree>
    <p:extLst>
      <p:ext uri="{BB962C8B-B14F-4D97-AF65-F5344CB8AC3E}">
        <p14:creationId xmlns:p14="http://schemas.microsoft.com/office/powerpoint/2010/main" val="40661391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016758"/>
          </a:xfrm>
          <a:prstGeom prst="rect">
            <a:avLst/>
          </a:prstGeom>
          <a:noFill/>
        </p:spPr>
        <p:txBody>
          <a:bodyPr wrap="square" rtlCol="0">
            <a:spAutoFit/>
          </a:bodyPr>
          <a:lstStyle/>
          <a:p>
            <a:pPr marL="457200" indent="-457200" algn="just">
              <a:spcAft>
                <a:spcPts val="0"/>
              </a:spcAf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Il y a autant de « folk </a:t>
            </a:r>
            <a:r>
              <a:rPr lang="fr-FR" sz="3200" dirty="0" err="1">
                <a:latin typeface="Times New Roman" panose="02020603050405020304" pitchFamily="18" charset="0"/>
                <a:ea typeface="Calibri" panose="020F0502020204030204" pitchFamily="34" charset="0"/>
              </a:rPr>
              <a:t>theorem</a:t>
            </a:r>
            <a:r>
              <a:rPr lang="fr-FR" sz="3200" dirty="0">
                <a:latin typeface="Times New Roman" panose="02020603050405020304" pitchFamily="18" charset="0"/>
                <a:ea typeface="Calibri" panose="020F0502020204030204" pitchFamily="34" charset="0"/>
              </a:rPr>
              <a:t> » que de classes de jeu.</a:t>
            </a:r>
          </a:p>
          <a:p>
            <a:pPr marL="457200" indent="-457200" algn="just">
              <a:spcAft>
                <a:spcPts val="0"/>
              </a:spcAft>
              <a:buFont typeface="Arial" panose="020B0604020202020204" pitchFamily="34" charset="0"/>
              <a:buChar char="•"/>
            </a:pPr>
            <a:endParaRPr lang="fr-FR" sz="3200" dirty="0">
              <a:latin typeface="Times New Roman" panose="02020603050405020304" pitchFamily="18" charset="0"/>
              <a:ea typeface="Calibri" panose="020F0502020204030204" pitchFamily="34" charset="0"/>
            </a:endParaRPr>
          </a:p>
          <a:p>
            <a:pPr marL="457200" indent="-457200" algn="jus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 Ces classes se distinguent essentiellement selon :</a:t>
            </a:r>
          </a:p>
          <a:p>
            <a:pPr marL="914400" lvl="1" indent="-457200" algn="just">
              <a:buFontTx/>
              <a:buChar char="-"/>
            </a:pPr>
            <a:r>
              <a:rPr lang="fr-FR" sz="3200" dirty="0">
                <a:latin typeface="Times New Roman" panose="02020603050405020304" pitchFamily="18" charset="0"/>
                <a:ea typeface="Calibri" panose="020F0502020204030204" pitchFamily="34" charset="0"/>
              </a:rPr>
              <a:t>que la répétition du jeu est finie ou infinie;</a:t>
            </a:r>
          </a:p>
          <a:p>
            <a:pPr marL="914400" lvl="1" indent="-457200" algn="just">
              <a:buFontTx/>
              <a:buChar char="-"/>
            </a:pPr>
            <a:r>
              <a:rPr lang="fr-FR" sz="3200" dirty="0">
                <a:latin typeface="Times New Roman" panose="02020603050405020304" pitchFamily="18" charset="0"/>
                <a:ea typeface="Calibri" panose="020F0502020204030204" pitchFamily="34" charset="0"/>
              </a:rPr>
              <a:t>que l’information est complète ou incomplète;</a:t>
            </a:r>
          </a:p>
          <a:p>
            <a:pPr marL="914400" lvl="1" indent="-457200" algn="just">
              <a:buFontTx/>
              <a:buChar char="-"/>
            </a:pPr>
            <a:r>
              <a:rPr lang="fr-FR" sz="3200" dirty="0">
                <a:latin typeface="Times New Roman" panose="02020603050405020304" pitchFamily="18" charset="0"/>
                <a:ea typeface="Calibri" panose="020F0502020204030204" pitchFamily="34" charset="0"/>
              </a:rPr>
              <a:t>que les paiements sont comptabilisés de manière escomptés ou selon une autre procédure ;</a:t>
            </a:r>
          </a:p>
          <a:p>
            <a:pPr lvl="2" algn="just"/>
            <a:r>
              <a:rPr lang="fr-FR" sz="3200" dirty="0">
                <a:latin typeface="Times New Roman" panose="02020603050405020304" pitchFamily="18" charset="0"/>
                <a:ea typeface="Calibri" panose="020F0502020204030204" pitchFamily="34" charset="0"/>
              </a:rPr>
              <a:t>	</a:t>
            </a:r>
            <a:r>
              <a:rPr lang="fr-FR" sz="2800" dirty="0">
                <a:latin typeface="Times New Roman" panose="02020603050405020304" pitchFamily="18" charset="0"/>
                <a:ea typeface="Calibri" panose="020F0502020204030204" pitchFamily="34" charset="0"/>
              </a:rPr>
              <a:t>E.g., paiements moyens, limite supérieure, limite inférieure, etc.</a:t>
            </a:r>
          </a:p>
          <a:p>
            <a:pPr marL="914400" lvl="1" indent="-457200" algn="just">
              <a:buFontTx/>
              <a:buChar char="-"/>
            </a:pPr>
            <a:r>
              <a:rPr lang="fr-FR" sz="3200" dirty="0">
                <a:latin typeface="Times New Roman" panose="02020603050405020304" pitchFamily="18" charset="0"/>
                <a:ea typeface="Calibri" panose="020F0502020204030204" pitchFamily="34" charset="0"/>
              </a:rPr>
              <a:t>le critère de solution retenu </a:t>
            </a:r>
          </a:p>
          <a:p>
            <a:pPr lvl="2" algn="just"/>
            <a:r>
              <a:rPr lang="fr-FR" sz="3200" dirty="0">
                <a:latin typeface="Times New Roman" panose="02020603050405020304" pitchFamily="18" charset="0"/>
                <a:ea typeface="Calibri" panose="020F0502020204030204" pitchFamily="34" charset="0"/>
              </a:rPr>
              <a:t>	</a:t>
            </a:r>
            <a:r>
              <a:rPr lang="fr-FR" sz="2800" dirty="0">
                <a:latin typeface="Times New Roman" panose="02020603050405020304" pitchFamily="18" charset="0"/>
                <a:ea typeface="Calibri" panose="020F0502020204030204" pitchFamily="34" charset="0"/>
              </a:rPr>
              <a:t>E.g., équilibre de Nash, </a:t>
            </a:r>
            <a:r>
              <a:rPr lang="fr-FR" sz="2800" dirty="0">
                <a:latin typeface="Times New Roman" panose="02020603050405020304" pitchFamily="18" charset="0"/>
                <a:ea typeface="Times New Roman" panose="02020603050405020304" pitchFamily="18" charset="0"/>
              </a:rPr>
              <a:t>EPSJ</a:t>
            </a:r>
            <a:r>
              <a:rPr lang="fr-FR" sz="2800" dirty="0">
                <a:latin typeface="Times New Roman" panose="02020603050405020304" pitchFamily="18" charset="0"/>
                <a:ea typeface="Calibri" panose="020F0502020204030204" pitchFamily="34" charset="0"/>
              </a:rPr>
              <a:t>, équilibre corrélé, ... </a:t>
            </a: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6FE893F6-C6E6-40C0-9F91-54D530657A2F}"/>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838A7CA5-F563-48B0-8D49-063424AFAF69}"/>
              </a:ext>
            </a:extLst>
          </p:cNvPr>
          <p:cNvSpPr>
            <a:spLocks noGrp="1"/>
          </p:cNvSpPr>
          <p:nvPr>
            <p:ph type="sldNum" sz="quarter" idx="12"/>
          </p:nvPr>
        </p:nvSpPr>
        <p:spPr/>
        <p:txBody>
          <a:bodyPr/>
          <a:lstStyle/>
          <a:p>
            <a:fld id="{A88EAB1B-73FB-4977-9B11-E6EDEDEB8490}" type="slidenum">
              <a:rPr lang="fr-FR" smtClean="0"/>
              <a:t>76</a:t>
            </a:fld>
            <a:endParaRPr lang="fr-FR" dirty="0"/>
          </a:p>
        </p:txBody>
      </p:sp>
      <p:pic>
        <p:nvPicPr>
          <p:cNvPr id="7" name="Image 6">
            <a:extLst>
              <a:ext uri="{FF2B5EF4-FFF2-40B4-BE49-F238E27FC236}">
                <a16:creationId xmlns:a16="http://schemas.microsoft.com/office/drawing/2014/main" id="{6493A31D-1023-4BDE-935A-27FD70855523}"/>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235037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016758"/>
          </a:xfrm>
          <a:prstGeom prst="rect">
            <a:avLst/>
          </a:prstGeom>
          <a:noFill/>
        </p:spPr>
        <p:txBody>
          <a:bodyPr wrap="square" rtlCol="0">
            <a:spAutoFit/>
          </a:bodyPr>
          <a:lstStyle/>
          <a:p>
            <a:pPr marL="457200" indent="-457200" algn="just">
              <a:buFont typeface="Arial" panose="020B0604020202020204" pitchFamily="34" charset="0"/>
              <a:buChar char="•"/>
            </a:pPr>
            <a:endParaRPr lang="fr-FR" sz="3200" dirty="0">
              <a:latin typeface="Times New Roman" panose="02020603050405020304" pitchFamily="18" charset="0"/>
              <a:ea typeface="Calibri" panose="020F0502020204030204" pitchFamily="34" charset="0"/>
            </a:endParaRPr>
          </a:p>
          <a:p>
            <a:pPr marL="457200" indent="-457200" algn="just">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Dans le cadre de ce chapitre, nous nous intéressons à la classe de jeu où:</a:t>
            </a:r>
          </a:p>
          <a:p>
            <a:pPr marL="457200" indent="-457200" algn="just">
              <a:buFont typeface="Arial" panose="020B0604020202020204" pitchFamily="34" charset="0"/>
              <a:buChar char="•"/>
            </a:pPr>
            <a:endParaRPr lang="fr-FR" sz="3200" dirty="0">
              <a:latin typeface="Times New Roman" panose="02020603050405020304" pitchFamily="18" charset="0"/>
              <a:ea typeface="Calibri" panose="020F0502020204030204" pitchFamily="34" charset="0"/>
            </a:endParaRPr>
          </a:p>
          <a:p>
            <a:pPr algn="just"/>
            <a:r>
              <a:rPr lang="fr-FR" sz="3200" dirty="0">
                <a:latin typeface="Times New Roman" panose="02020603050405020304" pitchFamily="18" charset="0"/>
                <a:ea typeface="Calibri" panose="020F0502020204030204" pitchFamily="34" charset="0"/>
              </a:rPr>
              <a:t>	-  l’information est complète;</a:t>
            </a:r>
          </a:p>
          <a:p>
            <a:pPr algn="just"/>
            <a:endParaRPr lang="fr-FR" sz="3200" dirty="0">
              <a:latin typeface="Times New Roman" panose="02020603050405020304" pitchFamily="18" charset="0"/>
              <a:ea typeface="Calibri" panose="020F0502020204030204" pitchFamily="34" charset="0"/>
            </a:endParaRPr>
          </a:p>
          <a:p>
            <a:pPr algn="just"/>
            <a:r>
              <a:rPr lang="fr-FR" sz="3200" dirty="0">
                <a:latin typeface="Times New Roman" panose="02020603050405020304" pitchFamily="18" charset="0"/>
                <a:ea typeface="Calibri" panose="020F0502020204030204" pitchFamily="34" charset="0"/>
              </a:rPr>
              <a:t>	- les paiements sont escomptés; et </a:t>
            </a:r>
          </a:p>
          <a:p>
            <a:pPr algn="just"/>
            <a:endParaRPr lang="fr-FR" sz="3200" dirty="0">
              <a:latin typeface="Times New Roman" panose="02020603050405020304" pitchFamily="18" charset="0"/>
              <a:ea typeface="Calibri" panose="020F0502020204030204" pitchFamily="34" charset="0"/>
            </a:endParaRPr>
          </a:p>
          <a:p>
            <a:pPr algn="just"/>
            <a:r>
              <a:rPr lang="fr-FR" sz="3200" dirty="0">
                <a:latin typeface="Times New Roman" panose="02020603050405020304" pitchFamily="18" charset="0"/>
                <a:ea typeface="Calibri" panose="020F0502020204030204" pitchFamily="34" charset="0"/>
              </a:rPr>
              <a:t>	- le critère de solution est celui de l’équilibre parfait en sous-jeux. </a:t>
            </a:r>
          </a:p>
          <a:p>
            <a:pPr lvl="2" algn="just"/>
            <a:endParaRPr lang="fr-FR" sz="3200" dirty="0">
              <a:effectLst/>
              <a:latin typeface="Times New Roman" panose="02020603050405020304" pitchFamily="18" charset="0"/>
              <a:ea typeface="Calibri" panose="020F0502020204030204" pitchFamily="34" charset="0"/>
            </a:endParaRPr>
          </a:p>
        </p:txBody>
      </p:sp>
      <p:sp>
        <p:nvSpPr>
          <p:cNvPr id="3" name="Espace réservé du pied de page 2">
            <a:extLst>
              <a:ext uri="{FF2B5EF4-FFF2-40B4-BE49-F238E27FC236}">
                <a16:creationId xmlns:a16="http://schemas.microsoft.com/office/drawing/2014/main" id="{E38C9D89-C2F8-4C89-AB5C-F6DF8CAE24EC}"/>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0836189E-BEC4-4B09-97D5-0CE00FD12771}"/>
              </a:ext>
            </a:extLst>
          </p:cNvPr>
          <p:cNvSpPr>
            <a:spLocks noGrp="1"/>
          </p:cNvSpPr>
          <p:nvPr>
            <p:ph type="sldNum" sz="quarter" idx="12"/>
          </p:nvPr>
        </p:nvSpPr>
        <p:spPr/>
        <p:txBody>
          <a:bodyPr/>
          <a:lstStyle/>
          <a:p>
            <a:fld id="{A88EAB1B-73FB-4977-9B11-E6EDEDEB8490}" type="slidenum">
              <a:rPr lang="fr-FR" smtClean="0"/>
              <a:t>77</a:t>
            </a:fld>
            <a:endParaRPr lang="fr-FR" dirty="0"/>
          </a:p>
        </p:txBody>
      </p:sp>
      <p:pic>
        <p:nvPicPr>
          <p:cNvPr id="7" name="Image 6">
            <a:extLst>
              <a:ext uri="{FF2B5EF4-FFF2-40B4-BE49-F238E27FC236}">
                <a16:creationId xmlns:a16="http://schemas.microsoft.com/office/drawing/2014/main" id="{83B2ED7D-8D55-4222-8AF7-4299965C6354}"/>
              </a:ext>
            </a:extLst>
          </p:cNvPr>
          <p:cNvPicPr>
            <a:picLocks noChangeAspect="1"/>
          </p:cNvPicPr>
          <p:nvPr/>
        </p:nvPicPr>
        <p:blipFill>
          <a:blip r:embed="rId2"/>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9707843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4909036"/>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r>
                  <a:rPr lang="fr-FR" sz="3200" dirty="0">
                    <a:ea typeface="Calibri" panose="020F0502020204030204" pitchFamily="34" charset="0"/>
                  </a:rPr>
                  <a:t>Les paiements du jeu d’étape imposent naturellement des bornes sur les paiements moyens que les joueurs sont capables d’obtenir. </a:t>
                </a:r>
              </a:p>
              <a:p>
                <a:pPr lvl="1" algn="just">
                  <a:spcAft>
                    <a:spcPts val="1000"/>
                  </a:spcAft>
                </a:pPr>
                <a:r>
                  <a:rPr lang="fr-FR" sz="3200" dirty="0">
                    <a:ea typeface="Calibri" panose="020F0502020204030204" pitchFamily="34" charset="0"/>
                  </a:rPr>
                  <a:t>- Impossible de se situer en-dehors de </a:t>
                </a:r>
                <a:r>
                  <a:rPr lang="fr-FR" sz="3200" dirty="0">
                    <a:ea typeface="Times New Roman" panose="02020603050405020304" pitchFamily="18" charset="0"/>
                  </a:rPr>
                  <a:t>l’enveloppe convexe des paiements du jeu d’étape. </a:t>
                </a:r>
              </a:p>
              <a:p>
                <a:pPr marL="914400" lvl="1" indent="-457200" algn="just">
                  <a:spcAft>
                    <a:spcPts val="1000"/>
                  </a:spcAft>
                  <a:buFont typeface="Arial" panose="020B0604020202020204" pitchFamily="34" charset="0"/>
                  <a:buChar char="•"/>
                </a:pPr>
                <a:endParaRPr lang="fr-FR" sz="3200" dirty="0">
                  <a:ea typeface="Calibri" panose="020F0502020204030204" pitchFamily="34" charset="0"/>
                </a:endParaRPr>
              </a:p>
              <a:p>
                <a:pPr marL="457200" indent="-457200" algn="just">
                  <a:spcAft>
                    <a:spcPts val="1000"/>
                  </a:spcAft>
                  <a:buFont typeface="Arial" panose="020B0604020202020204" pitchFamily="34" charset="0"/>
                  <a:buChar char="•"/>
                </a:pPr>
                <a:r>
                  <a:rPr lang="fr-FR" sz="3200" dirty="0">
                    <a:ea typeface="Times New Roman" panose="02020603050405020304" pitchFamily="18" charset="0"/>
                  </a:rPr>
                  <a:t>On dit qu’un paiement du jeu d’étape </a:t>
                </a:r>
                <a14:m>
                  <m:oMath xmlns:m="http://schemas.openxmlformats.org/officeDocument/2006/math">
                    <m:r>
                      <m:rPr>
                        <m:sty m:val="p"/>
                      </m:rPr>
                      <a:rPr lang="fr-FR" sz="3200">
                        <a:latin typeface="Cambria Math" panose="02040503050406030204" pitchFamily="18" charset="0"/>
                        <a:ea typeface="Times New Roman" panose="02020603050405020304" pitchFamily="18" charset="0"/>
                      </a:rPr>
                      <m:t>G</m:t>
                    </m:r>
                  </m:oMath>
                </a14:m>
                <a:r>
                  <a:rPr lang="fr-FR" sz="3200" dirty="0">
                    <a:ea typeface="Times New Roman" panose="02020603050405020304" pitchFamily="18" charset="0"/>
                  </a:rPr>
                  <a:t> est </a:t>
                </a:r>
                <a:r>
                  <a:rPr lang="fr-FR" sz="3200" b="1" i="1" u="sng" dirty="0">
                    <a:ea typeface="Times New Roman" panose="02020603050405020304" pitchFamily="18" charset="0"/>
                  </a:rPr>
                  <a:t>réalisable</a:t>
                </a:r>
                <a:r>
                  <a:rPr lang="fr-FR" sz="3200" dirty="0">
                    <a:ea typeface="Times New Roman" panose="02020603050405020304" pitchFamily="18" charset="0"/>
                  </a:rPr>
                  <a:t> s’il peut être obtenu à l’aide d’une combinaison convexe de paiements de stratégies pures du jeu d’étape. </a:t>
                </a:r>
                <a:endParaRPr lang="fr-FR" sz="3200" dirty="0">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4909036"/>
              </a:xfrm>
              <a:prstGeom prst="rect">
                <a:avLst/>
              </a:prstGeom>
              <a:blipFill>
                <a:blip r:embed="rId4"/>
                <a:stretch>
                  <a:fillRect l="-1173" t="-1613" r="-1275" b="-2978"/>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5"/>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4713E82C-9D58-4230-B0CD-D67ABC960F96}"/>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91F34D86-299E-41C4-8BD1-9AAF589D3AC3}"/>
              </a:ext>
            </a:extLst>
          </p:cNvPr>
          <p:cNvSpPr>
            <a:spLocks noGrp="1"/>
          </p:cNvSpPr>
          <p:nvPr>
            <p:ph type="sldNum" sz="quarter" idx="12"/>
          </p:nvPr>
        </p:nvSpPr>
        <p:spPr/>
        <p:txBody>
          <a:bodyPr/>
          <a:lstStyle/>
          <a:p>
            <a:fld id="{A88EAB1B-73FB-4977-9B11-E6EDEDEB8490}" type="slidenum">
              <a:rPr lang="fr-FR" smtClean="0"/>
              <a:t>78</a:t>
            </a:fld>
            <a:endParaRPr lang="fr-FR" dirty="0"/>
          </a:p>
        </p:txBody>
      </p:sp>
      <p:pic>
        <p:nvPicPr>
          <p:cNvPr id="7" name="Image 6">
            <a:extLst>
              <a:ext uri="{FF2B5EF4-FFF2-40B4-BE49-F238E27FC236}">
                <a16:creationId xmlns:a16="http://schemas.microsoft.com/office/drawing/2014/main" id="{35343B70-FFE7-4F19-8BA7-509624E6D124}"/>
              </a:ext>
            </a:extLst>
          </p:cNvPr>
          <p:cNvPicPr>
            <a:picLocks noChangeAspect="1"/>
          </p:cNvPicPr>
          <p:nvPr/>
        </p:nvPicPr>
        <p:blipFill>
          <a:blip r:embed="rId6"/>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280415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3987566"/>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r>
                  <a:rPr lang="fr-FR" sz="3200" dirty="0">
                    <a:ea typeface="Times New Roman" panose="02020603050405020304" pitchFamily="18" charset="0"/>
                  </a:rPr>
                  <a:t>Dans la suite, on note </a:t>
                </a:r>
                <a14:m>
                  <m:oMath xmlns:m="http://schemas.openxmlformats.org/officeDocument/2006/math">
                    <m:r>
                      <a:rPr lang="fr-FR" sz="3200" i="1">
                        <a:latin typeface="Cambria Math" panose="02040503050406030204" pitchFamily="18" charset="0"/>
                        <a:ea typeface="Times New Roman" panose="02020603050405020304" pitchFamily="18" charset="0"/>
                      </a:rPr>
                      <m:t>𝑉</m:t>
                    </m:r>
                  </m:oMath>
                </a14:m>
                <a:r>
                  <a:rPr lang="fr-FR" sz="3200" dirty="0">
                    <a:ea typeface="Times New Roman" panose="02020603050405020304" pitchFamily="18" charset="0"/>
                  </a:rPr>
                  <a:t> l’ensemble des profils de paiements réalisables.</a:t>
                </a:r>
              </a:p>
              <a:p>
                <a:pPr marL="457200" indent="-457200" algn="just">
                  <a:spcAft>
                    <a:spcPts val="1000"/>
                  </a:spcAft>
                  <a:buFont typeface="Arial" panose="020B0604020202020204" pitchFamily="34" charset="0"/>
                  <a:buChar char="•"/>
                </a:pPr>
                <a:endParaRPr lang="fr-FR" sz="3200" dirty="0">
                  <a:ea typeface="Times New Roman" panose="02020603050405020304" pitchFamily="18" charset="0"/>
                </a:endParaRPr>
              </a:p>
              <a:p>
                <a:pPr marL="457200" indent="-457200" algn="just">
                  <a:spcAft>
                    <a:spcPts val="1000"/>
                  </a:spcAft>
                  <a:buFont typeface="Arial" panose="020B0604020202020204" pitchFamily="34" charset="0"/>
                  <a:buChar char="•"/>
                </a:pPr>
                <a:r>
                  <a:rPr lang="fr-FR" sz="3200" dirty="0">
                    <a:ea typeface="Times New Roman" panose="02020603050405020304" pitchFamily="18" charset="0"/>
                  </a:rPr>
                  <a:t> Il s’agit d’un polytope convexe </a:t>
                </a:r>
                <a:r>
                  <a:rPr lang="fr-FR" sz="3200" dirty="0">
                    <a:ea typeface="Calibri" panose="020F0502020204030204" pitchFamily="34" charset="0"/>
                  </a:rPr>
                  <a:t>qui englobe l’ensemble des loteries sur les paiements du jeu d’étape, et qui formellement s’écrit </a:t>
                </a:r>
              </a:p>
              <a:p>
                <a:pPr/>
                <a14:m>
                  <m:oMathPara xmlns:m="http://schemas.openxmlformats.org/officeDocument/2006/math">
                    <m:oMathParaPr>
                      <m:jc m:val="center"/>
                    </m:oMathParaPr>
                    <m:oMath xmlns:m="http://schemas.openxmlformats.org/officeDocument/2006/math">
                      <m:r>
                        <a:rPr lang="fr-FR" sz="3200" i="1">
                          <a:latin typeface="Cambria Math" panose="02040503050406030204" pitchFamily="18" charset="0"/>
                          <a:ea typeface="Times New Roman" panose="02020603050405020304" pitchFamily="18" charset="0"/>
                          <a:cs typeface="Times New Roman" panose="02020603050405020304" pitchFamily="18" charset="0"/>
                        </a:rPr>
                        <m:t>𝑉</m:t>
                      </m:r>
                      <m:r>
                        <a:rPr lang="fr-FR" sz="3200" i="1">
                          <a:latin typeface="Cambria Math" panose="02040503050406030204" pitchFamily="18" charset="0"/>
                          <a:ea typeface="Times New Roman" panose="02020603050405020304" pitchFamily="18" charset="0"/>
                          <a:cs typeface="Times New Roman" panose="02020603050405020304" pitchFamily="18" charset="0"/>
                        </a:rPr>
                        <m:t>≔</m:t>
                      </m:r>
                      <m:r>
                        <a:rPr lang="fr-FR" sz="3200" i="1">
                          <a:latin typeface="Cambria Math" panose="02040503050406030204" pitchFamily="18" charset="0"/>
                          <a:ea typeface="Times New Roman" panose="02020603050405020304" pitchFamily="18" charset="0"/>
                          <a:cs typeface="Times New Roman" panose="02020603050405020304" pitchFamily="18" charset="0"/>
                        </a:rPr>
                        <m:t>𝑐𝑜𝑛𝑣</m:t>
                      </m:r>
                      <m:d>
                        <m:dPr>
                          <m:begChr m:val="{"/>
                          <m:endChr m:val="}"/>
                          <m:ctrlPr>
                            <a:rPr lang="fr-FR" sz="3200" i="1">
                              <a:effectLst/>
                              <a:latin typeface="Cambria Math" panose="02040503050406030204" pitchFamily="18" charset="0"/>
                              <a:ea typeface="Times New Roman" panose="02020603050405020304" pitchFamily="18" charset="0"/>
                            </a:rPr>
                          </m:ctrlPr>
                        </m:dPr>
                        <m:e>
                          <m:r>
                            <a:rPr lang="fr-FR" sz="3200" i="1">
                              <a:latin typeface="Cambria Math" panose="02040503050406030204" pitchFamily="18" charset="0"/>
                              <a:ea typeface="Times New Roman" panose="02020603050405020304" pitchFamily="18" charset="0"/>
                              <a:cs typeface="Times New Roman" panose="02020603050405020304" pitchFamily="18" charset="0"/>
                            </a:rPr>
                            <m:t>𝑔</m:t>
                          </m:r>
                          <m:d>
                            <m:dPr>
                              <m:ctrlPr>
                                <a:rPr lang="fr-FR" sz="3200" i="1">
                                  <a:effectLst/>
                                  <a:latin typeface="Cambria Math" panose="02040503050406030204" pitchFamily="18" charset="0"/>
                                  <a:ea typeface="Times New Roman" panose="02020603050405020304" pitchFamily="18" charset="0"/>
                                </a:rPr>
                              </m:ctrlPr>
                            </m:dPr>
                            <m:e>
                              <m:r>
                                <a:rPr lang="fr-FR" sz="3200" i="1">
                                  <a:latin typeface="Cambria Math" panose="02040503050406030204" pitchFamily="18" charset="0"/>
                                  <a:ea typeface="Times New Roman" panose="02020603050405020304" pitchFamily="18" charset="0"/>
                                  <a:cs typeface="Times New Roman" panose="02020603050405020304" pitchFamily="18" charset="0"/>
                                </a:rPr>
                                <m:t>𝑆</m:t>
                              </m:r>
                            </m:e>
                          </m:d>
                        </m:e>
                      </m:d>
                      <m:r>
                        <a:rPr lang="fr-FR" sz="3200" i="1">
                          <a:latin typeface="Cambria Math" panose="02040503050406030204" pitchFamily="18" charset="0"/>
                          <a:ea typeface="Times New Roman" panose="02020603050405020304" pitchFamily="18" charset="0"/>
                          <a:cs typeface="Times New Roman" panose="02020603050405020304" pitchFamily="18" charset="0"/>
                        </a:rPr>
                        <m:t>=</m:t>
                      </m:r>
                      <m:r>
                        <a:rPr lang="fr-FR" sz="3200" i="1">
                          <a:latin typeface="Cambria Math" panose="02040503050406030204" pitchFamily="18" charset="0"/>
                          <a:ea typeface="Times New Roman" panose="02020603050405020304" pitchFamily="18" charset="0"/>
                          <a:cs typeface="Times New Roman" panose="02020603050405020304" pitchFamily="18" charset="0"/>
                        </a:rPr>
                        <m:t>𝑔</m:t>
                      </m:r>
                      <m:d>
                        <m:dPr>
                          <m:ctrlPr>
                            <a:rPr lang="fr-FR" sz="3200" i="1">
                              <a:effectLst/>
                              <a:latin typeface="Cambria Math" panose="02040503050406030204" pitchFamily="18" charset="0"/>
                              <a:ea typeface="Times New Roman" panose="02020603050405020304" pitchFamily="18" charset="0"/>
                            </a:rPr>
                          </m:ctrlPr>
                        </m:dPr>
                        <m:e>
                          <m:r>
                            <a:rPr lang="fr-FR" sz="3200" i="1">
                              <a:latin typeface="Cambria Math" panose="02040503050406030204" pitchFamily="18" charset="0"/>
                              <a:ea typeface="Times New Roman" panose="02020603050405020304" pitchFamily="18" charset="0"/>
                              <a:cs typeface="Times New Roman" panose="02020603050405020304" pitchFamily="18" charset="0"/>
                            </a:rPr>
                            <m:t>𝛥</m:t>
                          </m:r>
                          <m:d>
                            <m:dPr>
                              <m:ctrlPr>
                                <a:rPr lang="fr-FR" sz="3200" i="1">
                                  <a:effectLst/>
                                  <a:latin typeface="Cambria Math" panose="02040503050406030204" pitchFamily="18" charset="0"/>
                                  <a:ea typeface="Times New Roman" panose="02020603050405020304" pitchFamily="18" charset="0"/>
                                </a:rPr>
                              </m:ctrlPr>
                            </m:dPr>
                            <m:e>
                              <m:r>
                                <a:rPr lang="fr-FR" sz="3200" i="1">
                                  <a:latin typeface="Cambria Math" panose="02040503050406030204" pitchFamily="18" charset="0"/>
                                  <a:ea typeface="Times New Roman" panose="02020603050405020304" pitchFamily="18" charset="0"/>
                                  <a:cs typeface="Times New Roman" panose="02020603050405020304" pitchFamily="18" charset="0"/>
                                </a:rPr>
                                <m:t>𝑆</m:t>
                              </m:r>
                            </m:e>
                          </m:d>
                        </m:e>
                      </m:d>
                    </m:oMath>
                  </m:oMathPara>
                </a14:m>
                <a:endParaRPr lang="fr-FR" sz="3200" dirty="0">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3987566"/>
              </a:xfrm>
              <a:prstGeom prst="rect">
                <a:avLst/>
              </a:prstGeom>
              <a:blipFill>
                <a:blip r:embed="rId4"/>
                <a:stretch>
                  <a:fillRect l="-1173" t="-1988" r="-1275"/>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5"/>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7A5C9E78-4F47-4FBE-81E0-6E9BE609022A}"/>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AD2E383E-FD4A-46A7-B072-670D05C7C897}"/>
              </a:ext>
            </a:extLst>
          </p:cNvPr>
          <p:cNvSpPr>
            <a:spLocks noGrp="1"/>
          </p:cNvSpPr>
          <p:nvPr>
            <p:ph type="sldNum" sz="quarter" idx="12"/>
          </p:nvPr>
        </p:nvSpPr>
        <p:spPr/>
        <p:txBody>
          <a:bodyPr/>
          <a:lstStyle/>
          <a:p>
            <a:fld id="{A88EAB1B-73FB-4977-9B11-E6EDEDEB8490}" type="slidenum">
              <a:rPr lang="fr-FR" smtClean="0"/>
              <a:t>79</a:t>
            </a:fld>
            <a:endParaRPr lang="fr-FR" dirty="0"/>
          </a:p>
        </p:txBody>
      </p:sp>
      <p:pic>
        <p:nvPicPr>
          <p:cNvPr id="7" name="Image 6">
            <a:extLst>
              <a:ext uri="{FF2B5EF4-FFF2-40B4-BE49-F238E27FC236}">
                <a16:creationId xmlns:a16="http://schemas.microsoft.com/office/drawing/2014/main" id="{A114E62F-1954-4EEB-A8B3-9E445C8C7799}"/>
              </a:ext>
            </a:extLst>
          </p:cNvPr>
          <p:cNvPicPr>
            <a:picLocks noChangeAspect="1"/>
          </p:cNvPicPr>
          <p:nvPr/>
        </p:nvPicPr>
        <p:blipFill>
          <a:blip r:embed="rId6"/>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526516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rPr>
              <a:t>Introduction</a:t>
            </a:r>
            <a:br>
              <a:rPr lang="fr-FR" dirty="0">
                <a:latin typeface="Arial Black" panose="020B0A04020102020204" pitchFamily="34" charset="0"/>
              </a:rPr>
            </a:br>
            <a:r>
              <a:rPr lang="fr-FR" sz="4000" dirty="0">
                <a:latin typeface="Arial" panose="020B0604020202020204" pitchFamily="34" charset="0"/>
                <a:cs typeface="Arial" panose="020B0604020202020204" pitchFamily="34" charset="0"/>
              </a:rPr>
              <a:t>La résolution du dilemme du prisonnier</a:t>
            </a:r>
          </a:p>
        </p:txBody>
      </p:sp>
      <p:sp>
        <p:nvSpPr>
          <p:cNvPr id="5" name="ZoneTexte 4">
            <a:extLst>
              <a:ext uri="{FF2B5EF4-FFF2-40B4-BE49-F238E27FC236}">
                <a16:creationId xmlns:a16="http://schemas.microsoft.com/office/drawing/2014/main" id="{6F7D0CD5-CB69-4A6C-9BBB-0C029308A225}"/>
              </a:ext>
            </a:extLst>
          </p:cNvPr>
          <p:cNvSpPr txBox="1"/>
          <p:nvPr/>
        </p:nvSpPr>
        <p:spPr>
          <a:xfrm>
            <a:off x="-68366" y="1287917"/>
            <a:ext cx="12022508" cy="6093976"/>
          </a:xfrm>
          <a:prstGeom prst="rect">
            <a:avLst/>
          </a:prstGeom>
          <a:noFill/>
        </p:spPr>
        <p:txBody>
          <a:bodyPr wrap="square" rtlCol="0">
            <a:spAutoFit/>
          </a:bodyPr>
          <a:lstStyle/>
          <a:p>
            <a:pPr marL="457200" indent="-457200">
              <a:buFont typeface="Arial" panose="020B0604020202020204" pitchFamily="34" charset="0"/>
              <a:buChar char="•"/>
            </a:pPr>
            <a:r>
              <a:rPr lang="fr-FR" sz="3000" dirty="0">
                <a:ea typeface="Cambria Math" panose="02040503050406030204" pitchFamily="18" charset="0"/>
                <a:sym typeface="Wingdings" panose="05000000000000000000" pitchFamily="2" charset="2"/>
              </a:rPr>
              <a:t>Dans ce jeu répété, des comportements très coopératifs peuvent être soutenus à l’équilibre. </a:t>
            </a:r>
          </a:p>
          <a:p>
            <a:pPr marL="457200" indent="-457200">
              <a:buFont typeface="Arial" panose="020B0604020202020204" pitchFamily="34" charset="0"/>
              <a:buChar char="•"/>
            </a:pPr>
            <a:endParaRPr lang="fr-FR" sz="3000" dirty="0">
              <a:ea typeface="Cambria Math" panose="02040503050406030204" pitchFamily="18" charset="0"/>
              <a:sym typeface="Wingdings" panose="05000000000000000000" pitchFamily="2" charset="2"/>
            </a:endParaRPr>
          </a:p>
          <a:p>
            <a:pPr marL="457200" indent="-457200">
              <a:buFont typeface="Arial" panose="020B0604020202020204" pitchFamily="34" charset="0"/>
              <a:buChar char="•"/>
            </a:pPr>
            <a:r>
              <a:rPr lang="fr-FR" sz="3000" dirty="0">
                <a:ea typeface="Cambria Math" panose="02040503050406030204" pitchFamily="18" charset="0"/>
                <a:sym typeface="Wingdings" panose="05000000000000000000" pitchFamily="2" charset="2"/>
              </a:rPr>
              <a:t>Considérons par exemple la stratégie qui consiste à coopérer le premier jour, puis à :</a:t>
            </a:r>
          </a:p>
          <a:p>
            <a:pPr marL="457200" indent="-457200">
              <a:buFont typeface="Arial" panose="020B0604020202020204" pitchFamily="34" charset="0"/>
              <a:buChar char="•"/>
            </a:pPr>
            <a:endParaRPr lang="fr-FR" sz="3000" dirty="0">
              <a:ea typeface="Cambria Math" panose="02040503050406030204" pitchFamily="18" charset="0"/>
              <a:sym typeface="Wingdings" panose="05000000000000000000" pitchFamily="2" charset="2"/>
            </a:endParaRPr>
          </a:p>
          <a:p>
            <a:r>
              <a:rPr lang="fr-FR" sz="3000" dirty="0">
                <a:ea typeface="Cambria Math" panose="02040503050406030204" pitchFamily="18" charset="0"/>
                <a:sym typeface="Wingdings" panose="05000000000000000000" pitchFamily="2" charset="2"/>
              </a:rPr>
              <a:t>	-  continuer de coopérer aussi longtemps que l’autre coopère ; et</a:t>
            </a:r>
          </a:p>
          <a:p>
            <a:endParaRPr lang="fr-FR" sz="3000" dirty="0">
              <a:ea typeface="Cambria Math" panose="02040503050406030204" pitchFamily="18" charset="0"/>
              <a:sym typeface="Wingdings" panose="05000000000000000000" pitchFamily="2" charset="2"/>
            </a:endParaRPr>
          </a:p>
          <a:p>
            <a:r>
              <a:rPr lang="fr-FR" sz="3000" dirty="0">
                <a:ea typeface="Cambria Math" panose="02040503050406030204" pitchFamily="18" charset="0"/>
                <a:sym typeface="Wingdings" panose="05000000000000000000" pitchFamily="2" charset="2"/>
              </a:rPr>
              <a:t> 	-  ne plus jamais coopérer, dès lors qu’un manque de coopération a 	   été observé. </a:t>
            </a:r>
          </a:p>
          <a:p>
            <a:endParaRPr lang="fr-FR" sz="3000" dirty="0">
              <a:ea typeface="Cambria Math" panose="02040503050406030204" pitchFamily="18" charset="0"/>
              <a:sym typeface="Wingdings" panose="05000000000000000000" pitchFamily="2" charset="2"/>
            </a:endParaRPr>
          </a:p>
          <a:p>
            <a:pPr marL="457200" indent="-457200">
              <a:buFont typeface="Arial" panose="020B0604020202020204" pitchFamily="34" charset="0"/>
              <a:buChar char="•"/>
            </a:pPr>
            <a:endParaRPr lang="fr-FR" sz="3000" dirty="0">
              <a:ea typeface="Cambria Math" panose="02040503050406030204" pitchFamily="18" charset="0"/>
              <a:sym typeface="Wingdings" panose="05000000000000000000" pitchFamily="2" charset="2"/>
            </a:endParaRPr>
          </a:p>
          <a:p>
            <a:pPr marL="914400" lvl="1" indent="-457200">
              <a:buFont typeface="Arial" panose="020B0604020202020204" pitchFamily="34" charset="0"/>
              <a:buChar char="•"/>
            </a:pPr>
            <a:endParaRPr lang="fr-FR" sz="3000" dirty="0">
              <a:ea typeface="Cambria Math" panose="02040503050406030204" pitchFamily="18"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FD9FFC17-6934-4775-8EF2-D49B100FF280}"/>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6463D17B-3BFF-499C-A680-D3265A895E19}"/>
              </a:ext>
            </a:extLst>
          </p:cNvPr>
          <p:cNvSpPr>
            <a:spLocks noGrp="1"/>
          </p:cNvSpPr>
          <p:nvPr>
            <p:ph type="sldNum" sz="quarter" idx="12"/>
          </p:nvPr>
        </p:nvSpPr>
        <p:spPr/>
        <p:txBody>
          <a:bodyPr/>
          <a:lstStyle/>
          <a:p>
            <a:fld id="{A88EAB1B-73FB-4977-9B11-E6EDEDEB8490}" type="slidenum">
              <a:rPr lang="fr-FR" smtClean="0"/>
              <a:t>8</a:t>
            </a:fld>
            <a:endParaRPr lang="fr-FR" dirty="0"/>
          </a:p>
        </p:txBody>
      </p:sp>
      <p:pic>
        <p:nvPicPr>
          <p:cNvPr id="7" name="Image 6">
            <a:extLst>
              <a:ext uri="{FF2B5EF4-FFF2-40B4-BE49-F238E27FC236}">
                <a16:creationId xmlns:a16="http://schemas.microsoft.com/office/drawing/2014/main" id="{C779EA95-8E88-4071-8D47-4A6ABC4E3D32}"/>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8790791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557355"/>
              </a:xfrm>
              <a:prstGeom prst="rect">
                <a:avLst/>
              </a:prstGeom>
              <a:noFill/>
            </p:spPr>
            <p:txBody>
              <a:bodyPr wrap="square" rtlCol="0">
                <a:spAutoFit/>
              </a:bodyPr>
              <a:lstStyle/>
              <a:p>
                <a:pPr marL="457200" indent="-457200">
                  <a:buFont typeface="Arial" panose="020B0604020202020204" pitchFamily="34" charset="0"/>
                  <a:buChar char="•"/>
                </a:pPr>
                <a:r>
                  <a:rPr lang="fr-FR" sz="3200" dirty="0">
                    <a:latin typeface="Times New Roman" panose="02020603050405020304" pitchFamily="18" charset="0"/>
                    <a:ea typeface="Calibri" panose="020F0502020204030204" pitchFamily="34" charset="0"/>
                  </a:rPr>
                  <a:t>Plus précisément, il s’agit de </a:t>
                </a:r>
                <a:r>
                  <a:rPr lang="fr-FR" sz="3200" dirty="0">
                    <a:effectLst/>
                    <a:latin typeface="Times New Roman" panose="02020603050405020304" pitchFamily="18" charset="0"/>
                    <a:ea typeface="Times New Roman" panose="02020603050405020304" pitchFamily="18" charset="0"/>
                  </a:rPr>
                  <a:t>l’ensemble des profils de paiements </a:t>
                </a:r>
                <a14:m>
                  <m:oMath xmlns:m="http://schemas.openxmlformats.org/officeDocument/2006/math">
                    <m:sSub>
                      <m:sSubPr>
                        <m:ctrlPr>
                          <a:rPr lang="fr-FR" sz="3200" i="1">
                            <a:effectLst/>
                            <a:latin typeface="Cambria Math" panose="02040503050406030204" pitchFamily="18" charset="0"/>
                          </a:rPr>
                        </m:ctrlPr>
                      </m:sSubPr>
                      <m:e>
                        <m:sSub>
                          <m:sSubPr>
                            <m:ctrlPr>
                              <a:rPr lang="fr-FR" sz="3200" i="1">
                                <a:effectLst/>
                                <a:latin typeface="Cambria Math" panose="02040503050406030204" pitchFamily="18" charset="0"/>
                              </a:rPr>
                            </m:ctrlPr>
                          </m:sSubPr>
                          <m:e>
                            <m:r>
                              <a:rPr lang="fr-FR" sz="3200" i="1">
                                <a:effectLst/>
                                <a:latin typeface="Cambria Math" panose="02040503050406030204" pitchFamily="18" charset="0"/>
                                <a:ea typeface="Calibri" panose="020F0502020204030204" pitchFamily="34" charset="0"/>
                                <a:cs typeface="Times New Roman" panose="02020603050405020304" pitchFamily="18" charset="0"/>
                              </a:rPr>
                              <m:t>(</m:t>
                            </m:r>
                            <m:r>
                              <a:rPr lang="fr-FR" sz="3200" i="1">
                                <a:effectLst/>
                                <a:latin typeface="Cambria Math" panose="02040503050406030204" pitchFamily="18" charset="0"/>
                                <a:ea typeface="Calibri" panose="020F0502020204030204" pitchFamily="34" charset="0"/>
                                <a:cs typeface="Times New Roman" panose="02020603050405020304" pitchFamily="18" charset="0"/>
                              </a:rPr>
                              <m:t>𝜋</m:t>
                            </m:r>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fr-FR" sz="3200" i="1">
                            <a:effectLst/>
                            <a:latin typeface="Cambria Math" panose="02040503050406030204" pitchFamily="18" charset="0"/>
                            <a:ea typeface="Calibri" panose="020F0502020204030204" pitchFamily="34" charset="0"/>
                            <a:cs typeface="Times New Roman" panose="02020603050405020304" pitchFamily="18" charset="0"/>
                          </a:rPr>
                          <m:t>)</m:t>
                        </m:r>
                      </m:e>
                      <m:sub>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fr-FR"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200" i="1">
                            <a:effectLst/>
                            <a:latin typeface="Cambria Math" panose="02040503050406030204" pitchFamily="18" charset="0"/>
                            <a:ea typeface="Calibri" panose="020F0502020204030204" pitchFamily="34" charset="0"/>
                            <a:cs typeface="Times New Roman" panose="02020603050405020304" pitchFamily="18" charset="0"/>
                          </a:rPr>
                          <m:t>𝒩</m:t>
                        </m:r>
                      </m:sub>
                    </m:sSub>
                  </m:oMath>
                </a14:m>
                <a:r>
                  <a:rPr lang="fr-FR" sz="3200" dirty="0">
                    <a:effectLst/>
                    <a:latin typeface="Times New Roman" panose="02020603050405020304" pitchFamily="18" charset="0"/>
                    <a:ea typeface="Times New Roman" panose="02020603050405020304" pitchFamily="18" charset="0"/>
                  </a:rPr>
                  <a:t> </a:t>
                </a:r>
                <a:r>
                  <a:rPr lang="fr-FR" sz="3200" dirty="0">
                    <a:effectLst/>
                    <a:latin typeface="Times New Roman" panose="02020603050405020304" pitchFamily="18" charset="0"/>
                    <a:ea typeface="Calibri" panose="020F0502020204030204" pitchFamily="34" charset="0"/>
                  </a:rPr>
                  <a:t>pour lesquels:</a:t>
                </a:r>
              </a:p>
              <a:p>
                <a:pPr marL="457200" indent="-457200">
                  <a:buFont typeface="Arial" panose="020B0604020202020204" pitchFamily="34" charset="0"/>
                  <a:buChar char="•"/>
                </a:pPr>
                <a:endParaRPr lang="fr-FR" sz="3200" dirty="0">
                  <a:effectLst/>
                  <a:latin typeface="Times New Roman" panose="02020603050405020304" pitchFamily="18" charset="0"/>
                  <a:ea typeface="Calibri" panose="020F0502020204030204" pitchFamily="34" charset="0"/>
                </a:endParaRPr>
              </a:p>
              <a:p>
                <a:r>
                  <a:rPr lang="fr-FR" sz="3200" dirty="0">
                    <a:latin typeface="Times New Roman" panose="02020603050405020304" pitchFamily="18" charset="0"/>
                    <a:ea typeface="Calibri" panose="020F0502020204030204" pitchFamily="34" charset="0"/>
                  </a:rPr>
                  <a:t>	- </a:t>
                </a:r>
                <a14:m>
                  <m:oMath xmlns:m="http://schemas.openxmlformats.org/officeDocument/2006/math">
                    <m:r>
                      <a:rPr lang="fr-FR" sz="3200" i="1" dirty="0">
                        <a:latin typeface="Cambria Math" panose="02040503050406030204" pitchFamily="18" charset="0"/>
                        <a:ea typeface="Cambria Math" panose="02040503050406030204" pitchFamily="18" charset="0"/>
                      </a:rPr>
                      <m:t>∃</m:t>
                    </m:r>
                    <m:sSub>
                      <m:sSubPr>
                        <m:ctrlPr>
                          <a:rPr lang="fr-FR" sz="3200" i="1">
                            <a:effectLst/>
                            <a:latin typeface="Cambria Math" panose="02040503050406030204" pitchFamily="18" charset="0"/>
                          </a:rPr>
                        </m:ctrlPr>
                      </m:sSubPr>
                      <m:e>
                        <m:r>
                          <a:rPr lang="fr-FR" sz="3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3200" i="1">
                                <a:effectLst/>
                                <a:latin typeface="Cambria Math" panose="02040503050406030204" pitchFamily="18" charset="0"/>
                              </a:rPr>
                            </m:ctrlPr>
                          </m:sSubPr>
                          <m:e>
                            <m:r>
                              <a:rPr lang="fr-FR" sz="32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fr-FR" sz="3200" i="1">
                            <a:effectLst/>
                            <a:latin typeface="Cambria Math" panose="02040503050406030204" pitchFamily="18" charset="0"/>
                            <a:ea typeface="Calibri" panose="020F0502020204030204" pitchFamily="34" charset="0"/>
                            <a:cs typeface="Times New Roman" panose="02020603050405020304" pitchFamily="18" charset="0"/>
                          </a:rPr>
                          <m:t>)</m:t>
                        </m:r>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𝑘</m:t>
                        </m:r>
                        <m:r>
                          <a:rPr lang="fr-FR" sz="3200" i="1">
                            <a:effectLst/>
                            <a:latin typeface="Cambria Math" panose="02040503050406030204" pitchFamily="18" charset="0"/>
                            <a:ea typeface="Calibri" panose="020F0502020204030204" pitchFamily="34" charset="0"/>
                            <a:cs typeface="Times New Roman" panose="02020603050405020304" pitchFamily="18" charset="0"/>
                          </a:rPr>
                          <m:t>∈</m:t>
                        </m:r>
                        <m:r>
                          <a:rPr lang="fr-FR" sz="3200" i="1">
                            <a:effectLst/>
                            <a:latin typeface="Cambria Math" panose="02040503050406030204" pitchFamily="18" charset="0"/>
                            <a:ea typeface="Calibri" panose="020F0502020204030204" pitchFamily="34" charset="0"/>
                            <a:cs typeface="Times New Roman" panose="02020603050405020304" pitchFamily="18" charset="0"/>
                          </a:rPr>
                          <m:t>𝐾</m:t>
                        </m:r>
                        <m:r>
                          <a:rPr lang="fr-FR" sz="3200" i="1">
                            <a:effectLst/>
                            <a:latin typeface="Cambria Math" panose="02040503050406030204" pitchFamily="18" charset="0"/>
                            <a:ea typeface="Calibri" panose="020F0502020204030204" pitchFamily="34" charset="0"/>
                            <a:cs typeface="Times New Roman" panose="02020603050405020304" pitchFamily="18" charset="0"/>
                          </a:rPr>
                          <m:t>≡{1,2,…, (</m:t>
                        </m:r>
                        <m:r>
                          <a:rPr lang="fr-FR" sz="3200" i="1">
                            <a:effectLst/>
                            <a:latin typeface="Cambria Math" panose="02040503050406030204" pitchFamily="18" charset="0"/>
                            <a:ea typeface="Calibri" panose="020F0502020204030204" pitchFamily="34" charset="0"/>
                            <a:cs typeface="Times New Roman" panose="02020603050405020304" pitchFamily="18" charset="0"/>
                          </a:rPr>
                          <m:t>𝑐𝑎𝑟𝑑</m:t>
                        </m:r>
                        <m:r>
                          <a:rPr lang="fr-FR" sz="3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3200" i="1">
                                <a:effectLst/>
                                <a:latin typeface="Cambria Math" panose="02040503050406030204" pitchFamily="18" charset="0"/>
                              </a:rPr>
                            </m:ctrlPr>
                          </m:sSubPr>
                          <m:e>
                            <m:r>
                              <a:rPr lang="fr-FR" sz="32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fr-FR" sz="3200" i="1">
                            <a:effectLst/>
                            <a:latin typeface="Cambria Math" panose="02040503050406030204" pitchFamily="18" charset="0"/>
                            <a:ea typeface="Calibri" panose="020F0502020204030204" pitchFamily="34" charset="0"/>
                            <a:cs typeface="Times New Roman" panose="02020603050405020304" pitchFamily="18" charset="0"/>
                          </a:rPr>
                          <m:t>)×</m:t>
                        </m:r>
                        <m:r>
                          <a:rPr lang="fr-FR" sz="3200" i="1">
                            <a:effectLst/>
                            <a:latin typeface="Cambria Math" panose="02040503050406030204" pitchFamily="18" charset="0"/>
                            <a:ea typeface="Calibri" panose="020F0502020204030204" pitchFamily="34" charset="0"/>
                            <a:cs typeface="Times New Roman" panose="02020603050405020304" pitchFamily="18" charset="0"/>
                          </a:rPr>
                          <m:t>𝑐𝑎𝑟𝑑</m:t>
                        </m:r>
                        <m:r>
                          <a:rPr lang="fr-FR" sz="3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3200" i="1">
                                <a:effectLst/>
                                <a:latin typeface="Cambria Math" panose="02040503050406030204" pitchFamily="18" charset="0"/>
                              </a:rPr>
                            </m:ctrlPr>
                          </m:sSubPr>
                          <m:e>
                            <m:r>
                              <a:rPr lang="fr-FR" sz="32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fr-FR" sz="3200" i="1">
                            <a:effectLst/>
                            <a:latin typeface="Cambria Math" panose="02040503050406030204" pitchFamily="18" charset="0"/>
                            <a:ea typeface="Calibri" panose="020F0502020204030204" pitchFamily="34" charset="0"/>
                            <a:cs typeface="Times New Roman" panose="02020603050405020304" pitchFamily="18" charset="0"/>
                          </a:rPr>
                          <m:t>)×…×</m:t>
                        </m:r>
                        <m:r>
                          <a:rPr lang="fr-FR" sz="3200" i="1">
                            <a:effectLst/>
                            <a:latin typeface="Cambria Math" panose="02040503050406030204" pitchFamily="18" charset="0"/>
                            <a:ea typeface="Calibri" panose="020F0502020204030204" pitchFamily="34" charset="0"/>
                            <a:cs typeface="Times New Roman" panose="02020603050405020304" pitchFamily="18" charset="0"/>
                          </a:rPr>
                          <m:t>𝑐𝑎𝑟𝑑</m:t>
                        </m:r>
                        <m:r>
                          <a:rPr lang="fr-FR" sz="3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3200" i="1">
                                <a:effectLst/>
                                <a:latin typeface="Cambria Math" panose="02040503050406030204" pitchFamily="18" charset="0"/>
                              </a:rPr>
                            </m:ctrlPr>
                          </m:sSubPr>
                          <m:e>
                            <m:r>
                              <a:rPr lang="fr-FR" sz="32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𝑁</m:t>
                            </m:r>
                          </m:sub>
                        </m:sSub>
                        <m:r>
                          <a:rPr lang="fr-FR" sz="3200" i="1">
                            <a:effectLst/>
                            <a:latin typeface="Cambria Math" panose="02040503050406030204" pitchFamily="18" charset="0"/>
                            <a:ea typeface="Calibri" panose="020F0502020204030204" pitchFamily="34" charset="0"/>
                            <a:cs typeface="Times New Roman" panose="02020603050405020304" pitchFamily="18" charset="0"/>
                          </a:rPr>
                          <m:t>))}</m:t>
                        </m:r>
                      </m:sub>
                    </m:sSub>
                  </m:oMath>
                </a14:m>
                <a:r>
                  <a:rPr lang="fr-FR" sz="3200" dirty="0">
                    <a:effectLst/>
                    <a:latin typeface="Times New Roman" panose="02020603050405020304" pitchFamily="18" charset="0"/>
                    <a:ea typeface="Calibri" panose="020F0502020204030204" pitchFamily="34" charset="0"/>
                  </a:rPr>
                  <a:t> avec</a:t>
                </a:r>
              </a:p>
              <a:p>
                <a:pPr algn="ctr"/>
                <a:r>
                  <a:rPr lang="fr-FR" sz="3200" dirty="0">
                    <a:effectLst/>
                    <a:latin typeface="Times New Roman" panose="02020603050405020304" pitchFamily="18" charset="0"/>
                    <a:ea typeface="Calibri" panose="020F0502020204030204" pitchFamily="34" charset="0"/>
                  </a:rPr>
                  <a:t> </a:t>
                </a:r>
                <a14:m>
                  <m:oMath xmlns:m="http://schemas.openxmlformats.org/officeDocument/2006/math">
                    <m:sSub>
                      <m:sSubPr>
                        <m:ctrlPr>
                          <a:rPr lang="fr-FR" sz="3200" i="1">
                            <a:effectLst/>
                            <a:latin typeface="Cambria Math" panose="02040503050406030204" pitchFamily="18" charset="0"/>
                          </a:rPr>
                        </m:ctrlPr>
                      </m:sSubPr>
                      <m:e>
                        <m:r>
                          <a:rPr lang="fr-FR" sz="32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fr-FR" sz="32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3200" dirty="0">
                    <a:effectLst/>
                    <a:latin typeface="Times New Roman" panose="02020603050405020304" pitchFamily="18" charset="0"/>
                    <a:ea typeface="Calibri" panose="020F0502020204030204" pitchFamily="34" charset="0"/>
                  </a:rPr>
                  <a:t> </a:t>
                </a:r>
                <a14:m>
                  <m:oMath xmlns:m="http://schemas.openxmlformats.org/officeDocument/2006/math">
                    <m:r>
                      <a:rPr lang="fr-FR" sz="3200" i="1">
                        <a:latin typeface="Cambria Math" panose="02040503050406030204" pitchFamily="18" charset="0"/>
                        <a:ea typeface="Cambria Math" panose="02040503050406030204" pitchFamily="18" charset="0"/>
                        <a:cs typeface="Times New Roman" panose="02020603050405020304" pitchFamily="18" charset="0"/>
                      </a:rPr>
                      <m:t>∀ </m:t>
                    </m:r>
                    <m:r>
                      <a:rPr lang="fr-FR" sz="3200" i="1">
                        <a:effectLst/>
                        <a:latin typeface="Cambria Math" panose="02040503050406030204" pitchFamily="18" charset="0"/>
                        <a:ea typeface="Calibri" panose="020F0502020204030204" pitchFamily="34" charset="0"/>
                        <a:cs typeface="Times New Roman" panose="02020603050405020304" pitchFamily="18" charset="0"/>
                      </a:rPr>
                      <m:t>𝑘</m:t>
                    </m:r>
                    <m:r>
                      <a:rPr lang="fr-FR" sz="3200" i="1">
                        <a:effectLst/>
                        <a:latin typeface="Cambria Math" panose="02040503050406030204" pitchFamily="18" charset="0"/>
                        <a:ea typeface="Calibri" panose="020F0502020204030204" pitchFamily="34" charset="0"/>
                        <a:cs typeface="Times New Roman" panose="02020603050405020304" pitchFamily="18" charset="0"/>
                      </a:rPr>
                      <m:t>∈</m:t>
                    </m:r>
                    <m:r>
                      <a:rPr lang="fr-FR" sz="3200" i="1">
                        <a:effectLst/>
                        <a:latin typeface="Cambria Math" panose="02040503050406030204" pitchFamily="18" charset="0"/>
                        <a:ea typeface="Calibri" panose="020F0502020204030204" pitchFamily="34" charset="0"/>
                        <a:cs typeface="Times New Roman" panose="02020603050405020304" pitchFamily="18" charset="0"/>
                      </a:rPr>
                      <m:t>𝐾</m:t>
                    </m:r>
                  </m:oMath>
                </a14:m>
                <a:r>
                  <a:rPr lang="fr-FR" sz="3200" dirty="0">
                    <a:effectLst/>
                    <a:latin typeface="Times New Roman" panose="02020603050405020304" pitchFamily="18" charset="0"/>
                    <a:ea typeface="Calibri" panose="020F0502020204030204" pitchFamily="34" charset="0"/>
                  </a:rPr>
                  <a:t> et </a:t>
                </a:r>
                <a14:m>
                  <m:oMath xmlns:m="http://schemas.openxmlformats.org/officeDocument/2006/math">
                    <m:nary>
                      <m:naryPr>
                        <m:chr m:val="∑"/>
                        <m:limLoc m:val="undOvr"/>
                        <m:supHide m:val="on"/>
                        <m:ctrlPr>
                          <a:rPr lang="fr-FR" sz="3200" i="1">
                            <a:effectLst/>
                            <a:latin typeface="Cambria Math" panose="02040503050406030204" pitchFamily="18" charset="0"/>
                          </a:rPr>
                        </m:ctrlPr>
                      </m:naryPr>
                      <m:sub>
                        <m:r>
                          <a:rPr lang="fr-FR" sz="3200" i="1">
                            <a:effectLst/>
                            <a:latin typeface="Cambria Math" panose="02040503050406030204" pitchFamily="18" charset="0"/>
                            <a:ea typeface="Calibri" panose="020F0502020204030204" pitchFamily="34" charset="0"/>
                            <a:cs typeface="Times New Roman" panose="02020603050405020304" pitchFamily="18" charset="0"/>
                          </a:rPr>
                          <m:t>𝑘</m:t>
                        </m:r>
                        <m:r>
                          <a:rPr lang="fr-FR" sz="3200" i="1">
                            <a:effectLst/>
                            <a:latin typeface="Cambria Math" panose="02040503050406030204" pitchFamily="18" charset="0"/>
                            <a:ea typeface="Calibri" panose="020F0502020204030204" pitchFamily="34" charset="0"/>
                            <a:cs typeface="Times New Roman" panose="02020603050405020304" pitchFamily="18" charset="0"/>
                          </a:rPr>
                          <m:t>∈</m:t>
                        </m:r>
                        <m:r>
                          <a:rPr lang="fr-FR" sz="3200" i="1">
                            <a:effectLst/>
                            <a:latin typeface="Cambria Math" panose="02040503050406030204" pitchFamily="18" charset="0"/>
                            <a:ea typeface="Calibri" panose="020F0502020204030204" pitchFamily="34" charset="0"/>
                            <a:cs typeface="Times New Roman" panose="02020603050405020304" pitchFamily="18" charset="0"/>
                          </a:rPr>
                          <m:t>𝐾</m:t>
                        </m:r>
                        <m:r>
                          <a:rPr lang="fr-FR" sz="3200">
                            <a:effectLst/>
                            <a:latin typeface="Cambria Math" panose="02040503050406030204" pitchFamily="18" charset="0"/>
                            <a:ea typeface="Calibri" panose="020F0502020204030204" pitchFamily="34" charset="0"/>
                            <a:cs typeface="Times New Roman" panose="02020603050405020304" pitchFamily="18" charset="0"/>
                          </a:rPr>
                          <m:t> </m:t>
                        </m:r>
                      </m:sub>
                      <m:sup/>
                      <m:e>
                        <m:sSub>
                          <m:sSubPr>
                            <m:ctrlPr>
                              <a:rPr lang="fr-FR" sz="3200" i="1">
                                <a:effectLst/>
                                <a:latin typeface="Cambria Math" panose="02040503050406030204" pitchFamily="18" charset="0"/>
                              </a:rPr>
                            </m:ctrlPr>
                          </m:sSubPr>
                          <m:e>
                            <m:r>
                              <a:rPr lang="fr-FR" sz="32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𝑘</m:t>
                            </m:r>
                          </m:sub>
                        </m:sSub>
                      </m:e>
                    </m:nary>
                    <m:r>
                      <a:rPr lang="fr-FR" sz="32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sz="3200" dirty="0">
                    <a:effectLst/>
                    <a:latin typeface="Times New Roman" panose="02020603050405020304" pitchFamily="18" charset="0"/>
                    <a:ea typeface="Calibri" panose="020F0502020204030204" pitchFamily="34" charset="0"/>
                  </a:rPr>
                  <a:t>,</a:t>
                </a:r>
              </a:p>
              <a:p>
                <a:pPr algn="ctr"/>
                <a:endParaRPr lang="fr-FR" sz="3200" dirty="0">
                  <a:effectLst/>
                  <a:latin typeface="Times New Roman" panose="02020603050405020304" pitchFamily="18" charset="0"/>
                  <a:ea typeface="Calibri" panose="020F0502020204030204" pitchFamily="34" charset="0"/>
                </a:endParaRPr>
              </a:p>
              <a:p>
                <a:r>
                  <a:rPr lang="fr-FR" sz="3200" dirty="0">
                    <a:effectLst/>
                    <a:latin typeface="Times New Roman" panose="02020603050405020304" pitchFamily="18" charset="0"/>
                    <a:ea typeface="Calibri" panose="020F0502020204030204" pitchFamily="34" charset="0"/>
                  </a:rPr>
                  <a:t> 	- tel que </a:t>
                </a:r>
                <a14:m>
                  <m:oMath xmlns:m="http://schemas.openxmlformats.org/officeDocument/2006/math">
                    <m:r>
                      <a:rPr lang="fr-FR" sz="3200" i="1">
                        <a:latin typeface="Cambria Math" panose="02040503050406030204" pitchFamily="18" charset="0"/>
                        <a:ea typeface="Cambria Math" panose="02040503050406030204" pitchFamily="18" charset="0"/>
                        <a:cs typeface="Times New Roman" panose="02020603050405020304" pitchFamily="18" charset="0"/>
                      </a:rPr>
                      <m:t>∀ </m:t>
                    </m:r>
                    <m:r>
                      <a:rPr lang="fr-FR" sz="3200" i="1">
                        <a:effectLst/>
                        <a:latin typeface="Cambria Math" panose="02040503050406030204" pitchFamily="18" charset="0"/>
                        <a:ea typeface="Calibri" panose="020F0502020204030204" pitchFamily="34" charset="0"/>
                        <a:cs typeface="Times New Roman" panose="02020603050405020304" pitchFamily="18" charset="0"/>
                      </a:rPr>
                      <m:t>𝑖</m:t>
                    </m:r>
                    <m:r>
                      <a:rPr lang="fr-FR" sz="3200" i="1">
                        <a:effectLst/>
                        <a:latin typeface="Cambria Math" panose="02040503050406030204" pitchFamily="18" charset="0"/>
                        <a:ea typeface="Calibri" panose="020F0502020204030204" pitchFamily="34" charset="0"/>
                        <a:cs typeface="Times New Roman" panose="02020603050405020304" pitchFamily="18" charset="0"/>
                      </a:rPr>
                      <m:t>∈</m:t>
                    </m:r>
                    <m:r>
                      <a:rPr lang="fr-FR" sz="3200" i="1">
                        <a:effectLst/>
                        <a:latin typeface="Cambria Math" panose="02040503050406030204" pitchFamily="18" charset="0"/>
                        <a:ea typeface="Calibri" panose="020F0502020204030204" pitchFamily="34" charset="0"/>
                        <a:cs typeface="Times New Roman" panose="02020603050405020304" pitchFamily="18" charset="0"/>
                      </a:rPr>
                      <m:t>𝒩</m:t>
                    </m:r>
                  </m:oMath>
                </a14:m>
                <a:r>
                  <a:rPr lang="fr-FR" sz="3200" dirty="0">
                    <a:effectLst/>
                    <a:latin typeface="Times New Roman" panose="02020603050405020304" pitchFamily="18" charset="0"/>
                    <a:ea typeface="Times New Roman" panose="02020603050405020304" pitchFamily="18" charset="0"/>
                  </a:rPr>
                  <a:t>, on a</a:t>
                </a:r>
              </a:p>
              <a:p>
                <a:pPr algn="ctr"/>
                <a:r>
                  <a:rPr lang="fr-FR" sz="3200" dirty="0">
                    <a:effectLst/>
                    <a:latin typeface="Times New Roman" panose="02020603050405020304" pitchFamily="18" charset="0"/>
                    <a:ea typeface="Calibri" panose="020F0502020204030204" pitchFamily="34" charset="0"/>
                  </a:rPr>
                  <a:t> </a:t>
                </a:r>
                <a14:m>
                  <m:oMath xmlns:m="http://schemas.openxmlformats.org/officeDocument/2006/math">
                    <m:sSub>
                      <m:sSubPr>
                        <m:ctrlPr>
                          <a:rPr lang="fr-FR" sz="3200" i="1">
                            <a:effectLst/>
                            <a:latin typeface="Cambria Math" panose="02040503050406030204" pitchFamily="18" charset="0"/>
                          </a:rPr>
                        </m:ctrlPr>
                      </m:sSubPr>
                      <m:e>
                        <m:r>
                          <a:rPr lang="fr-FR" sz="3200" i="1">
                            <a:effectLst/>
                            <a:latin typeface="Cambria Math" panose="02040503050406030204" pitchFamily="18" charset="0"/>
                            <a:ea typeface="Calibri" panose="020F0502020204030204" pitchFamily="34" charset="0"/>
                            <a:cs typeface="Times New Roman" panose="02020603050405020304" pitchFamily="18" charset="0"/>
                          </a:rPr>
                          <m:t>𝜋</m:t>
                        </m:r>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fr-FR" sz="3200" i="1">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pHide m:val="on"/>
                        <m:ctrlPr>
                          <a:rPr lang="fr-FR" sz="3200" i="1">
                            <a:effectLst/>
                            <a:latin typeface="Cambria Math" panose="02040503050406030204" pitchFamily="18" charset="0"/>
                          </a:rPr>
                        </m:ctrlPr>
                      </m:naryPr>
                      <m:sub>
                        <m:r>
                          <a:rPr lang="fr-FR" sz="3200" i="1">
                            <a:effectLst/>
                            <a:latin typeface="Cambria Math" panose="02040503050406030204" pitchFamily="18" charset="0"/>
                            <a:ea typeface="Calibri" panose="020F0502020204030204" pitchFamily="34" charset="0"/>
                            <a:cs typeface="Times New Roman" panose="02020603050405020304" pitchFamily="18" charset="0"/>
                          </a:rPr>
                          <m:t>𝑘</m:t>
                        </m:r>
                        <m:r>
                          <a:rPr lang="fr-FR" sz="3200" i="1">
                            <a:effectLst/>
                            <a:latin typeface="Cambria Math" panose="02040503050406030204" pitchFamily="18" charset="0"/>
                            <a:ea typeface="Calibri" panose="020F0502020204030204" pitchFamily="34" charset="0"/>
                            <a:cs typeface="Times New Roman" panose="02020603050405020304" pitchFamily="18" charset="0"/>
                          </a:rPr>
                          <m:t>∈</m:t>
                        </m:r>
                        <m:r>
                          <a:rPr lang="fr-FR" sz="3200" i="1">
                            <a:effectLst/>
                            <a:latin typeface="Cambria Math" panose="02040503050406030204" pitchFamily="18" charset="0"/>
                            <a:ea typeface="Calibri" panose="020F0502020204030204" pitchFamily="34" charset="0"/>
                            <a:cs typeface="Times New Roman" panose="02020603050405020304" pitchFamily="18" charset="0"/>
                          </a:rPr>
                          <m:t>𝐾</m:t>
                        </m:r>
                        <m:r>
                          <a:rPr lang="fr-FR" sz="3200">
                            <a:effectLst/>
                            <a:latin typeface="Cambria Math" panose="02040503050406030204" pitchFamily="18" charset="0"/>
                            <a:ea typeface="Calibri" panose="020F0502020204030204" pitchFamily="34" charset="0"/>
                            <a:cs typeface="Times New Roman" panose="02020603050405020304" pitchFamily="18" charset="0"/>
                          </a:rPr>
                          <m:t> </m:t>
                        </m:r>
                      </m:sub>
                      <m:sup/>
                      <m:e>
                        <m:sSub>
                          <m:sSubPr>
                            <m:ctrlPr>
                              <a:rPr lang="fr-FR" sz="3200" i="1">
                                <a:effectLst/>
                                <a:latin typeface="Cambria Math" panose="02040503050406030204" pitchFamily="18" charset="0"/>
                              </a:rPr>
                            </m:ctrlPr>
                          </m:sSubPr>
                          <m:e>
                            <m:r>
                              <a:rPr lang="fr-FR" sz="32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𝑘</m:t>
                            </m:r>
                          </m:sub>
                        </m:sSub>
                      </m:e>
                    </m:nary>
                    <m:sSub>
                      <m:sSubPr>
                        <m:ctrlPr>
                          <a:rPr lang="fr-FR" sz="3200" i="1">
                            <a:effectLst/>
                            <a:latin typeface="Cambria Math" panose="02040503050406030204" pitchFamily="18" charset="0"/>
                          </a:rPr>
                        </m:ctrlPr>
                      </m:sSubPr>
                      <m:e>
                        <m:r>
                          <a:rPr lang="fr-FR" sz="3200" i="1">
                            <a:effectLst/>
                            <a:latin typeface="Cambria Math" panose="02040503050406030204" pitchFamily="18" charset="0"/>
                            <a:ea typeface="Calibri" panose="020F0502020204030204" pitchFamily="34" charset="0"/>
                            <a:cs typeface="Times New Roman" panose="02020603050405020304" pitchFamily="18" charset="0"/>
                          </a:rPr>
                          <m:t>𝑔</m:t>
                        </m:r>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fr-FR" sz="3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3200" i="1">
                            <a:effectLst/>
                            <a:latin typeface="Cambria Math" panose="02040503050406030204" pitchFamily="18" charset="0"/>
                          </a:rPr>
                        </m:ctrlPr>
                      </m:sSubPr>
                      <m:e>
                        <m:d>
                          <m:dPr>
                            <m:ctrlPr>
                              <a:rPr lang="fr-FR" sz="3200" i="1">
                                <a:effectLst/>
                                <a:latin typeface="Cambria Math" panose="02040503050406030204" pitchFamily="18" charset="0"/>
                              </a:rPr>
                            </m:ctrlPr>
                          </m:dPr>
                          <m:e>
                            <m:sSub>
                              <m:sSubPr>
                                <m:ctrlPr>
                                  <a:rPr lang="fr-FR" sz="3200" i="1">
                                    <a:effectLst/>
                                    <a:latin typeface="Cambria Math" panose="02040503050406030204" pitchFamily="18" charset="0"/>
                                  </a:rPr>
                                </m:ctrlPr>
                              </m:sSubPr>
                              <m:e>
                                <m:r>
                                  <a:rPr lang="fr-FR" sz="3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fr-FR" sz="3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3200" i="1">
                                    <a:effectLst/>
                                    <a:latin typeface="Cambria Math" panose="02040503050406030204" pitchFamily="18" charset="0"/>
                                  </a:rPr>
                                </m:ctrlPr>
                              </m:sSubPr>
                              <m:e>
                                <m:r>
                                  <a:rPr lang="fr-FR" sz="3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fr-FR" sz="3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3200" i="1">
                                    <a:effectLst/>
                                    <a:latin typeface="Cambria Math" panose="02040503050406030204" pitchFamily="18" charset="0"/>
                                  </a:rPr>
                                </m:ctrlPr>
                              </m:sSubPr>
                              <m:e>
                                <m:r>
                                  <a:rPr lang="fr-FR" sz="3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𝑁</m:t>
                                </m:r>
                              </m:sub>
                            </m:sSub>
                          </m:e>
                        </m:d>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fr-FR" sz="3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fr-FR" sz="3200" dirty="0">
                  <a:effectLst/>
                  <a:latin typeface="Times New Roman" panose="02020603050405020304" pitchFamily="18" charset="0"/>
                  <a:ea typeface="Calibri" panose="020F0502020204030204" pitchFamily="34" charset="0"/>
                </a:endParaRPr>
              </a:p>
              <a:p>
                <a:endParaRPr lang="fr-FR" sz="3200" dirty="0">
                  <a:effectLst/>
                  <a:latin typeface="Times New Roman" panose="02020603050405020304" pitchFamily="18" charset="0"/>
                  <a:ea typeface="Calibri" panose="020F0502020204030204" pitchFamily="34" charset="0"/>
                </a:endParaRPr>
              </a:p>
              <a:p>
                <a:r>
                  <a:rPr lang="fr-FR" sz="3200" dirty="0">
                    <a:effectLst/>
                    <a:latin typeface="Times New Roman" panose="02020603050405020304" pitchFamily="18" charset="0"/>
                    <a:ea typeface="Calibri" panose="020F0502020204030204" pitchFamily="34" charset="0"/>
                  </a:rPr>
                  <a:t>où </a:t>
                </a:r>
                <a14:m>
                  <m:oMath xmlns:m="http://schemas.openxmlformats.org/officeDocument/2006/math">
                    <m:sSub>
                      <m:sSubPr>
                        <m:ctrlPr>
                          <a:rPr lang="fr-FR" sz="3200" i="1">
                            <a:effectLst/>
                            <a:latin typeface="Cambria Math" panose="02040503050406030204" pitchFamily="18" charset="0"/>
                          </a:rPr>
                        </m:ctrlPr>
                      </m:sSubPr>
                      <m:e>
                        <m:r>
                          <a:rPr lang="fr-FR" sz="3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3200" i="1">
                                <a:effectLst/>
                                <a:latin typeface="Cambria Math" panose="02040503050406030204" pitchFamily="18" charset="0"/>
                              </a:rPr>
                            </m:ctrlPr>
                          </m:sSubPr>
                          <m:e>
                            <m:d>
                              <m:dPr>
                                <m:ctrlPr>
                                  <a:rPr lang="fr-FR" sz="3200" i="1">
                                    <a:effectLst/>
                                    <a:latin typeface="Cambria Math" panose="02040503050406030204" pitchFamily="18" charset="0"/>
                                  </a:rPr>
                                </m:ctrlPr>
                              </m:dPr>
                              <m:e>
                                <m:sSub>
                                  <m:sSubPr>
                                    <m:ctrlPr>
                                      <a:rPr lang="fr-FR" sz="3200" i="1">
                                        <a:effectLst/>
                                        <a:latin typeface="Cambria Math" panose="02040503050406030204" pitchFamily="18" charset="0"/>
                                      </a:rPr>
                                    </m:ctrlPr>
                                  </m:sSubPr>
                                  <m:e>
                                    <m:r>
                                      <a:rPr lang="fr-FR" sz="3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fr-FR" sz="3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3200" i="1">
                                        <a:effectLst/>
                                        <a:latin typeface="Cambria Math" panose="02040503050406030204" pitchFamily="18" charset="0"/>
                                      </a:rPr>
                                    </m:ctrlPr>
                                  </m:sSubPr>
                                  <m:e>
                                    <m:r>
                                      <a:rPr lang="fr-FR" sz="3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fr-FR" sz="3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3200" i="1">
                                        <a:effectLst/>
                                        <a:latin typeface="Cambria Math" panose="02040503050406030204" pitchFamily="18" charset="0"/>
                                      </a:rPr>
                                    </m:ctrlPr>
                                  </m:sSubPr>
                                  <m:e>
                                    <m:r>
                                      <a:rPr lang="fr-FR" sz="3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𝑁</m:t>
                                    </m:r>
                                  </m:sub>
                                </m:sSub>
                              </m:e>
                            </m:d>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fr-FR" sz="3200" i="1">
                            <a:effectLst/>
                            <a:latin typeface="Cambria Math" panose="02040503050406030204" pitchFamily="18" charset="0"/>
                            <a:ea typeface="Calibri" panose="020F0502020204030204" pitchFamily="34" charset="0"/>
                            <a:cs typeface="Times New Roman" panose="02020603050405020304" pitchFamily="18" charset="0"/>
                          </a:rPr>
                          <m:t>)</m:t>
                        </m:r>
                      </m:e>
                      <m:sub>
                        <m:r>
                          <a:rPr lang="fr-FR" sz="3200" i="1">
                            <a:effectLst/>
                            <a:latin typeface="Cambria Math" panose="02040503050406030204" pitchFamily="18" charset="0"/>
                            <a:ea typeface="Calibri" panose="020F0502020204030204" pitchFamily="34" charset="0"/>
                            <a:cs typeface="Times New Roman" panose="02020603050405020304" pitchFamily="18" charset="0"/>
                          </a:rPr>
                          <m:t>𝑘</m:t>
                        </m:r>
                        <m:r>
                          <a:rPr lang="fr-FR" sz="3200" i="1">
                            <a:effectLst/>
                            <a:latin typeface="Cambria Math" panose="02040503050406030204" pitchFamily="18" charset="0"/>
                            <a:ea typeface="Calibri" panose="020F0502020204030204" pitchFamily="34" charset="0"/>
                            <a:cs typeface="Times New Roman" panose="02020603050405020304" pitchFamily="18" charset="0"/>
                          </a:rPr>
                          <m:t>∈</m:t>
                        </m:r>
                        <m:r>
                          <a:rPr lang="fr-FR" sz="3200" i="1">
                            <a:effectLst/>
                            <a:latin typeface="Cambria Math" panose="02040503050406030204" pitchFamily="18" charset="0"/>
                            <a:ea typeface="Calibri" panose="020F0502020204030204" pitchFamily="34" charset="0"/>
                            <a:cs typeface="Times New Roman" panose="02020603050405020304" pitchFamily="18" charset="0"/>
                          </a:rPr>
                          <m:t>𝐾</m:t>
                        </m:r>
                      </m:sub>
                    </m:sSub>
                  </m:oMath>
                </a14:m>
                <a:r>
                  <a:rPr lang="fr-FR" sz="3200" dirty="0">
                    <a:effectLst/>
                    <a:latin typeface="Times New Roman" panose="02020603050405020304" pitchFamily="18" charset="0"/>
                    <a:ea typeface="Calibri" panose="020F0502020204030204" pitchFamily="34" charset="0"/>
                  </a:rPr>
                  <a:t> désigne l’ensemble des profils d’actions possibles du jeu d’étape </a:t>
                </a:r>
                <a14:m>
                  <m:oMath xmlns:m="http://schemas.openxmlformats.org/officeDocument/2006/math">
                    <m:r>
                      <a:rPr lang="fr-FR" sz="3200" i="1">
                        <a:effectLst/>
                        <a:latin typeface="Cambria Math" panose="02040503050406030204" pitchFamily="18" charset="0"/>
                        <a:ea typeface="Calibri" panose="020F0502020204030204" pitchFamily="34" charset="0"/>
                        <a:cs typeface="Times New Roman" panose="02020603050405020304" pitchFamily="18" charset="0"/>
                      </a:rPr>
                      <m:t>𝐺</m:t>
                    </m:r>
                  </m:oMath>
                </a14:m>
                <a:r>
                  <a:rPr lang="fr-FR" sz="3200" dirty="0">
                    <a:effectLst/>
                    <a:latin typeface="Times New Roman" panose="02020603050405020304" pitchFamily="18" charset="0"/>
                    <a:ea typeface="Calibri" panose="020F0502020204030204" pitchFamily="34" charset="0"/>
                  </a:rPr>
                  <a:t>.</a:t>
                </a:r>
                <a:endParaRPr lang="fr-FR" sz="3200" dirty="0">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5557355"/>
              </a:xfrm>
              <a:prstGeom prst="rect">
                <a:avLst/>
              </a:prstGeom>
              <a:blipFill>
                <a:blip r:embed="rId4"/>
                <a:stretch>
                  <a:fillRect l="-1326" t="-1535" b="-2522"/>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5"/>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E847625B-1CBE-447B-B0E7-3C77F46A942C}"/>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E812A71C-7CF2-4CDE-8640-F5CA3DE3F6B0}"/>
              </a:ext>
            </a:extLst>
          </p:cNvPr>
          <p:cNvSpPr>
            <a:spLocks noGrp="1"/>
          </p:cNvSpPr>
          <p:nvPr>
            <p:ph type="sldNum" sz="quarter" idx="12"/>
          </p:nvPr>
        </p:nvSpPr>
        <p:spPr/>
        <p:txBody>
          <a:bodyPr/>
          <a:lstStyle/>
          <a:p>
            <a:fld id="{A88EAB1B-73FB-4977-9B11-E6EDEDEB8490}" type="slidenum">
              <a:rPr lang="fr-FR" smtClean="0"/>
              <a:t>80</a:t>
            </a:fld>
            <a:endParaRPr lang="fr-FR" dirty="0"/>
          </a:p>
        </p:txBody>
      </p:sp>
      <p:pic>
        <p:nvPicPr>
          <p:cNvPr id="7" name="Image 6">
            <a:extLst>
              <a:ext uri="{FF2B5EF4-FFF2-40B4-BE49-F238E27FC236}">
                <a16:creationId xmlns:a16="http://schemas.microsoft.com/office/drawing/2014/main" id="{1962155B-CF51-4AF5-81A9-7ADE22B19914}"/>
              </a:ext>
            </a:extLst>
          </p:cNvPr>
          <p:cNvPicPr>
            <a:picLocks noChangeAspect="1"/>
          </p:cNvPicPr>
          <p:nvPr/>
        </p:nvPicPr>
        <p:blipFill>
          <a:blip r:embed="rId6"/>
          <a:stretch>
            <a:fillRect/>
          </a:stretch>
        </p:blipFill>
        <p:spPr>
          <a:xfrm>
            <a:off x="11204293" y="-5787"/>
            <a:ext cx="987705" cy="1287917"/>
          </a:xfrm>
          <a:prstGeom prst="rect">
            <a:avLst/>
          </a:prstGeom>
        </p:spPr>
      </p:pic>
    </p:spTree>
    <p:extLst>
      <p:ext uri="{BB962C8B-B14F-4D97-AF65-F5344CB8AC3E}">
        <p14:creationId xmlns:p14="http://schemas.microsoft.com/office/powerpoint/2010/main" val="42325365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83115" y="4729386"/>
            <a:ext cx="11954142" cy="1569660"/>
          </a:xfrm>
          <a:prstGeom prst="rect">
            <a:avLst/>
          </a:prstGeom>
          <a:noFill/>
        </p:spPr>
        <p:txBody>
          <a:bodyPr wrap="square" rtlCol="0">
            <a:spAutoFit/>
          </a:bodyPr>
          <a:lstStyle/>
          <a:p>
            <a:pPr marL="457200" indent="-457200">
              <a:buFont typeface="Arial" panose="020B0604020202020204" pitchFamily="34" charset="0"/>
              <a:buChar char="•"/>
            </a:pPr>
            <a:r>
              <a:rPr lang="fr-FR" sz="3200" dirty="0">
                <a:latin typeface="Times New Roman" panose="02020603050405020304" pitchFamily="18" charset="0"/>
                <a:ea typeface="Times New Roman" panose="02020603050405020304" pitchFamily="18" charset="0"/>
              </a:rPr>
              <a:t>L’ensemble des paiements réalisables du dilemme du prisonnier correspond au quadrilatère qui lie les quatre paires de paiements du jeu d’étape.</a:t>
            </a:r>
            <a:endParaRPr lang="fr-FR" sz="3200" dirty="0">
              <a:effectLst/>
              <a:ea typeface="Calibri" panose="020F0502020204030204" pitchFamily="34"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pic>
        <p:nvPicPr>
          <p:cNvPr id="8" name="Image 7">
            <a:extLst>
              <a:ext uri="{FF2B5EF4-FFF2-40B4-BE49-F238E27FC236}">
                <a16:creationId xmlns:a16="http://schemas.microsoft.com/office/drawing/2014/main" id="{F34109CB-61AC-41F5-90D1-2E6B87C90AFA}"/>
              </a:ext>
            </a:extLst>
          </p:cNvPr>
          <p:cNvPicPr>
            <a:picLocks noChangeAspect="1"/>
          </p:cNvPicPr>
          <p:nvPr/>
        </p:nvPicPr>
        <p:blipFill>
          <a:blip r:embed="rId3"/>
          <a:stretch>
            <a:fillRect/>
          </a:stretch>
        </p:blipFill>
        <p:spPr>
          <a:xfrm>
            <a:off x="5763117" y="1586292"/>
            <a:ext cx="6232576" cy="3092334"/>
          </a:xfrm>
          <a:prstGeom prst="rect">
            <a:avLst/>
          </a:prstGeom>
        </p:spPr>
      </p:pic>
      <mc:AlternateContent xmlns:mc="http://schemas.openxmlformats.org/markup-compatibility/2006" xmlns:a14="http://schemas.microsoft.com/office/drawing/2010/main">
        <mc:Choice Requires="a14">
          <p:graphicFrame>
            <p:nvGraphicFramePr>
              <p:cNvPr id="4" name="Tableau 3">
                <a:extLst>
                  <a:ext uri="{FF2B5EF4-FFF2-40B4-BE49-F238E27FC236}">
                    <a16:creationId xmlns:a16="http://schemas.microsoft.com/office/drawing/2014/main" id="{1674589D-A252-45B1-AABE-EA47FB9ACDBD}"/>
                  </a:ext>
                </a:extLst>
              </p:cNvPr>
              <p:cNvGraphicFramePr>
                <a:graphicFrameLocks noGrp="1"/>
              </p:cNvGraphicFramePr>
              <p:nvPr>
                <p:extLst>
                  <p:ext uri="{D42A27DB-BD31-4B8C-83A1-F6EECF244321}">
                    <p14:modId xmlns:p14="http://schemas.microsoft.com/office/powerpoint/2010/main" val="517148204"/>
                  </p:ext>
                </p:extLst>
              </p:nvPr>
            </p:nvGraphicFramePr>
            <p:xfrm>
              <a:off x="903346" y="1949695"/>
              <a:ext cx="4587210" cy="2365528"/>
            </p:xfrm>
            <a:graphic>
              <a:graphicData uri="http://schemas.openxmlformats.org/drawingml/2006/table">
                <a:tbl>
                  <a:tblPr firstRow="1" firstCol="1" bandRow="1">
                    <a:tableStyleId>{5C22544A-7EE6-4342-B048-85BDC9FD1C3A}</a:tableStyleId>
                  </a:tblPr>
                  <a:tblGrid>
                    <a:gridCol w="1429716">
                      <a:extLst>
                        <a:ext uri="{9D8B030D-6E8A-4147-A177-3AD203B41FA5}">
                          <a16:colId xmlns:a16="http://schemas.microsoft.com/office/drawing/2014/main" val="583423805"/>
                        </a:ext>
                      </a:extLst>
                    </a:gridCol>
                    <a:gridCol w="1052498">
                      <a:extLst>
                        <a:ext uri="{9D8B030D-6E8A-4147-A177-3AD203B41FA5}">
                          <a16:colId xmlns:a16="http://schemas.microsoft.com/office/drawing/2014/main" val="314544005"/>
                        </a:ext>
                      </a:extLst>
                    </a:gridCol>
                    <a:gridCol w="1052498">
                      <a:extLst>
                        <a:ext uri="{9D8B030D-6E8A-4147-A177-3AD203B41FA5}">
                          <a16:colId xmlns:a16="http://schemas.microsoft.com/office/drawing/2014/main" val="3807949841"/>
                        </a:ext>
                      </a:extLst>
                    </a:gridCol>
                    <a:gridCol w="1052498">
                      <a:extLst>
                        <a:ext uri="{9D8B030D-6E8A-4147-A177-3AD203B41FA5}">
                          <a16:colId xmlns:a16="http://schemas.microsoft.com/office/drawing/2014/main" val="2134846476"/>
                        </a:ext>
                      </a:extLst>
                    </a:gridCol>
                  </a:tblGrid>
                  <a:tr h="591382">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240756867"/>
                      </a:ext>
                    </a:extLst>
                  </a:tr>
                  <a:tr h="591382">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𝑡</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𝑐</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6204334"/>
                      </a:ext>
                    </a:extLst>
                  </a:tr>
                  <a:tr h="591382">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𝑡</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(4,0)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0989742"/>
                      </a:ext>
                    </a:extLst>
                  </a:tr>
                  <a:tr h="591382">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𝑐</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(0,4)</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(3,3)</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3162344"/>
                      </a:ext>
                    </a:extLst>
                  </a:tr>
                </a:tbl>
              </a:graphicData>
            </a:graphic>
          </p:graphicFrame>
        </mc:Choice>
        <mc:Fallback xmlns="">
          <p:graphicFrame>
            <p:nvGraphicFramePr>
              <p:cNvPr id="4" name="Tableau 3">
                <a:extLst>
                  <a:ext uri="{FF2B5EF4-FFF2-40B4-BE49-F238E27FC236}">
                    <a16:creationId xmlns:a16="http://schemas.microsoft.com/office/drawing/2014/main" id="{1674589D-A252-45B1-AABE-EA47FB9ACDBD}"/>
                  </a:ext>
                </a:extLst>
              </p:cNvPr>
              <p:cNvGraphicFramePr>
                <a:graphicFrameLocks noGrp="1"/>
              </p:cNvGraphicFramePr>
              <p:nvPr>
                <p:extLst>
                  <p:ext uri="{D42A27DB-BD31-4B8C-83A1-F6EECF244321}">
                    <p14:modId xmlns:p14="http://schemas.microsoft.com/office/powerpoint/2010/main" val="517148204"/>
                  </p:ext>
                </p:extLst>
              </p:nvPr>
            </p:nvGraphicFramePr>
            <p:xfrm>
              <a:off x="903346" y="1949695"/>
              <a:ext cx="4587210" cy="2365528"/>
            </p:xfrm>
            <a:graphic>
              <a:graphicData uri="http://schemas.openxmlformats.org/drawingml/2006/table">
                <a:tbl>
                  <a:tblPr firstRow="1" firstCol="1" bandRow="1">
                    <a:tableStyleId>{5C22544A-7EE6-4342-B048-85BDC9FD1C3A}</a:tableStyleId>
                  </a:tblPr>
                  <a:tblGrid>
                    <a:gridCol w="1429716">
                      <a:extLst>
                        <a:ext uri="{9D8B030D-6E8A-4147-A177-3AD203B41FA5}">
                          <a16:colId xmlns:a16="http://schemas.microsoft.com/office/drawing/2014/main" val="583423805"/>
                        </a:ext>
                      </a:extLst>
                    </a:gridCol>
                    <a:gridCol w="1052498">
                      <a:extLst>
                        <a:ext uri="{9D8B030D-6E8A-4147-A177-3AD203B41FA5}">
                          <a16:colId xmlns:a16="http://schemas.microsoft.com/office/drawing/2014/main" val="314544005"/>
                        </a:ext>
                      </a:extLst>
                    </a:gridCol>
                    <a:gridCol w="1052498">
                      <a:extLst>
                        <a:ext uri="{9D8B030D-6E8A-4147-A177-3AD203B41FA5}">
                          <a16:colId xmlns:a16="http://schemas.microsoft.com/office/drawing/2014/main" val="3807949841"/>
                        </a:ext>
                      </a:extLst>
                    </a:gridCol>
                    <a:gridCol w="1052498">
                      <a:extLst>
                        <a:ext uri="{9D8B030D-6E8A-4147-A177-3AD203B41FA5}">
                          <a16:colId xmlns:a16="http://schemas.microsoft.com/office/drawing/2014/main" val="2134846476"/>
                        </a:ext>
                      </a:extLst>
                    </a:gridCol>
                  </a:tblGrid>
                  <a:tr h="591382">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240756867"/>
                      </a:ext>
                    </a:extLst>
                  </a:tr>
                  <a:tr h="591382">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4"/>
                          <a:stretch>
                            <a:fillRect l="-235838" t="-116327" r="-102312" b="-200000"/>
                          </a:stretch>
                        </a:blipFill>
                      </a:tcPr>
                    </a:tc>
                    <a:tc>
                      <a:txBody>
                        <a:bodyPr/>
                        <a:lstStyle/>
                        <a:p>
                          <a:endParaRPr lang="fr-FR"/>
                        </a:p>
                      </a:txBody>
                      <a:tcPr marL="68580" marR="68580" marT="0" marB="0">
                        <a:blipFill>
                          <a:blip r:embed="rId4"/>
                          <a:stretch>
                            <a:fillRect l="-335838" t="-116327" r="-2312" b="-200000"/>
                          </a:stretch>
                        </a:blipFill>
                      </a:tcPr>
                    </a:tc>
                    <a:extLst>
                      <a:ext uri="{0D108BD9-81ED-4DB2-BD59-A6C34878D82A}">
                        <a16:rowId xmlns:a16="http://schemas.microsoft.com/office/drawing/2014/main" val="4156204334"/>
                      </a:ext>
                    </a:extLst>
                  </a:tr>
                  <a:tr h="591382">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4"/>
                          <a:stretch>
                            <a:fillRect l="-137209" t="-218557" r="-203488" b="-102062"/>
                          </a:stretch>
                        </a:blipFill>
                      </a:tcPr>
                    </a:tc>
                    <a:tc>
                      <a:txBody>
                        <a:bodyPr/>
                        <a:lstStyle/>
                        <a:p>
                          <a:endParaRPr lang="fr-FR"/>
                        </a:p>
                      </a:txBody>
                      <a:tcPr marL="68580" marR="68580" marT="0" marB="0">
                        <a:blipFill>
                          <a:blip r:embed="rId4"/>
                          <a:stretch>
                            <a:fillRect l="-235838" t="-218557" r="-102312" b="-102062"/>
                          </a:stretch>
                        </a:blipFill>
                      </a:tcPr>
                    </a:tc>
                    <a:tc>
                      <a:txBody>
                        <a:bodyPr/>
                        <a:lstStyle/>
                        <a:p>
                          <a:endParaRPr lang="fr-FR"/>
                        </a:p>
                      </a:txBody>
                      <a:tcPr marL="68580" marR="68580" marT="0" marB="0">
                        <a:blipFill>
                          <a:blip r:embed="rId4"/>
                          <a:stretch>
                            <a:fillRect l="-335838" t="-218557" r="-2312" b="-102062"/>
                          </a:stretch>
                        </a:blipFill>
                      </a:tcPr>
                    </a:tc>
                    <a:extLst>
                      <a:ext uri="{0D108BD9-81ED-4DB2-BD59-A6C34878D82A}">
                        <a16:rowId xmlns:a16="http://schemas.microsoft.com/office/drawing/2014/main" val="2180989742"/>
                      </a:ext>
                    </a:extLst>
                  </a:tr>
                  <a:tr h="591382">
                    <a:tc vMerge="1">
                      <a:txBody>
                        <a:bodyPr/>
                        <a:lstStyle/>
                        <a:p>
                          <a:endParaRPr lang="fr-FR"/>
                        </a:p>
                      </a:txBody>
                      <a:tcPr/>
                    </a:tc>
                    <a:tc>
                      <a:txBody>
                        <a:bodyPr/>
                        <a:lstStyle/>
                        <a:p>
                          <a:endParaRPr lang="fr-FR"/>
                        </a:p>
                      </a:txBody>
                      <a:tcPr marL="68580" marR="68580" marT="0" marB="0">
                        <a:blipFill>
                          <a:blip r:embed="rId4"/>
                          <a:stretch>
                            <a:fillRect l="-137209" t="-318557" r="-203488" b="-2062"/>
                          </a:stretch>
                        </a:blipFill>
                      </a:tcPr>
                    </a:tc>
                    <a:tc>
                      <a:txBody>
                        <a:bodyPr/>
                        <a:lstStyle/>
                        <a:p>
                          <a:endParaRPr lang="fr-FR"/>
                        </a:p>
                      </a:txBody>
                      <a:tcPr marL="68580" marR="68580" marT="0" marB="0">
                        <a:blipFill>
                          <a:blip r:embed="rId4"/>
                          <a:stretch>
                            <a:fillRect l="-235838" t="-318557" r="-102312" b="-2062"/>
                          </a:stretch>
                        </a:blipFill>
                      </a:tcPr>
                    </a:tc>
                    <a:tc>
                      <a:txBody>
                        <a:bodyPr/>
                        <a:lstStyle/>
                        <a:p>
                          <a:endParaRPr lang="fr-FR"/>
                        </a:p>
                      </a:txBody>
                      <a:tcPr marL="68580" marR="68580" marT="0" marB="0">
                        <a:blipFill>
                          <a:blip r:embed="rId4"/>
                          <a:stretch>
                            <a:fillRect l="-335838" t="-318557" r="-2312" b="-2062"/>
                          </a:stretch>
                        </a:blipFill>
                      </a:tcPr>
                    </a:tc>
                    <a:extLst>
                      <a:ext uri="{0D108BD9-81ED-4DB2-BD59-A6C34878D82A}">
                        <a16:rowId xmlns:a16="http://schemas.microsoft.com/office/drawing/2014/main" val="3123162344"/>
                      </a:ext>
                    </a:extLst>
                  </a:tr>
                </a:tbl>
              </a:graphicData>
            </a:graphic>
          </p:graphicFrame>
        </mc:Fallback>
      </mc:AlternateContent>
      <p:sp>
        <p:nvSpPr>
          <p:cNvPr id="3" name="Espace réservé du pied de page 2">
            <a:extLst>
              <a:ext uri="{FF2B5EF4-FFF2-40B4-BE49-F238E27FC236}">
                <a16:creationId xmlns:a16="http://schemas.microsoft.com/office/drawing/2014/main" id="{69D1452B-1207-4AF9-8576-17304EC324F0}"/>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6" name="Espace réservé du numéro de diapositive 5">
            <a:extLst>
              <a:ext uri="{FF2B5EF4-FFF2-40B4-BE49-F238E27FC236}">
                <a16:creationId xmlns:a16="http://schemas.microsoft.com/office/drawing/2014/main" id="{020487CA-14F6-4732-8C1A-D707720D6F8E}"/>
              </a:ext>
            </a:extLst>
          </p:cNvPr>
          <p:cNvSpPr>
            <a:spLocks noGrp="1"/>
          </p:cNvSpPr>
          <p:nvPr>
            <p:ph type="sldNum" sz="quarter" idx="12"/>
          </p:nvPr>
        </p:nvSpPr>
        <p:spPr/>
        <p:txBody>
          <a:bodyPr/>
          <a:lstStyle/>
          <a:p>
            <a:fld id="{A88EAB1B-73FB-4977-9B11-E6EDEDEB8490}" type="slidenum">
              <a:rPr lang="fr-FR" smtClean="0"/>
              <a:t>81</a:t>
            </a:fld>
            <a:endParaRPr lang="fr-FR" dirty="0"/>
          </a:p>
        </p:txBody>
      </p:sp>
      <p:pic>
        <p:nvPicPr>
          <p:cNvPr id="9" name="Image 8">
            <a:extLst>
              <a:ext uri="{FF2B5EF4-FFF2-40B4-BE49-F238E27FC236}">
                <a16:creationId xmlns:a16="http://schemas.microsoft.com/office/drawing/2014/main" id="{D64AFA28-1F54-4AD3-824C-527DE420297D}"/>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6614621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401479"/>
              </a:xfrm>
              <a:prstGeom prst="rect">
                <a:avLst/>
              </a:prstGeom>
              <a:noFill/>
            </p:spPr>
            <p:txBody>
              <a:bodyPr wrap="square" rtlCol="0">
                <a:spAutoFit/>
              </a:bodyPr>
              <a:lstStyle/>
              <a:p>
                <a:pPr algn="just">
                  <a:spcAft>
                    <a:spcPts val="0"/>
                  </a:spcAft>
                </a:pPr>
                <a:r>
                  <a:rPr lang="fr-FR" sz="3200" b="1" dirty="0">
                    <a:latin typeface="Times New Roman" panose="02020603050405020304" pitchFamily="18" charset="0"/>
                    <a:ea typeface="Times New Roman" panose="02020603050405020304" pitchFamily="18" charset="0"/>
                  </a:rPr>
                  <a:t>1</a:t>
                </a:r>
                <a:r>
                  <a:rPr lang="fr-FR" sz="3200" b="1" baseline="30000" dirty="0">
                    <a:latin typeface="Times New Roman" panose="02020603050405020304" pitchFamily="18" charset="0"/>
                    <a:ea typeface="Times New Roman" panose="02020603050405020304" pitchFamily="18" charset="0"/>
                  </a:rPr>
                  <a:t>er</a:t>
                </a:r>
                <a:r>
                  <a:rPr lang="fr-FR" sz="3200" b="1" dirty="0">
                    <a:latin typeface="Times New Roman" panose="02020603050405020304" pitchFamily="18" charset="0"/>
                    <a:ea typeface="Times New Roman" panose="02020603050405020304" pitchFamily="18" charset="0"/>
                  </a:rPr>
                  <a:t> « Folk </a:t>
                </a:r>
                <a:r>
                  <a:rPr lang="fr-FR" sz="3200" b="1" dirty="0" err="1">
                    <a:latin typeface="Times New Roman" panose="02020603050405020304" pitchFamily="18" charset="0"/>
                    <a:ea typeface="Times New Roman" panose="02020603050405020304" pitchFamily="18" charset="0"/>
                  </a:rPr>
                  <a:t>theorem</a:t>
                </a:r>
                <a:r>
                  <a:rPr lang="fr-FR" sz="3200" b="1" dirty="0">
                    <a:latin typeface="Times New Roman" panose="02020603050405020304" pitchFamily="18" charset="0"/>
                    <a:ea typeface="Times New Roman" panose="02020603050405020304" pitchFamily="18" charset="0"/>
                  </a:rPr>
                  <a:t> » : amélioration des paiements d’équilibre de Nash du jeu d’étape</a:t>
                </a:r>
              </a:p>
              <a:p>
                <a:pPr marL="457200" indent="-457200" algn="just">
                  <a:spcAft>
                    <a:spcPts val="1000"/>
                  </a:spcAft>
                  <a:buFont typeface="Arial" panose="020B0604020202020204" pitchFamily="34" charset="0"/>
                  <a:buChar char="•"/>
                </a:pPr>
                <a:r>
                  <a:rPr lang="fr-FR" sz="3200" dirty="0">
                    <a:effectLst/>
                    <a:latin typeface="Times New Roman" panose="02020603050405020304" pitchFamily="18" charset="0"/>
                    <a:ea typeface="Calibri" panose="020F0502020204030204" pitchFamily="34" charset="0"/>
                  </a:rPr>
                  <a:t>Considérons un équilibre de Nash du jeu d’étape qui </a:t>
                </a:r>
                <a:r>
                  <a:rPr lang="fr-FR" sz="3200" dirty="0">
                    <a:effectLst/>
                    <a:latin typeface="Times New Roman" panose="02020603050405020304" pitchFamily="18" charset="0"/>
                    <a:ea typeface="Times New Roman" panose="02020603050405020304" pitchFamily="18" charset="0"/>
                  </a:rPr>
                  <a:t>procure le paiement </a:t>
                </a:r>
                <a14:m>
                  <m:oMath xmlns:m="http://schemas.openxmlformats.org/officeDocument/2006/math">
                    <m:r>
                      <a:rPr lang="fr-FR" sz="3200" b="1" i="1">
                        <a:effectLst/>
                        <a:latin typeface="Cambria Math" panose="02040503050406030204" pitchFamily="18" charset="0"/>
                        <a:ea typeface="Times New Roman" panose="02020603050405020304" pitchFamily="18" charset="0"/>
                      </a:rPr>
                      <m:t>𝒖</m:t>
                    </m:r>
                    <m:r>
                      <a:rPr lang="fr-FR" sz="3200" i="1">
                        <a:effectLst/>
                        <a:latin typeface="Cambria Math" panose="02040503050406030204" pitchFamily="18" charset="0"/>
                        <a:ea typeface="Times New Roman" panose="02020603050405020304" pitchFamily="18" charset="0"/>
                      </a:rPr>
                      <m:t>=</m:t>
                    </m:r>
                    <m:d>
                      <m:dPr>
                        <m:ctrlPr>
                          <a:rPr lang="fr-FR" sz="3200" i="1">
                            <a:effectLst/>
                            <a:latin typeface="Cambria Math" panose="02040503050406030204" pitchFamily="18" charset="0"/>
                            <a:ea typeface="Calibri" panose="020F0502020204030204" pitchFamily="34" charset="0"/>
                          </a:rPr>
                        </m:ctrlPr>
                      </m:dPr>
                      <m:e>
                        <m:sSub>
                          <m:sSubPr>
                            <m:ctrlPr>
                              <a:rPr lang="fr-FR" sz="3200" i="1">
                                <a:effectLst/>
                                <a:latin typeface="Cambria Math" panose="02040503050406030204" pitchFamily="18" charset="0"/>
                                <a:ea typeface="Calibri" panose="020F0502020204030204" pitchFamily="34" charset="0"/>
                              </a:rPr>
                            </m:ctrlPr>
                          </m:sSubPr>
                          <m:e>
                            <m:r>
                              <a:rPr lang="fr-FR" sz="3200" i="1">
                                <a:effectLst/>
                                <a:latin typeface="Cambria Math" panose="02040503050406030204" pitchFamily="18" charset="0"/>
                                <a:ea typeface="Calibri" panose="020F0502020204030204" pitchFamily="34" charset="0"/>
                              </a:rPr>
                              <m:t>𝑢</m:t>
                            </m:r>
                          </m:e>
                          <m:sub>
                            <m:r>
                              <a:rPr lang="fr-FR" sz="3200" i="1">
                                <a:effectLst/>
                                <a:latin typeface="Cambria Math" panose="02040503050406030204" pitchFamily="18" charset="0"/>
                                <a:ea typeface="Calibri" panose="020F0502020204030204" pitchFamily="34" charset="0"/>
                              </a:rPr>
                              <m:t>1</m:t>
                            </m:r>
                          </m:sub>
                        </m:sSub>
                        <m:r>
                          <a:rPr lang="fr-FR" sz="3200">
                            <a:effectLst/>
                            <a:latin typeface="Cambria Math" panose="02040503050406030204" pitchFamily="18" charset="0"/>
                            <a:ea typeface="Calibri" panose="020F0502020204030204" pitchFamily="34" charset="0"/>
                          </a:rPr>
                          <m:t>, </m:t>
                        </m:r>
                        <m:sSub>
                          <m:sSubPr>
                            <m:ctrlPr>
                              <a:rPr lang="fr-FR" sz="3200" i="1">
                                <a:effectLst/>
                                <a:latin typeface="Cambria Math" panose="02040503050406030204" pitchFamily="18" charset="0"/>
                                <a:ea typeface="Calibri" panose="020F0502020204030204" pitchFamily="34" charset="0"/>
                              </a:rPr>
                            </m:ctrlPr>
                          </m:sSubPr>
                          <m:e>
                            <m:r>
                              <a:rPr lang="fr-FR" sz="3200" i="1">
                                <a:effectLst/>
                                <a:latin typeface="Cambria Math" panose="02040503050406030204" pitchFamily="18" charset="0"/>
                                <a:ea typeface="Calibri" panose="020F0502020204030204" pitchFamily="34" charset="0"/>
                              </a:rPr>
                              <m:t>𝑢</m:t>
                            </m:r>
                          </m:e>
                          <m:sub>
                            <m:r>
                              <a:rPr lang="fr-FR" sz="3200" i="1">
                                <a:effectLst/>
                                <a:latin typeface="Cambria Math" panose="02040503050406030204" pitchFamily="18" charset="0"/>
                                <a:ea typeface="Calibri" panose="020F0502020204030204" pitchFamily="34" charset="0"/>
                              </a:rPr>
                              <m:t>2</m:t>
                            </m:r>
                          </m:sub>
                        </m:sSub>
                        <m:r>
                          <a:rPr lang="fr-FR" sz="3200">
                            <a:effectLst/>
                            <a:latin typeface="Cambria Math" panose="02040503050406030204" pitchFamily="18" charset="0"/>
                            <a:ea typeface="Calibri" panose="020F0502020204030204" pitchFamily="34" charset="0"/>
                          </a:rPr>
                          <m:t>, …, </m:t>
                        </m:r>
                        <m:sSub>
                          <m:sSubPr>
                            <m:ctrlPr>
                              <a:rPr lang="fr-FR" sz="3200" i="1">
                                <a:effectLst/>
                                <a:latin typeface="Cambria Math" panose="02040503050406030204" pitchFamily="18" charset="0"/>
                                <a:ea typeface="Calibri" panose="020F0502020204030204" pitchFamily="34" charset="0"/>
                              </a:rPr>
                            </m:ctrlPr>
                          </m:sSubPr>
                          <m:e>
                            <m:r>
                              <a:rPr lang="fr-FR" sz="3200" i="1">
                                <a:effectLst/>
                                <a:latin typeface="Cambria Math" panose="02040503050406030204" pitchFamily="18" charset="0"/>
                                <a:ea typeface="Calibri" panose="020F0502020204030204" pitchFamily="34" charset="0"/>
                              </a:rPr>
                              <m:t>𝑢</m:t>
                            </m:r>
                          </m:e>
                          <m:sub>
                            <m:r>
                              <a:rPr lang="fr-FR" sz="3200" i="1">
                                <a:effectLst/>
                                <a:latin typeface="Cambria Math" panose="02040503050406030204" pitchFamily="18" charset="0"/>
                                <a:ea typeface="Calibri" panose="020F0502020204030204" pitchFamily="34" charset="0"/>
                              </a:rPr>
                              <m:t>𝑛</m:t>
                            </m:r>
                          </m:sub>
                        </m:sSub>
                      </m:e>
                    </m:d>
                  </m:oMath>
                </a14:m>
                <a:r>
                  <a:rPr lang="fr-FR" sz="3200" dirty="0">
                    <a:effectLst/>
                    <a:latin typeface="Times New Roman" panose="02020603050405020304" pitchFamily="18" charset="0"/>
                    <a:ea typeface="Times New Roman" panose="02020603050405020304" pitchFamily="18" charset="0"/>
                  </a:rPr>
                  <a:t>.</a:t>
                </a:r>
              </a:p>
              <a:p>
                <a:pPr marL="457200" indent="-457200" algn="just">
                  <a:spcAft>
                    <a:spcPts val="1000"/>
                  </a:spcAft>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Lorsque le jeu d’étape est répété un nombre infini de fois, existe-t-il un équilibre parfait en sous-jeux où chaque joueur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𝑖</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𝒩</m:t>
                    </m:r>
                  </m:oMath>
                </a14:m>
                <a:r>
                  <a:rPr lang="fr-FR" sz="3200" dirty="0">
                    <a:effectLst/>
                    <a:latin typeface="Times New Roman" panose="02020603050405020304" pitchFamily="18" charset="0"/>
                    <a:ea typeface="Times New Roman" panose="02020603050405020304" pitchFamily="18" charset="0"/>
                  </a:rPr>
                  <a:t> obtient un paiement moyen supérieur à </a:t>
                </a:r>
                <a14:m>
                  <m:oMath xmlns:m="http://schemas.openxmlformats.org/officeDocument/2006/math">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rPr>
                          <m:t>𝑢</m:t>
                        </m:r>
                      </m:e>
                      <m:sub>
                        <m:r>
                          <a:rPr lang="fr-FR" sz="3200" i="1">
                            <a:effectLst/>
                            <a:latin typeface="Cambria Math" panose="02040503050406030204" pitchFamily="18" charset="0"/>
                            <a:ea typeface="Times New Roman" panose="02020603050405020304" pitchFamily="18" charset="0"/>
                          </a:rPr>
                          <m:t>𝑖</m:t>
                        </m:r>
                      </m:sub>
                    </m:sSub>
                  </m:oMath>
                </a14:m>
                <a:r>
                  <a:rPr lang="fr-FR" sz="3200" dirty="0">
                    <a:effectLst/>
                    <a:latin typeface="Times New Roman" panose="02020603050405020304" pitchFamily="18" charset="0"/>
                    <a:ea typeface="Times New Roman" panose="02020603050405020304" pitchFamily="18" charset="0"/>
                  </a:rPr>
                  <a:t> ?</a:t>
                </a:r>
              </a:p>
              <a:p>
                <a:pPr marL="457200" indent="-457200" algn="just">
                  <a:spcAft>
                    <a:spcPts val="1000"/>
                  </a:spcAft>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Le théorème suivant nous assure que la réponse est affirmative, à condition que les joueurs soient suffisamment patients. </a:t>
                </a:r>
                <a:endParaRPr lang="fr-FR" sz="3200" dirty="0">
                  <a:effectLst/>
                  <a:latin typeface="Times New Roman" panose="02020603050405020304" pitchFamily="18" charset="0"/>
                  <a:ea typeface="Calibri" panose="020F0502020204030204" pitchFamily="34" charset="0"/>
                </a:endParaRPr>
              </a:p>
              <a:p>
                <a:pPr marL="457200" indent="-457200">
                  <a:buFont typeface="Arial" panose="020B0604020202020204" pitchFamily="34" charset="0"/>
                  <a:buChar char="•"/>
                </a:pPr>
                <a:endParaRPr lang="fr-FR" sz="3200" dirty="0">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5401479"/>
              </a:xfrm>
              <a:prstGeom prst="rect">
                <a:avLst/>
              </a:prstGeom>
              <a:blipFill>
                <a:blip r:embed="rId2"/>
                <a:stretch>
                  <a:fillRect l="-1326" t="-1580" r="-1275"/>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7F2F2C67-0390-49BA-B4B9-920D42B7FBF2}"/>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4727B334-F5EF-4399-9EF3-9E87DD34D951}"/>
              </a:ext>
            </a:extLst>
          </p:cNvPr>
          <p:cNvSpPr>
            <a:spLocks noGrp="1"/>
          </p:cNvSpPr>
          <p:nvPr>
            <p:ph type="sldNum" sz="quarter" idx="12"/>
          </p:nvPr>
        </p:nvSpPr>
        <p:spPr/>
        <p:txBody>
          <a:bodyPr/>
          <a:lstStyle/>
          <a:p>
            <a:fld id="{A88EAB1B-73FB-4977-9B11-E6EDEDEB8490}" type="slidenum">
              <a:rPr lang="fr-FR" smtClean="0"/>
              <a:t>82</a:t>
            </a:fld>
            <a:endParaRPr lang="fr-FR" dirty="0"/>
          </a:p>
        </p:txBody>
      </p:sp>
      <p:pic>
        <p:nvPicPr>
          <p:cNvPr id="7" name="Image 6">
            <a:extLst>
              <a:ext uri="{FF2B5EF4-FFF2-40B4-BE49-F238E27FC236}">
                <a16:creationId xmlns:a16="http://schemas.microsoft.com/office/drawing/2014/main" id="{AC4E8619-2701-4823-9477-6DAED0E9AD57}"/>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8463496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3077509"/>
              </a:xfrm>
              <a:prstGeom prst="rect">
                <a:avLst/>
              </a:prstGeom>
              <a:solidFill>
                <a:schemeClr val="accent1">
                  <a:lumMod val="20000"/>
                  <a:lumOff val="80000"/>
                </a:schemeClr>
              </a:solidFill>
            </p:spPr>
            <p:txBody>
              <a:bodyPr wrap="square" rtlCol="0">
                <a:spAutoFit/>
              </a:bodyPr>
              <a:lstStyle/>
              <a:p>
                <a:pPr algn="just">
                  <a:spcAft>
                    <a:spcPts val="1000"/>
                  </a:spcAft>
                </a:pPr>
                <a:r>
                  <a:rPr lang="fr-FR" sz="3200" b="1" dirty="0">
                    <a:latin typeface="Times New Roman" panose="02020603050405020304" pitchFamily="18" charset="0"/>
                    <a:ea typeface="Times New Roman" panose="02020603050405020304" pitchFamily="18" charset="0"/>
                  </a:rPr>
                  <a:t>Théorème 1 (Friedman, 1971).</a:t>
                </a:r>
                <a:r>
                  <a:rPr lang="fr-FR" sz="3200" dirty="0">
                    <a:effectLst/>
                    <a:latin typeface="Times New Roman" panose="02020603050405020304" pitchFamily="18" charset="0"/>
                    <a:ea typeface="Times New Roman" panose="02020603050405020304" pitchFamily="18" charset="0"/>
                  </a:rPr>
                  <a:t> </a:t>
                </a:r>
                <a:r>
                  <a:rPr lang="fr-FR" sz="3200" i="1" dirty="0">
                    <a:effectLst/>
                    <a:latin typeface="Times New Roman" panose="02020603050405020304" pitchFamily="18" charset="0"/>
                    <a:ea typeface="Times New Roman" panose="02020603050405020304" pitchFamily="18" charset="0"/>
                  </a:rPr>
                  <a:t>Soit un jeu d’étape </a:t>
                </a:r>
                <a14:m>
                  <m:oMath xmlns:m="http://schemas.openxmlformats.org/officeDocument/2006/math">
                    <m:r>
                      <a:rPr lang="fr-FR" sz="3200" i="1">
                        <a:effectLst/>
                        <a:latin typeface="Cambria Math" panose="02040503050406030204" pitchFamily="18" charset="0"/>
                        <a:ea typeface="Times New Roman" panose="02020603050405020304" pitchFamily="18" charset="0"/>
                      </a:rPr>
                      <m:t>𝐺</m:t>
                    </m:r>
                  </m:oMath>
                </a14:m>
                <a:r>
                  <a:rPr lang="fr-FR" sz="3200" i="1" dirty="0">
                    <a:effectLst/>
                    <a:latin typeface="Times New Roman" panose="02020603050405020304" pitchFamily="18" charset="0"/>
                    <a:ea typeface="Times New Roman" panose="02020603050405020304" pitchFamily="18" charset="0"/>
                  </a:rPr>
                  <a:t> qui admet un équilibre de Nash avec profil de paiement </a:t>
                </a:r>
                <a14:m>
                  <m:oMath xmlns:m="http://schemas.openxmlformats.org/officeDocument/2006/math">
                    <m:r>
                      <a:rPr lang="fr-FR" sz="3200" b="1" i="1">
                        <a:effectLst/>
                        <a:latin typeface="Cambria Math" panose="02040503050406030204" pitchFamily="18" charset="0"/>
                        <a:ea typeface="Times New Roman" panose="02020603050405020304" pitchFamily="18" charset="0"/>
                      </a:rPr>
                      <m:t>𝒖</m:t>
                    </m:r>
                  </m:oMath>
                </a14:m>
                <a:r>
                  <a:rPr lang="fr-FR" sz="3200" i="1" dirty="0">
                    <a:effectLst/>
                    <a:latin typeface="Times New Roman" panose="02020603050405020304" pitchFamily="18" charset="0"/>
                    <a:ea typeface="Times New Roman" panose="02020603050405020304" pitchFamily="18" charset="0"/>
                  </a:rPr>
                  <a:t>.</a:t>
                </a:r>
              </a:p>
              <a:p>
                <a:pPr algn="ctr">
                  <a:spcAft>
                    <a:spcPts val="1000"/>
                  </a:spcAft>
                </a:pPr>
                <a:r>
                  <a:rPr lang="fr-FR" sz="3200" i="1" dirty="0">
                    <a:effectLst/>
                    <a:latin typeface="Times New Roman" panose="02020603050405020304" pitchFamily="18" charset="0"/>
                    <a:ea typeface="Times New Roman" panose="02020603050405020304" pitchFamily="18" charset="0"/>
                  </a:rPr>
                  <a:t> </a:t>
                </a:r>
                <a14:m>
                  <m:oMath xmlns:m="http://schemas.openxmlformats.org/officeDocument/2006/math">
                    <m:r>
                      <a:rPr lang="fr-FR" sz="3200" i="1">
                        <a:latin typeface="Cambria Math" panose="02040503050406030204" pitchFamily="18" charset="0"/>
                        <a:ea typeface="Cambria Math" panose="02040503050406030204" pitchFamily="18" charset="0"/>
                        <a:cs typeface="Times New Roman" panose="02020603050405020304" pitchFamily="18" charset="0"/>
                      </a:rPr>
                      <m:t>∀ </m:t>
                    </m:r>
                    <m:r>
                      <a:rPr lang="fr-FR" sz="3200" b="1" i="1">
                        <a:effectLst/>
                        <a:latin typeface="Cambria Math" panose="02040503050406030204" pitchFamily="18" charset="0"/>
                        <a:ea typeface="Times New Roman" panose="02020603050405020304" pitchFamily="18" charset="0"/>
                      </a:rPr>
                      <m:t>𝒗</m:t>
                    </m:r>
                    <m:r>
                      <a:rPr lang="fr-FR" sz="3200" i="1">
                        <a:effectLst/>
                        <a:latin typeface="Cambria Math" panose="02040503050406030204" pitchFamily="18" charset="0"/>
                        <a:ea typeface="Times New Roman" panose="02020603050405020304" pitchFamily="18" charset="0"/>
                        <a:cs typeface="Cambria Math" panose="02040503050406030204" pitchFamily="18" charset="0"/>
                      </a:rPr>
                      <m:t>∈</m:t>
                    </m:r>
                    <m:r>
                      <a:rPr lang="fr-FR" sz="3200" i="1">
                        <a:effectLst/>
                        <a:latin typeface="Cambria Math" panose="02040503050406030204" pitchFamily="18" charset="0"/>
                        <a:ea typeface="Times New Roman" panose="02020603050405020304" pitchFamily="18" charset="0"/>
                        <a:cs typeface="Cambria Math" panose="02040503050406030204" pitchFamily="18" charset="0"/>
                      </a:rPr>
                      <m:t>𝑉</m:t>
                    </m:r>
                  </m:oMath>
                </a14:m>
                <a:r>
                  <a:rPr lang="fr-FR" sz="3200" i="1" dirty="0">
                    <a:effectLst/>
                    <a:latin typeface="Times New Roman" panose="02020603050405020304" pitchFamily="18" charset="0"/>
                    <a:ea typeface="Times New Roman" panose="02020603050405020304" pitchFamily="18" charset="0"/>
                  </a:rPr>
                  <a:t> tel que  </a:t>
                </a:r>
                <a14:m>
                  <m:oMath xmlns:m="http://schemas.openxmlformats.org/officeDocument/2006/math">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rPr>
                          <m:t>𝑣</m:t>
                        </m:r>
                      </m:e>
                      <m:sub>
                        <m:r>
                          <a:rPr lang="fr-FR" sz="3200" i="1">
                            <a:effectLst/>
                            <a:latin typeface="Cambria Math" panose="02040503050406030204" pitchFamily="18" charset="0"/>
                            <a:ea typeface="Times New Roman" panose="02020603050405020304" pitchFamily="18" charset="0"/>
                          </a:rPr>
                          <m:t>𝑖</m:t>
                        </m:r>
                      </m:sub>
                    </m:sSub>
                    <m:r>
                      <a:rPr lang="fr-FR" sz="3200" i="1">
                        <a:effectLst/>
                        <a:latin typeface="Cambria Math" panose="02040503050406030204" pitchFamily="18" charset="0"/>
                        <a:ea typeface="Times New Roman" panose="02020603050405020304" pitchFamily="18" charset="0"/>
                      </a:rPr>
                      <m:t>&gt;</m:t>
                    </m:r>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rPr>
                          <m:t>𝑢</m:t>
                        </m:r>
                      </m:e>
                      <m:sub>
                        <m:r>
                          <a:rPr lang="fr-FR" sz="3200" i="1">
                            <a:effectLst/>
                            <a:latin typeface="Cambria Math" panose="02040503050406030204" pitchFamily="18" charset="0"/>
                            <a:ea typeface="Times New Roman" panose="02020603050405020304" pitchFamily="18" charset="0"/>
                          </a:rPr>
                          <m:t>𝑖</m:t>
                        </m:r>
                      </m:sub>
                    </m:sSub>
                  </m:oMath>
                </a14:m>
                <a:r>
                  <a:rPr lang="fr-FR" sz="3200" i="1" dirty="0">
                    <a:effectLst/>
                    <a:latin typeface="Times New Roman" panose="02020603050405020304" pitchFamily="18" charset="0"/>
                    <a:ea typeface="Times New Roman" panose="02020603050405020304" pitchFamily="18" charset="0"/>
                  </a:rPr>
                  <a:t> </a:t>
                </a:r>
                <a14:m>
                  <m:oMath xmlns:m="http://schemas.openxmlformats.org/officeDocument/2006/math">
                    <m:r>
                      <a:rPr lang="fr-FR" sz="3200" i="1">
                        <a:latin typeface="Cambria Math" panose="02040503050406030204" pitchFamily="18" charset="0"/>
                        <a:ea typeface="Cambria Math" panose="02040503050406030204" pitchFamily="18" charset="0"/>
                        <a:cs typeface="Times New Roman" panose="02020603050405020304" pitchFamily="18" charset="0"/>
                      </a:rPr>
                      <m:t>∀ </m:t>
                    </m:r>
                    <m:r>
                      <a:rPr lang="fr-FR" sz="3200" i="1">
                        <a:effectLst/>
                        <a:latin typeface="Cambria Math" panose="02040503050406030204" pitchFamily="18" charset="0"/>
                        <a:ea typeface="Times New Roman" panose="02020603050405020304" pitchFamily="18" charset="0"/>
                      </a:rPr>
                      <m:t>𝑖</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𝒩</m:t>
                    </m:r>
                  </m:oMath>
                </a14:m>
                <a:r>
                  <a:rPr lang="fr-FR" sz="3200" i="1" dirty="0">
                    <a:effectLst/>
                    <a:latin typeface="Times New Roman" panose="02020603050405020304" pitchFamily="18" charset="0"/>
                    <a:ea typeface="Times New Roman" panose="02020603050405020304" pitchFamily="18" charset="0"/>
                  </a:rPr>
                  <a:t>, </a:t>
                </a:r>
                <a14:m>
                  <m:oMath xmlns:m="http://schemas.openxmlformats.org/officeDocument/2006/math">
                    <m:r>
                      <a:rPr lang="fr-FR" sz="3200" i="1" dirty="0">
                        <a:latin typeface="Cambria Math" panose="02040503050406030204" pitchFamily="18" charset="0"/>
                        <a:ea typeface="Cambria Math" panose="02040503050406030204" pitchFamily="18" charset="0"/>
                      </a:rPr>
                      <m:t>∃ </m:t>
                    </m:r>
                    <m:bar>
                      <m:barPr>
                        <m:pos m:val="top"/>
                        <m:ctrlPr>
                          <a:rPr lang="fr-FR" sz="3200" i="1">
                            <a:effectLst/>
                            <a:latin typeface="Cambria Math" panose="02040503050406030204" pitchFamily="18" charset="0"/>
                            <a:ea typeface="Times New Roman" panose="02020603050405020304" pitchFamily="18" charset="0"/>
                          </a:rPr>
                        </m:ctrlPr>
                      </m:barPr>
                      <m:e>
                        <m:r>
                          <a:rPr lang="fr-FR" sz="3200" i="1">
                            <a:effectLst/>
                            <a:latin typeface="Cambria Math" panose="02040503050406030204" pitchFamily="18" charset="0"/>
                            <a:ea typeface="Times New Roman" panose="02020603050405020304" pitchFamily="18" charset="0"/>
                          </a:rPr>
                          <m:t>𝛿</m:t>
                        </m:r>
                      </m:e>
                    </m:bar>
                  </m:oMath>
                </a14:m>
                <a:r>
                  <a:rPr lang="fr-FR" sz="3200" i="1" dirty="0">
                    <a:effectLst/>
                    <a:latin typeface="Times New Roman" panose="02020603050405020304" pitchFamily="18" charset="0"/>
                    <a:ea typeface="Times New Roman" panose="02020603050405020304" pitchFamily="18" charset="0"/>
                  </a:rPr>
                  <a:t> tel que</a:t>
                </a:r>
              </a:p>
              <a:p>
                <a:pPr algn="ctr">
                  <a:spcAft>
                    <a:spcPts val="1000"/>
                  </a:spcAft>
                </a:pPr>
                <a:r>
                  <a:rPr lang="fr-FR" sz="3200" i="1" dirty="0">
                    <a:effectLst/>
                    <a:latin typeface="Times New Roman" panose="02020603050405020304" pitchFamily="18" charset="0"/>
                    <a:ea typeface="Times New Roman" panose="02020603050405020304" pitchFamily="18" charset="0"/>
                  </a:rPr>
                  <a:t> lorsque </a:t>
                </a:r>
                <a14:m>
                  <m:oMath xmlns:m="http://schemas.openxmlformats.org/officeDocument/2006/math">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rPr>
                          <m:t>𝛿</m:t>
                        </m:r>
                      </m:e>
                      <m:sub>
                        <m:r>
                          <a:rPr lang="fr-FR" sz="3200" i="1">
                            <a:effectLst/>
                            <a:latin typeface="Cambria Math" panose="02040503050406030204" pitchFamily="18" charset="0"/>
                            <a:ea typeface="Times New Roman" panose="02020603050405020304" pitchFamily="18" charset="0"/>
                          </a:rPr>
                          <m:t>𝑖</m:t>
                        </m:r>
                      </m:sub>
                    </m:sSub>
                  </m:oMath>
                </a14:m>
                <a:r>
                  <a:rPr lang="fr-FR" sz="3200" i="1" dirty="0">
                    <a:effectLst/>
                    <a:latin typeface="Times New Roman" panose="02020603050405020304" pitchFamily="18" charset="0"/>
                    <a:ea typeface="Times New Roman" panose="02020603050405020304" pitchFamily="18" charset="0"/>
                  </a:rPr>
                  <a:t>&gt;</a:t>
                </a:r>
                <a14:m>
                  <m:oMath xmlns:m="http://schemas.openxmlformats.org/officeDocument/2006/math">
                    <m:bar>
                      <m:barPr>
                        <m:pos m:val="top"/>
                        <m:ctrlPr>
                          <a:rPr lang="fr-FR" sz="3200" i="1">
                            <a:effectLst/>
                            <a:latin typeface="Cambria Math" panose="02040503050406030204" pitchFamily="18" charset="0"/>
                            <a:ea typeface="Times New Roman" panose="02020603050405020304" pitchFamily="18" charset="0"/>
                          </a:rPr>
                        </m:ctrlPr>
                      </m:barPr>
                      <m:e>
                        <m:r>
                          <a:rPr lang="fr-FR" sz="3200" i="1">
                            <a:effectLst/>
                            <a:latin typeface="Cambria Math" panose="02040503050406030204" pitchFamily="18" charset="0"/>
                            <a:ea typeface="Times New Roman" panose="02020603050405020304" pitchFamily="18" charset="0"/>
                          </a:rPr>
                          <m:t>𝛿</m:t>
                        </m:r>
                      </m:e>
                    </m:bar>
                  </m:oMath>
                </a14:m>
                <a:r>
                  <a:rPr lang="fr-FR" sz="3200" i="1" dirty="0">
                    <a:effectLst/>
                    <a:latin typeface="Times New Roman" panose="02020603050405020304" pitchFamily="18" charset="0"/>
                    <a:ea typeface="Times New Roman" panose="02020603050405020304" pitchFamily="18" charset="0"/>
                  </a:rPr>
                  <a:t> </a:t>
                </a:r>
                <a14:m>
                  <m:oMath xmlns:m="http://schemas.openxmlformats.org/officeDocument/2006/math">
                    <m:r>
                      <a:rPr lang="fr-FR" sz="3200" i="1">
                        <a:latin typeface="Cambria Math" panose="02040503050406030204" pitchFamily="18" charset="0"/>
                        <a:ea typeface="Cambria Math" panose="02040503050406030204" pitchFamily="18" charset="0"/>
                        <a:cs typeface="Times New Roman" panose="02020603050405020304" pitchFamily="18" charset="0"/>
                      </a:rPr>
                      <m:t>∀ </m:t>
                    </m:r>
                    <m:r>
                      <a:rPr lang="fr-FR" sz="3200" i="1">
                        <a:effectLst/>
                        <a:latin typeface="Cambria Math" panose="02040503050406030204" pitchFamily="18" charset="0"/>
                        <a:ea typeface="Times New Roman" panose="02020603050405020304" pitchFamily="18" charset="0"/>
                      </a:rPr>
                      <m:t>𝑖</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𝒩</m:t>
                    </m:r>
                  </m:oMath>
                </a14:m>
                <a:r>
                  <a:rPr lang="fr-FR" sz="3200" i="1" dirty="0">
                    <a:effectLst/>
                    <a:latin typeface="Times New Roman" panose="02020603050405020304" pitchFamily="18" charset="0"/>
                    <a:ea typeface="Times New Roman" panose="02020603050405020304" pitchFamily="18" charset="0"/>
                  </a:rPr>
                  <a:t>, </a:t>
                </a:r>
                <a14:m>
                  <m:oMath xmlns:m="http://schemas.openxmlformats.org/officeDocument/2006/math">
                    <m:r>
                      <a:rPr lang="fr-FR" sz="3200" i="1" dirty="0">
                        <a:latin typeface="Cambria Math" panose="02040503050406030204" pitchFamily="18" charset="0"/>
                        <a:ea typeface="Cambria Math" panose="02040503050406030204" pitchFamily="18" charset="0"/>
                      </a:rPr>
                      <m:t>∃ </m:t>
                    </m:r>
                  </m:oMath>
                </a14:m>
                <a:r>
                  <a:rPr lang="fr-FR" sz="3200" i="1" dirty="0">
                    <a:effectLst/>
                    <a:latin typeface="Times New Roman" panose="02020603050405020304" pitchFamily="18" charset="0"/>
                    <a:ea typeface="Times New Roman" panose="02020603050405020304" pitchFamily="18" charset="0"/>
                  </a:rPr>
                  <a:t>EPSJ du jeu répété infini </a:t>
                </a:r>
              </a:p>
              <a:p>
                <a:pPr algn="ctr">
                  <a:spcAft>
                    <a:spcPts val="1000"/>
                  </a:spcAft>
                </a:pPr>
                <a:r>
                  <a:rPr lang="fr-FR" sz="3200" i="1" dirty="0">
                    <a:effectLst/>
                    <a:latin typeface="Times New Roman" panose="02020603050405020304" pitchFamily="18" charset="0"/>
                    <a:ea typeface="Times New Roman" panose="02020603050405020304" pitchFamily="18" charset="0"/>
                  </a:rPr>
                  <a:t>dont le profil de paiement actualisé moyen est </a:t>
                </a:r>
                <a14:m>
                  <m:oMath xmlns:m="http://schemas.openxmlformats.org/officeDocument/2006/math">
                    <m:r>
                      <a:rPr lang="fr-FR" sz="3200" b="1" i="1">
                        <a:effectLst/>
                        <a:latin typeface="Cambria Math" panose="02040503050406030204" pitchFamily="18" charset="0"/>
                        <a:ea typeface="Times New Roman" panose="02020603050405020304" pitchFamily="18" charset="0"/>
                      </a:rPr>
                      <m:t>𝒗</m:t>
                    </m:r>
                  </m:oMath>
                </a14:m>
                <a:r>
                  <a:rPr lang="fr-FR" sz="3200" i="1" dirty="0">
                    <a:effectLst/>
                    <a:latin typeface="Times New Roman" panose="02020603050405020304" pitchFamily="18" charset="0"/>
                    <a:ea typeface="Times New Roman" panose="02020603050405020304" pitchFamily="18" charset="0"/>
                  </a:rPr>
                  <a:t>.</a:t>
                </a:r>
                <a:endParaRPr lang="fr-FR" sz="3200" dirty="0">
                  <a:effectLst/>
                  <a:ea typeface="Calibri" panose="020F0502020204030204" pitchFamily="34"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3077509"/>
              </a:xfrm>
              <a:prstGeom prst="rect">
                <a:avLst/>
              </a:prstGeom>
              <a:blipFill>
                <a:blip r:embed="rId2"/>
                <a:stretch>
                  <a:fillRect l="-1326" t="-2772" r="-1275" b="-5347"/>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8" name="ZoneTexte 7">
            <a:extLst>
              <a:ext uri="{FF2B5EF4-FFF2-40B4-BE49-F238E27FC236}">
                <a16:creationId xmlns:a16="http://schemas.microsoft.com/office/drawing/2014/main" id="{2588403E-148F-4E0E-A74C-E726EB970D48}"/>
              </a:ext>
            </a:extLst>
          </p:cNvPr>
          <p:cNvSpPr txBox="1"/>
          <p:nvPr/>
        </p:nvSpPr>
        <p:spPr>
          <a:xfrm>
            <a:off x="0" y="4509098"/>
            <a:ext cx="11954142" cy="1815882"/>
          </a:xfrm>
          <a:prstGeom prst="rect">
            <a:avLst/>
          </a:prstGeom>
          <a:noFill/>
        </p:spPr>
        <p:txBody>
          <a:bodyPr wrap="square" rtlCol="0">
            <a:spAutoFit/>
          </a:bodyPr>
          <a:lstStyle/>
          <a:p>
            <a:pPr marL="457200" indent="-457200" algn="just">
              <a:spcAft>
                <a:spcPts val="0"/>
              </a:spcAft>
              <a:buFont typeface="Arial" panose="020B0604020202020204" pitchFamily="34" charset="0"/>
              <a:buChar char="•"/>
            </a:pPr>
            <a:r>
              <a:rPr lang="fr-FR" sz="2800" dirty="0">
                <a:latin typeface="Times New Roman" panose="02020603050405020304" pitchFamily="18" charset="0"/>
                <a:ea typeface="Times New Roman" panose="02020603050405020304" pitchFamily="18" charset="0"/>
              </a:rPr>
              <a:t>Dit autrement, lorsqu’il existe un paiement réalisable et Pareto strictement améliorant par rapport à celui de l’équilibre de Nash du jeu d’étape, alors la répétition infinie du jeu permet à des joueurs suffisamment patients d’obtenir en moyenne ce paiement à l’équilibre de l’interaction répétée.</a:t>
            </a:r>
            <a:endParaRPr lang="fr-FR" sz="2800" dirty="0">
              <a:effectLst/>
              <a:latin typeface="Times New Roman" panose="02020603050405020304" pitchFamily="18" charset="0"/>
              <a:ea typeface="Calibri" panose="020F0502020204030204" pitchFamily="34" charset="0"/>
            </a:endParaRPr>
          </a:p>
        </p:txBody>
      </p:sp>
      <p:sp>
        <p:nvSpPr>
          <p:cNvPr id="3" name="Espace réservé du pied de page 2">
            <a:extLst>
              <a:ext uri="{FF2B5EF4-FFF2-40B4-BE49-F238E27FC236}">
                <a16:creationId xmlns:a16="http://schemas.microsoft.com/office/drawing/2014/main" id="{C4034B00-8AE0-439B-8736-94B1998024B7}"/>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BE7EAF56-25C0-4615-9647-0B6CFA382774}"/>
              </a:ext>
            </a:extLst>
          </p:cNvPr>
          <p:cNvSpPr>
            <a:spLocks noGrp="1"/>
          </p:cNvSpPr>
          <p:nvPr>
            <p:ph type="sldNum" sz="quarter" idx="12"/>
          </p:nvPr>
        </p:nvSpPr>
        <p:spPr/>
        <p:txBody>
          <a:bodyPr/>
          <a:lstStyle/>
          <a:p>
            <a:fld id="{A88EAB1B-73FB-4977-9B11-E6EDEDEB8490}" type="slidenum">
              <a:rPr lang="fr-FR" smtClean="0"/>
              <a:t>83</a:t>
            </a:fld>
            <a:endParaRPr lang="fr-FR" dirty="0"/>
          </a:p>
        </p:txBody>
      </p:sp>
      <p:pic>
        <p:nvPicPr>
          <p:cNvPr id="9" name="Image 8">
            <a:extLst>
              <a:ext uri="{FF2B5EF4-FFF2-40B4-BE49-F238E27FC236}">
                <a16:creationId xmlns:a16="http://schemas.microsoft.com/office/drawing/2014/main" id="{82562541-2826-4BD8-BAFB-7332EC85170E}"/>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0281472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509200"/>
              </a:xfrm>
              <a:prstGeom prst="rect">
                <a:avLst/>
              </a:prstGeom>
              <a:noFill/>
            </p:spPr>
            <p:txBody>
              <a:bodyPr wrap="square" rtlCol="0">
                <a:spAutoFit/>
              </a:bodyPr>
              <a:lstStyle/>
              <a:p>
                <a:pPr algn="just">
                  <a:spcAft>
                    <a:spcPts val="0"/>
                  </a:spcAft>
                </a:pPr>
                <a:r>
                  <a:rPr lang="fr-FR" sz="3200" dirty="0">
                    <a:latin typeface="Times New Roman" panose="02020603050405020304" pitchFamily="18" charset="0"/>
                    <a:ea typeface="Times New Roman" panose="02020603050405020304" pitchFamily="18" charset="0"/>
                  </a:rPr>
                  <a:t>L’idée utilisée dans la démonstration de ce résultat est assez intuitive.</a:t>
                </a:r>
              </a:p>
              <a:p>
                <a:pPr algn="just">
                  <a:spcAft>
                    <a:spcPts val="0"/>
                  </a:spcAft>
                </a:pPr>
                <a:endParaRPr lang="fr-FR" sz="3200" dirty="0">
                  <a:latin typeface="Times New Roman" panose="02020603050405020304" pitchFamily="18" charset="0"/>
                  <a:ea typeface="Times New Roman" panose="02020603050405020304" pitchFamily="18" charset="0"/>
                </a:endParaRPr>
              </a:p>
              <a:p>
                <a:pPr marL="457200" indent="-457200" algn="just">
                  <a:buFont typeface="Arial" panose="020B0604020202020204" pitchFamily="34" charset="0"/>
                  <a:buChar char="•"/>
                </a:pPr>
                <a:r>
                  <a:rPr lang="fr-FR" sz="3200" dirty="0">
                    <a:latin typeface="Times New Roman" panose="02020603050405020304" pitchFamily="18" charset="0"/>
                    <a:ea typeface="Times New Roman" panose="02020603050405020304" pitchFamily="18" charset="0"/>
                  </a:rPr>
                  <a:t>Notons </a:t>
                </a:r>
                <a14:m>
                  <m:oMath xmlns:m="http://schemas.openxmlformats.org/officeDocument/2006/math">
                    <m:r>
                      <a:rPr lang="fr-FR" sz="3200" b="1" i="1">
                        <a:effectLst/>
                        <a:latin typeface="Cambria Math" panose="02040503050406030204" pitchFamily="18" charset="0"/>
                        <a:ea typeface="Calibri" panose="020F0502020204030204" pitchFamily="34" charset="0"/>
                      </a:rPr>
                      <m:t>𝐚</m:t>
                    </m:r>
                  </m:oMath>
                </a14:m>
                <a:r>
                  <a:rPr lang="fr-FR" sz="3200" b="1" dirty="0">
                    <a:effectLst/>
                    <a:latin typeface="Times New Roman" panose="02020603050405020304" pitchFamily="18" charset="0"/>
                    <a:ea typeface="Times New Roman" panose="02020603050405020304" pitchFamily="18" charset="0"/>
                  </a:rPr>
                  <a:t> </a:t>
                </a:r>
                <a:r>
                  <a:rPr lang="fr-FR" sz="3200" dirty="0">
                    <a:effectLst/>
                    <a:latin typeface="Times New Roman" panose="02020603050405020304" pitchFamily="18" charset="0"/>
                    <a:ea typeface="Times New Roman" panose="02020603050405020304" pitchFamily="18" charset="0"/>
                  </a:rPr>
                  <a:t>l’équilibre de Nash du jeu d’étape  vérifiant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𝑔</m:t>
                    </m:r>
                    <m:d>
                      <m:dPr>
                        <m:ctrlPr>
                          <a:rPr lang="fr-FR" sz="3200" i="1">
                            <a:effectLst/>
                            <a:latin typeface="Cambria Math" panose="02040503050406030204" pitchFamily="18" charset="0"/>
                            <a:ea typeface="Times New Roman" panose="02020603050405020304" pitchFamily="18" charset="0"/>
                          </a:rPr>
                        </m:ctrlPr>
                      </m:dPr>
                      <m:e>
                        <m:r>
                          <a:rPr lang="fr-FR" sz="3200" b="1" i="1">
                            <a:effectLst/>
                            <a:latin typeface="Cambria Math" panose="02040503050406030204" pitchFamily="18" charset="0"/>
                            <a:ea typeface="Times New Roman" panose="02020603050405020304" pitchFamily="18" charset="0"/>
                          </a:rPr>
                          <m:t>𝒂</m:t>
                        </m:r>
                      </m:e>
                    </m:d>
                    <m:r>
                      <a:rPr lang="fr-FR" sz="3200" i="1">
                        <a:effectLst/>
                        <a:latin typeface="Cambria Math" panose="02040503050406030204" pitchFamily="18" charset="0"/>
                        <a:ea typeface="Times New Roman" panose="02020603050405020304" pitchFamily="18" charset="0"/>
                      </a:rPr>
                      <m:t>=</m:t>
                    </m:r>
                    <m:r>
                      <a:rPr lang="fr-FR" sz="3200" b="1" i="1">
                        <a:effectLst/>
                        <a:latin typeface="Cambria Math" panose="02040503050406030204" pitchFamily="18" charset="0"/>
                        <a:ea typeface="Times New Roman" panose="02020603050405020304" pitchFamily="18" charset="0"/>
                      </a:rPr>
                      <m:t>𝒖</m:t>
                    </m:r>
                  </m:oMath>
                </a14:m>
                <a:r>
                  <a:rPr lang="fr-FR" sz="3200" dirty="0">
                    <a:effectLst/>
                    <a:latin typeface="Times New Roman" panose="02020603050405020304" pitchFamily="18" charset="0"/>
                    <a:ea typeface="Times New Roman" panose="02020603050405020304" pitchFamily="18" charset="0"/>
                  </a:rPr>
                  <a:t>. </a:t>
                </a:r>
              </a:p>
              <a:p>
                <a:pPr marL="457200" indent="-457200" algn="just">
                  <a:buFont typeface="Arial" panose="020B0604020202020204" pitchFamily="34" charset="0"/>
                  <a:buChar char="•"/>
                </a:pPr>
                <a:endParaRPr lang="fr-FR" sz="3200" dirty="0">
                  <a:effectLst/>
                  <a:latin typeface="Times New Roman" panose="02020603050405020304" pitchFamily="18" charset="0"/>
                  <a:ea typeface="Times New Roman" panose="02020603050405020304" pitchFamily="18" charset="0"/>
                </a:endParaRPr>
              </a:p>
              <a:p>
                <a:pPr marL="457200" indent="-457200" algn="just">
                  <a:spcAft>
                    <a:spcPts val="0"/>
                  </a:spcAft>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Considérons le cas le plus simple, où le paiement réalisable (candidat à l’amélioration </a:t>
                </a:r>
                <a:r>
                  <a:rPr lang="fr-FR" sz="3200" dirty="0" err="1">
                    <a:effectLst/>
                    <a:latin typeface="Times New Roman" panose="02020603050405020304" pitchFamily="18" charset="0"/>
                    <a:ea typeface="Times New Roman" panose="02020603050405020304" pitchFamily="18" charset="0"/>
                  </a:rPr>
                  <a:t>paretienne</a:t>
                </a:r>
                <a:r>
                  <a:rPr lang="fr-FR" sz="3200" dirty="0">
                    <a:effectLst/>
                    <a:latin typeface="Times New Roman" panose="02020603050405020304" pitchFamily="18" charset="0"/>
                    <a:ea typeface="Times New Roman" panose="02020603050405020304" pitchFamily="18" charset="0"/>
                  </a:rPr>
                  <a:t> stricte) correspond à un profil stratégique pur </a:t>
                </a:r>
                <a14:m>
                  <m:oMath xmlns:m="http://schemas.openxmlformats.org/officeDocument/2006/math">
                    <m:r>
                      <a:rPr lang="fr-FR" sz="3200" b="1" i="1">
                        <a:effectLst/>
                        <a:latin typeface="Cambria Math" panose="02040503050406030204" pitchFamily="18" charset="0"/>
                        <a:ea typeface="Times New Roman" panose="02020603050405020304" pitchFamily="18" charset="0"/>
                      </a:rPr>
                      <m:t>𝒂</m:t>
                    </m:r>
                    <m:r>
                      <a:rPr lang="fr-FR" sz="3200" b="1" i="1">
                        <a:effectLst/>
                        <a:latin typeface="Cambria Math" panose="02040503050406030204" pitchFamily="18" charset="0"/>
                        <a:ea typeface="Times New Roman" panose="02020603050405020304" pitchFamily="18" charset="0"/>
                      </a:rPr>
                      <m:t>′</m:t>
                    </m:r>
                  </m:oMath>
                </a14:m>
                <a:r>
                  <a:rPr lang="fr-FR" sz="3200" dirty="0">
                    <a:effectLst/>
                    <a:latin typeface="Times New Roman" panose="02020603050405020304" pitchFamily="18" charset="0"/>
                    <a:ea typeface="Times New Roman" panose="02020603050405020304" pitchFamily="18" charset="0"/>
                  </a:rPr>
                  <a:t> du jeu d’étape </a:t>
                </a:r>
              </a:p>
              <a:p>
                <a:pPr marL="914400" lvl="1" indent="-457200" algn="just">
                  <a:buFont typeface="Arial" panose="020B0604020202020204" pitchFamily="34" charset="0"/>
                  <a:buChar char="•"/>
                </a:pPr>
                <a:r>
                  <a:rPr lang="fr-FR" sz="3200" i="1" dirty="0">
                    <a:effectLst/>
                    <a:latin typeface="Times New Roman" panose="02020603050405020304" pitchFamily="18" charset="0"/>
                    <a:ea typeface="Times New Roman" panose="02020603050405020304" pitchFamily="18" charset="0"/>
                  </a:rPr>
                  <a:t>I.e.</a:t>
                </a:r>
                <a:r>
                  <a:rPr lang="fr-FR" sz="3200" dirty="0">
                    <a:effectLst/>
                    <a:latin typeface="Times New Roman" panose="02020603050405020304" pitchFamily="18" charset="0"/>
                    <a:ea typeface="Times New Roman" panose="02020603050405020304" pitchFamily="18" charset="0"/>
                  </a:rPr>
                  <a:t>, dont le paiement vérifie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𝑔</m:t>
                    </m:r>
                    <m:d>
                      <m:dPr>
                        <m:ctrlPr>
                          <a:rPr lang="fr-FR" sz="3200" i="1">
                            <a:effectLst/>
                            <a:latin typeface="Cambria Math" panose="02040503050406030204" pitchFamily="18" charset="0"/>
                            <a:ea typeface="Times New Roman" panose="02020603050405020304" pitchFamily="18" charset="0"/>
                          </a:rPr>
                        </m:ctrlPr>
                      </m:dPr>
                      <m:e>
                        <m:r>
                          <a:rPr lang="fr-FR" sz="3200" b="1" i="1">
                            <a:effectLst/>
                            <a:latin typeface="Cambria Math" panose="02040503050406030204" pitchFamily="18" charset="0"/>
                            <a:ea typeface="Times New Roman" panose="02020603050405020304" pitchFamily="18" charset="0"/>
                          </a:rPr>
                          <m:t>𝒂</m:t>
                        </m:r>
                        <m:r>
                          <a:rPr lang="fr-FR" sz="3200" b="1" i="1">
                            <a:effectLst/>
                            <a:latin typeface="Cambria Math" panose="02040503050406030204" pitchFamily="18" charset="0"/>
                            <a:ea typeface="Times New Roman" panose="02020603050405020304" pitchFamily="18" charset="0"/>
                          </a:rPr>
                          <m:t>’</m:t>
                        </m:r>
                      </m:e>
                    </m:d>
                    <m:r>
                      <a:rPr lang="fr-FR" sz="3200" i="1">
                        <a:effectLst/>
                        <a:latin typeface="Cambria Math" panose="02040503050406030204" pitchFamily="18" charset="0"/>
                        <a:ea typeface="Times New Roman" panose="02020603050405020304" pitchFamily="18" charset="0"/>
                      </a:rPr>
                      <m:t>=</m:t>
                    </m:r>
                    <m:r>
                      <a:rPr lang="fr-FR" sz="3200" b="1" i="1">
                        <a:effectLst/>
                        <a:latin typeface="Cambria Math" panose="02040503050406030204" pitchFamily="18" charset="0"/>
                        <a:ea typeface="Times New Roman" panose="02020603050405020304" pitchFamily="18" charset="0"/>
                      </a:rPr>
                      <m:t>𝒗</m:t>
                    </m:r>
                  </m:oMath>
                </a14:m>
                <a:r>
                  <a:rPr lang="fr-FR" sz="3200" dirty="0">
                    <a:effectLst/>
                    <a:latin typeface="Times New Roman" panose="02020603050405020304" pitchFamily="18" charset="0"/>
                    <a:ea typeface="Times New Roman" panose="02020603050405020304" pitchFamily="18" charset="0"/>
                  </a:rPr>
                  <a:t>.</a:t>
                </a:r>
              </a:p>
              <a:p>
                <a:pPr marL="914400" lvl="1" indent="-457200" algn="just">
                  <a:buFont typeface="Arial" panose="020B0604020202020204" pitchFamily="34" charset="0"/>
                  <a:buChar char="•"/>
                </a:pPr>
                <a:endParaRPr lang="fr-FR" sz="3200" dirty="0">
                  <a:effectLst/>
                  <a:latin typeface="Times New Roman" panose="02020603050405020304" pitchFamily="18" charset="0"/>
                  <a:ea typeface="Times New Roman" panose="02020603050405020304" pitchFamily="18" charset="0"/>
                </a:endParaRPr>
              </a:p>
              <a:p>
                <a:pPr marL="457200" indent="-457200" algn="just">
                  <a:spcAft>
                    <a:spcPts val="0"/>
                  </a:spcAft>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Il suffit donc de jouer </a:t>
                </a:r>
                <a14:m>
                  <m:oMath xmlns:m="http://schemas.openxmlformats.org/officeDocument/2006/math">
                    <m:r>
                      <a:rPr lang="fr-FR" sz="3200" b="1" i="1">
                        <a:effectLst/>
                        <a:latin typeface="Cambria Math" panose="02040503050406030204" pitchFamily="18" charset="0"/>
                        <a:ea typeface="Times New Roman" panose="02020603050405020304" pitchFamily="18" charset="0"/>
                      </a:rPr>
                      <m:t>𝒂</m:t>
                    </m:r>
                    <m:r>
                      <a:rPr lang="fr-FR" sz="3200" b="1" i="1">
                        <a:effectLst/>
                        <a:latin typeface="Cambria Math" panose="02040503050406030204" pitchFamily="18" charset="0"/>
                        <a:ea typeface="Times New Roman" panose="02020603050405020304" pitchFamily="18" charset="0"/>
                      </a:rPr>
                      <m:t>’</m:t>
                    </m:r>
                  </m:oMath>
                </a14:m>
                <a:r>
                  <a:rPr lang="fr-FR" sz="3200" dirty="0">
                    <a:effectLst/>
                    <a:latin typeface="Times New Roman" panose="02020603050405020304" pitchFamily="18" charset="0"/>
                    <a:ea typeface="Times New Roman" panose="02020603050405020304" pitchFamily="18" charset="0"/>
                  </a:rPr>
                  <a:t> à chaque étape pour obtenir </a:t>
                </a:r>
                <a14:m>
                  <m:oMath xmlns:m="http://schemas.openxmlformats.org/officeDocument/2006/math">
                    <m:r>
                      <a:rPr lang="fr-FR" sz="3200" b="1" i="1">
                        <a:effectLst/>
                        <a:latin typeface="Cambria Math" panose="02040503050406030204" pitchFamily="18" charset="0"/>
                        <a:ea typeface="Times New Roman" panose="02020603050405020304" pitchFamily="18" charset="0"/>
                      </a:rPr>
                      <m:t>𝒗</m:t>
                    </m:r>
                  </m:oMath>
                </a14:m>
                <a:r>
                  <a:rPr lang="fr-FR" sz="3200" b="1" dirty="0">
                    <a:effectLst/>
                    <a:latin typeface="Times New Roman" panose="02020603050405020304" pitchFamily="18" charset="0"/>
                    <a:ea typeface="Times New Roman" panose="02020603050405020304" pitchFamily="18" charset="0"/>
                  </a:rPr>
                  <a:t> </a:t>
                </a:r>
                <a:r>
                  <a:rPr lang="fr-FR" sz="3200" dirty="0">
                    <a:effectLst/>
                    <a:latin typeface="Times New Roman" panose="02020603050405020304" pitchFamily="18" charset="0"/>
                    <a:ea typeface="Times New Roman" panose="02020603050405020304" pitchFamily="18" charset="0"/>
                  </a:rPr>
                  <a:t>en paiement moyen.</a:t>
                </a: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5509200"/>
              </a:xfrm>
              <a:prstGeom prst="rect">
                <a:avLst/>
              </a:prstGeom>
              <a:blipFill>
                <a:blip r:embed="rId2"/>
                <a:stretch>
                  <a:fillRect l="-1326" t="-1549" r="-1275" b="-2544"/>
                </a:stretch>
              </a:blipFill>
            </p:spPr>
            <p:txBody>
              <a:bodyPr/>
              <a:lstStyle/>
              <a:p>
                <a:r>
                  <a:rPr lang="fr-FR">
                    <a:noFill/>
                  </a:rPr>
                  <a:t> </a:t>
                </a:r>
              </a:p>
            </p:txBody>
          </p:sp>
        </mc:Fallback>
      </mc:AlternateContent>
      <p:sp>
        <p:nvSpPr>
          <p:cNvPr id="3" name="Espace réservé du pied de page 2">
            <a:extLst>
              <a:ext uri="{FF2B5EF4-FFF2-40B4-BE49-F238E27FC236}">
                <a16:creationId xmlns:a16="http://schemas.microsoft.com/office/drawing/2014/main" id="{E912644C-E85A-4041-9F56-843BB42DE34F}"/>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32D4C6A3-9059-4208-A6A8-3C8FF2BC5849}"/>
              </a:ext>
            </a:extLst>
          </p:cNvPr>
          <p:cNvSpPr>
            <a:spLocks noGrp="1"/>
          </p:cNvSpPr>
          <p:nvPr>
            <p:ph type="sldNum" sz="quarter" idx="12"/>
          </p:nvPr>
        </p:nvSpPr>
        <p:spPr/>
        <p:txBody>
          <a:bodyPr/>
          <a:lstStyle/>
          <a:p>
            <a:fld id="{A88EAB1B-73FB-4977-9B11-E6EDEDEB8490}" type="slidenum">
              <a:rPr lang="fr-FR" smtClean="0"/>
              <a:t>84</a:t>
            </a:fld>
            <a:endParaRPr lang="fr-FR" dirty="0"/>
          </a:p>
        </p:txBody>
      </p:sp>
      <p:pic>
        <p:nvPicPr>
          <p:cNvPr id="7" name="Image 6">
            <a:extLst>
              <a:ext uri="{FF2B5EF4-FFF2-40B4-BE49-F238E27FC236}">
                <a16:creationId xmlns:a16="http://schemas.microsoft.com/office/drawing/2014/main" id="{3BFC1FB2-8F7B-47C7-BDAC-7C5A901AC385}"/>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3373672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4524315"/>
          </a:xfrm>
          <a:prstGeom prst="rect">
            <a:avLst/>
          </a:prstGeom>
          <a:noFill/>
        </p:spPr>
        <p:txBody>
          <a:bodyPr wrap="square" rtlCol="0">
            <a:spAutoFit/>
          </a:bodyPr>
          <a:lstStyle/>
          <a:p>
            <a:pPr marL="457200" indent="-457200" algn="just">
              <a:spcAft>
                <a:spcPts val="0"/>
              </a:spcAft>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Pour soutenir ce comportement à l’équilibre de l’interaction répétée, l’idée consiste ensuite à sanctionner toute déviation à l’aide de l’équilibre de Nash du jeu d’étape. </a:t>
            </a:r>
          </a:p>
          <a:p>
            <a:pPr marL="457200" indent="-457200" algn="just">
              <a:spcAft>
                <a:spcPts val="0"/>
              </a:spcAft>
              <a:buFont typeface="Arial" panose="020B0604020202020204" pitchFamily="34" charset="0"/>
              <a:buChar char="•"/>
            </a:pPr>
            <a:endParaRPr lang="fr-FR" sz="3200" dirty="0">
              <a:latin typeface="Times New Roman" panose="02020603050405020304" pitchFamily="18" charset="0"/>
              <a:ea typeface="Times New Roman" panose="02020603050405020304" pitchFamily="18" charset="0"/>
            </a:endParaRPr>
          </a:p>
          <a:p>
            <a:pPr marL="457200" indent="-457200" algn="just">
              <a:spcAft>
                <a:spcPts val="0"/>
              </a:spcAft>
              <a:buFont typeface="Arial" panose="020B0604020202020204" pitchFamily="34" charset="0"/>
              <a:buChar char="•"/>
            </a:pPr>
            <a:r>
              <a:rPr lang="fr-FR" sz="3200" dirty="0">
                <a:latin typeface="Times New Roman" panose="02020603050405020304" pitchFamily="18" charset="0"/>
                <a:ea typeface="Times New Roman" panose="02020603050405020304" pitchFamily="18" charset="0"/>
              </a:rPr>
              <a:t>Ce dernier est donc utilisé comme punition irréversible. </a:t>
            </a:r>
          </a:p>
          <a:p>
            <a:pPr marL="457200" indent="-457200" algn="just">
              <a:spcAft>
                <a:spcPts val="0"/>
              </a:spcAft>
              <a:buFont typeface="Arial" panose="020B0604020202020204" pitchFamily="34" charset="0"/>
              <a:buChar char="•"/>
            </a:pPr>
            <a:endParaRPr lang="fr-FR" sz="3200" dirty="0">
              <a:latin typeface="Times New Roman" panose="02020603050405020304" pitchFamily="18" charset="0"/>
              <a:ea typeface="Times New Roman" panose="02020603050405020304" pitchFamily="18" charset="0"/>
            </a:endParaRPr>
          </a:p>
          <a:p>
            <a:pPr marL="457200" indent="-457200" algn="just">
              <a:spcAft>
                <a:spcPts val="0"/>
              </a:spcAft>
              <a:buFont typeface="Arial" panose="020B0604020202020204" pitchFamily="34" charset="0"/>
              <a:buChar char="•"/>
            </a:pPr>
            <a:r>
              <a:rPr lang="fr-FR" sz="3200" dirty="0">
                <a:latin typeface="Times New Roman" panose="02020603050405020304" pitchFamily="18" charset="0"/>
                <a:ea typeface="Times New Roman" panose="02020603050405020304" pitchFamily="18" charset="0"/>
              </a:rPr>
              <a:t>Une telle stratégie est dite de type « </a:t>
            </a:r>
            <a:r>
              <a:rPr lang="fr-FR" sz="3200" dirty="0" err="1">
                <a:latin typeface="Times New Roman" panose="02020603050405020304" pitchFamily="18" charset="0"/>
                <a:ea typeface="Times New Roman" panose="02020603050405020304" pitchFamily="18" charset="0"/>
              </a:rPr>
              <a:t>grim</a:t>
            </a:r>
            <a:r>
              <a:rPr lang="fr-FR" sz="3200" dirty="0">
                <a:latin typeface="Times New Roman" panose="02020603050405020304" pitchFamily="18" charset="0"/>
                <a:ea typeface="Times New Roman" panose="02020603050405020304" pitchFamily="18" charset="0"/>
              </a:rPr>
              <a:t> trigger » (une traduction littérale pourrait être « à gâchette »). </a:t>
            </a:r>
          </a:p>
          <a:p>
            <a:pPr marL="457200" indent="-457200" algn="just">
              <a:spcAft>
                <a:spcPts val="0"/>
              </a:spcAft>
              <a:buFont typeface="Arial" panose="020B0604020202020204" pitchFamily="34" charset="0"/>
              <a:buChar char="•"/>
            </a:pPr>
            <a:endParaRPr lang="fr-FR" sz="3200" dirty="0">
              <a:effectLst/>
              <a:latin typeface="Times New Roman" panose="02020603050405020304" pitchFamily="18" charset="0"/>
              <a:ea typeface="Times New Roman" panose="02020603050405020304" pitchFamily="18"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10CD455F-B6E2-46A2-847E-AB51EF242C27}"/>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84EA0892-E319-4109-9D23-52C4A102FC5E}"/>
              </a:ext>
            </a:extLst>
          </p:cNvPr>
          <p:cNvSpPr>
            <a:spLocks noGrp="1"/>
          </p:cNvSpPr>
          <p:nvPr>
            <p:ph type="sldNum" sz="quarter" idx="12"/>
          </p:nvPr>
        </p:nvSpPr>
        <p:spPr/>
        <p:txBody>
          <a:bodyPr/>
          <a:lstStyle/>
          <a:p>
            <a:fld id="{A88EAB1B-73FB-4977-9B11-E6EDEDEB8490}" type="slidenum">
              <a:rPr lang="fr-FR" smtClean="0"/>
              <a:t>85</a:t>
            </a:fld>
            <a:endParaRPr lang="fr-FR" dirty="0"/>
          </a:p>
        </p:txBody>
      </p:sp>
      <p:pic>
        <p:nvPicPr>
          <p:cNvPr id="7" name="Image 6">
            <a:extLst>
              <a:ext uri="{FF2B5EF4-FFF2-40B4-BE49-F238E27FC236}">
                <a16:creationId xmlns:a16="http://schemas.microsoft.com/office/drawing/2014/main" id="{EB54535F-EDEE-4464-889E-F09DBD2FC657}"/>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5143502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4653197"/>
              </a:xfrm>
              <a:prstGeom prst="rect">
                <a:avLst/>
              </a:prstGeom>
              <a:noFill/>
            </p:spPr>
            <p:txBody>
              <a:bodyPr wrap="square" rtlCol="0">
                <a:spAutoFit/>
              </a:bodyPr>
              <a:lstStyle/>
              <a:p>
                <a:pPr marL="457200" indent="-457200" algn="just">
                  <a:spcAft>
                    <a:spcPts val="0"/>
                  </a:spcAft>
                  <a:buFont typeface="Arial" panose="020B0604020202020204" pitchFamily="34" charset="0"/>
                  <a:buChar char="•"/>
                </a:pPr>
                <a:endParaRPr lang="fr-FR" sz="3200" dirty="0">
                  <a:effectLst/>
                  <a:latin typeface="Times New Roman" panose="02020603050405020304" pitchFamily="18" charset="0"/>
                  <a:ea typeface="Times New Roman" panose="02020603050405020304" pitchFamily="18" charset="0"/>
                </a:endParaRPr>
              </a:p>
              <a:p>
                <a:pPr marL="457200" indent="-457200" algn="just">
                  <a:spcAft>
                    <a:spcPts val="0"/>
                  </a:spcAft>
                  <a:buFont typeface="Arial" panose="020B0604020202020204" pitchFamily="34" charset="0"/>
                  <a:buChar char="•"/>
                </a:pPr>
                <a:r>
                  <a:rPr lang="fr-FR" sz="3200" dirty="0">
                    <a:effectLst/>
                    <a:latin typeface="Times New Roman" panose="02020603050405020304" pitchFamily="18" charset="0"/>
                    <a:ea typeface="Times New Roman" panose="02020603050405020304" pitchFamily="18" charset="0"/>
                  </a:rPr>
                  <a:t>Formellement, selon cette stratégie, chaque joueur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𝑖</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𝒩</m:t>
                    </m:r>
                  </m:oMath>
                </a14:m>
                <a:r>
                  <a:rPr lang="fr-FR" sz="3200" dirty="0">
                    <a:effectLst/>
                    <a:latin typeface="Times New Roman" panose="02020603050405020304" pitchFamily="18" charset="0"/>
                    <a:ea typeface="Times New Roman" panose="02020603050405020304" pitchFamily="18" charset="0"/>
                  </a:rPr>
                  <a:t> adopte le comportement suivant: </a:t>
                </a:r>
              </a:p>
              <a:p>
                <a:pPr marL="457200" indent="-457200" algn="just">
                  <a:spcAft>
                    <a:spcPts val="0"/>
                  </a:spcAft>
                  <a:buFont typeface="Arial" panose="020B0604020202020204" pitchFamily="34" charset="0"/>
                  <a:buChar char="•"/>
                </a:pPr>
                <a:endParaRPr lang="fr-FR" sz="3200" dirty="0">
                  <a:effectLst/>
                  <a:latin typeface="Times New Roman" panose="02020603050405020304" pitchFamily="18" charset="0"/>
                  <a:ea typeface="Times New Roman" panose="02020603050405020304" pitchFamily="18" charset="0"/>
                </a:endParaRPr>
              </a:p>
              <a:p>
                <a:pPr marL="800100" lvl="1" indent="-342900" algn="just">
                  <a:buFont typeface="Times New Roman" panose="02020603050405020304" pitchFamily="18" charset="0"/>
                  <a:buChar char="-"/>
                </a:pPr>
                <a:r>
                  <a:rPr lang="fr-FR" sz="3200" dirty="0">
                    <a:effectLst/>
                    <a:latin typeface="Times New Roman" panose="02020603050405020304" pitchFamily="18" charset="0"/>
                    <a:ea typeface="Times New Roman" panose="02020603050405020304" pitchFamily="18" charset="0"/>
                  </a:rPr>
                  <a:t>commencer par jouer </a:t>
                </a:r>
                <a14:m>
                  <m:oMath xmlns:m="http://schemas.openxmlformats.org/officeDocument/2006/math">
                    <m:sSubSup>
                      <m:sSubSupPr>
                        <m:ctrlPr>
                          <a:rPr lang="fr-FR" sz="3200" i="1">
                            <a:effectLst/>
                            <a:latin typeface="Cambria Math" panose="02040503050406030204" pitchFamily="18" charset="0"/>
                            <a:ea typeface="Times New Roman" panose="02020603050405020304" pitchFamily="18" charset="0"/>
                          </a:rPr>
                        </m:ctrlPr>
                      </m:sSubSupPr>
                      <m:e>
                        <m:r>
                          <a:rPr lang="fr-FR" sz="3200" i="1">
                            <a:effectLst/>
                            <a:latin typeface="Cambria Math" panose="02040503050406030204" pitchFamily="18" charset="0"/>
                            <a:ea typeface="Times New Roman" panose="02020603050405020304" pitchFamily="18" charset="0"/>
                          </a:rPr>
                          <m:t>𝑎</m:t>
                        </m:r>
                      </m:e>
                      <m:sub>
                        <m:r>
                          <a:rPr lang="fr-FR" sz="3200" i="1">
                            <a:effectLst/>
                            <a:latin typeface="Cambria Math" panose="02040503050406030204" pitchFamily="18" charset="0"/>
                            <a:ea typeface="Times New Roman" panose="02020603050405020304" pitchFamily="18" charset="0"/>
                          </a:rPr>
                          <m:t>𝑖</m:t>
                        </m:r>
                      </m:sub>
                      <m:sup>
                        <m:r>
                          <a:rPr lang="fr-FR" sz="3200" i="1">
                            <a:effectLst/>
                            <a:latin typeface="Cambria Math" panose="02040503050406030204" pitchFamily="18" charset="0"/>
                            <a:ea typeface="Times New Roman" panose="02020603050405020304" pitchFamily="18" charset="0"/>
                          </a:rPr>
                          <m:t>′</m:t>
                        </m:r>
                      </m:sup>
                    </m:sSubSup>
                    <m:r>
                      <a:rPr lang="fr-FR" sz="3200" i="1">
                        <a:effectLst/>
                        <a:latin typeface="Cambria Math" panose="02040503050406030204" pitchFamily="18" charset="0"/>
                        <a:ea typeface="Times New Roman" panose="02020603050405020304" pitchFamily="18" charset="0"/>
                      </a:rPr>
                      <m:t>;</m:t>
                    </m:r>
                  </m:oMath>
                </a14:m>
                <a:endParaRPr lang="fr-FR" sz="3200" dirty="0">
                  <a:effectLst/>
                  <a:latin typeface="Times New Roman" panose="02020603050405020304" pitchFamily="18" charset="0"/>
                  <a:ea typeface="Times New Roman" panose="02020603050405020304" pitchFamily="18" charset="0"/>
                </a:endParaRPr>
              </a:p>
              <a:p>
                <a:pPr marL="800100" lvl="1" indent="-342900" algn="just">
                  <a:buFont typeface="Times New Roman" panose="02020603050405020304" pitchFamily="18" charset="0"/>
                  <a:buChar char="-"/>
                </a:pPr>
                <a:endParaRPr lang="fr-FR" sz="3200" dirty="0">
                  <a:effectLst/>
                  <a:latin typeface="Times New Roman" panose="02020603050405020304" pitchFamily="18" charset="0"/>
                  <a:ea typeface="Times New Roman" panose="02020603050405020304" pitchFamily="18" charset="0"/>
                </a:endParaRPr>
              </a:p>
              <a:p>
                <a:pPr marL="800100" lvl="1" indent="-342900" algn="just">
                  <a:spcAft>
                    <a:spcPts val="1000"/>
                  </a:spcAft>
                  <a:buFont typeface="Times New Roman" panose="02020603050405020304" pitchFamily="18" charset="0"/>
                  <a:buChar char="-"/>
                </a:pPr>
                <a:r>
                  <a:rPr lang="fr-FR" sz="3200" dirty="0">
                    <a:effectLst/>
                    <a:latin typeface="Times New Roman" panose="02020603050405020304" pitchFamily="18" charset="0"/>
                    <a:ea typeface="Times New Roman" panose="02020603050405020304" pitchFamily="18" charset="0"/>
                  </a:rPr>
                  <a:t>à la période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𝑡</m:t>
                    </m:r>
                    <m:r>
                      <a:rPr lang="fr-FR" sz="3200" i="1">
                        <a:effectLst/>
                        <a:latin typeface="Cambria Math" panose="02040503050406030204" pitchFamily="18" charset="0"/>
                        <a:ea typeface="Times New Roman" panose="02020603050405020304" pitchFamily="18" charset="0"/>
                      </a:rPr>
                      <m:t>&gt;1</m:t>
                    </m:r>
                  </m:oMath>
                </a14:m>
                <a:r>
                  <a:rPr lang="fr-FR" sz="3200" dirty="0">
                    <a:effectLst/>
                    <a:latin typeface="Times New Roman" panose="02020603050405020304" pitchFamily="18" charset="0"/>
                    <a:ea typeface="Times New Roman" panose="02020603050405020304" pitchFamily="18" charset="0"/>
                  </a:rPr>
                  <a:t>, si le profil d’actions de la période </a:t>
                </a:r>
                <a14:m>
                  <m:oMath xmlns:m="http://schemas.openxmlformats.org/officeDocument/2006/math">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𝑡</m:t>
                    </m:r>
                    <m:r>
                      <a:rPr lang="fr-FR" sz="3200" i="1">
                        <a:effectLst/>
                        <a:latin typeface="Cambria Math" panose="02040503050406030204" pitchFamily="18" charset="0"/>
                        <a:ea typeface="Times New Roman" panose="02020603050405020304" pitchFamily="18" charset="0"/>
                      </a:rPr>
                      <m:t>−1)</m:t>
                    </m:r>
                  </m:oMath>
                </a14:m>
                <a:r>
                  <a:rPr lang="fr-FR" sz="3200" dirty="0">
                    <a:effectLst/>
                    <a:latin typeface="Times New Roman" panose="02020603050405020304" pitchFamily="18" charset="0"/>
                    <a:ea typeface="Times New Roman" panose="02020603050405020304" pitchFamily="18" charset="0"/>
                  </a:rPr>
                  <a:t> est </a:t>
                </a:r>
                <a14:m>
                  <m:oMath xmlns:m="http://schemas.openxmlformats.org/officeDocument/2006/math">
                    <m:r>
                      <a:rPr lang="fr-FR" sz="3200" b="1" i="1">
                        <a:effectLst/>
                        <a:latin typeface="Cambria Math" panose="02040503050406030204" pitchFamily="18" charset="0"/>
                        <a:ea typeface="Times New Roman" panose="02020603050405020304" pitchFamily="18" charset="0"/>
                      </a:rPr>
                      <m:t>𝒂</m:t>
                    </m:r>
                    <m:r>
                      <a:rPr lang="fr-FR" sz="3200" b="1" i="1">
                        <a:effectLst/>
                        <a:latin typeface="Cambria Math" panose="02040503050406030204" pitchFamily="18" charset="0"/>
                        <a:ea typeface="Times New Roman" panose="02020603050405020304" pitchFamily="18" charset="0"/>
                      </a:rPr>
                      <m:t>′</m:t>
                    </m:r>
                  </m:oMath>
                </a14:m>
                <a:r>
                  <a:rPr lang="fr-FR" sz="3200" dirty="0">
                    <a:effectLst/>
                    <a:latin typeface="Times New Roman" panose="02020603050405020304" pitchFamily="18" charset="0"/>
                    <a:ea typeface="Times New Roman" panose="02020603050405020304" pitchFamily="18" charset="0"/>
                  </a:rPr>
                  <a:t> alors jouer </a:t>
                </a:r>
                <a14:m>
                  <m:oMath xmlns:m="http://schemas.openxmlformats.org/officeDocument/2006/math">
                    <m:sSubSup>
                      <m:sSubSupPr>
                        <m:ctrlPr>
                          <a:rPr lang="fr-FR" sz="3200" i="1">
                            <a:effectLst/>
                            <a:latin typeface="Cambria Math" panose="02040503050406030204" pitchFamily="18" charset="0"/>
                            <a:ea typeface="Times New Roman" panose="02020603050405020304" pitchFamily="18" charset="0"/>
                          </a:rPr>
                        </m:ctrlPr>
                      </m:sSubSupPr>
                      <m:e>
                        <m:r>
                          <a:rPr lang="fr-FR" sz="3200" i="1">
                            <a:effectLst/>
                            <a:latin typeface="Cambria Math" panose="02040503050406030204" pitchFamily="18" charset="0"/>
                            <a:ea typeface="Times New Roman" panose="02020603050405020304" pitchFamily="18" charset="0"/>
                          </a:rPr>
                          <m:t>𝑎</m:t>
                        </m:r>
                      </m:e>
                      <m:sub>
                        <m:r>
                          <a:rPr lang="fr-FR" sz="3200" i="1">
                            <a:effectLst/>
                            <a:latin typeface="Cambria Math" panose="02040503050406030204" pitchFamily="18" charset="0"/>
                            <a:ea typeface="Times New Roman" panose="02020603050405020304" pitchFamily="18" charset="0"/>
                          </a:rPr>
                          <m:t>𝑖</m:t>
                        </m:r>
                      </m:sub>
                      <m:sup>
                        <m:r>
                          <a:rPr lang="fr-FR" sz="3200" i="1">
                            <a:effectLst/>
                            <a:latin typeface="Cambria Math" panose="02040503050406030204" pitchFamily="18" charset="0"/>
                            <a:ea typeface="Times New Roman" panose="02020603050405020304" pitchFamily="18" charset="0"/>
                          </a:rPr>
                          <m:t>′</m:t>
                        </m:r>
                      </m:sup>
                    </m:sSubSup>
                  </m:oMath>
                </a14:m>
                <a:r>
                  <a:rPr lang="fr-FR" sz="3200" dirty="0">
                    <a:effectLst/>
                    <a:latin typeface="Times New Roman" panose="02020603050405020304" pitchFamily="18" charset="0"/>
                    <a:ea typeface="Times New Roman" panose="02020603050405020304" pitchFamily="18" charset="0"/>
                  </a:rPr>
                  <a:t>, et jouer </a:t>
                </a:r>
                <a14:m>
                  <m:oMath xmlns:m="http://schemas.openxmlformats.org/officeDocument/2006/math">
                    <m:sSub>
                      <m:sSubPr>
                        <m:ctrlPr>
                          <a:rPr lang="fr-FR" sz="3200" i="1">
                            <a:effectLst/>
                            <a:latin typeface="Cambria Math" panose="02040503050406030204" pitchFamily="18" charset="0"/>
                            <a:ea typeface="Times New Roman" panose="02020603050405020304" pitchFamily="18" charset="0"/>
                          </a:rPr>
                        </m:ctrlPr>
                      </m:sSubPr>
                      <m:e>
                        <m:r>
                          <a:rPr lang="fr-FR" sz="3200" i="1">
                            <a:effectLst/>
                            <a:latin typeface="Cambria Math" panose="02040503050406030204" pitchFamily="18" charset="0"/>
                            <a:ea typeface="Times New Roman" panose="02020603050405020304" pitchFamily="18" charset="0"/>
                          </a:rPr>
                          <m:t>𝑎</m:t>
                        </m:r>
                      </m:e>
                      <m:sub>
                        <m:r>
                          <a:rPr lang="fr-FR" sz="3200" i="1">
                            <a:effectLst/>
                            <a:latin typeface="Cambria Math" panose="02040503050406030204" pitchFamily="18" charset="0"/>
                            <a:ea typeface="Times New Roman" panose="02020603050405020304" pitchFamily="18" charset="0"/>
                          </a:rPr>
                          <m:t>𝑖</m:t>
                        </m:r>
                      </m:sub>
                    </m:sSub>
                  </m:oMath>
                </a14:m>
                <a:r>
                  <a:rPr lang="fr-FR" sz="3200" dirty="0">
                    <a:effectLst/>
                    <a:latin typeface="Times New Roman" panose="02020603050405020304" pitchFamily="18" charset="0"/>
                    <a:ea typeface="Times New Roman" panose="02020603050405020304" pitchFamily="18" charset="0"/>
                  </a:rPr>
                  <a:t> sinon. </a:t>
                </a:r>
              </a:p>
              <a:p>
                <a:pPr marL="800100" lvl="1" indent="-342900" algn="just">
                  <a:spcAft>
                    <a:spcPts val="1000"/>
                  </a:spcAft>
                  <a:buFont typeface="Times New Roman" panose="02020603050405020304" pitchFamily="18" charset="0"/>
                  <a:buChar char="-"/>
                </a:pPr>
                <a:endParaRPr lang="fr-FR" sz="3200" dirty="0">
                  <a:effectLst/>
                  <a:latin typeface="Times New Roman" panose="02020603050405020304" pitchFamily="18" charset="0"/>
                  <a:ea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4653197"/>
              </a:xfrm>
              <a:prstGeom prst="rect">
                <a:avLst/>
              </a:prstGeom>
              <a:blipFill>
                <a:blip r:embed="rId2"/>
                <a:stretch>
                  <a:fillRect l="-1173" r="-1275"/>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617DB7C1-9FF7-44C7-AC8D-553D6A502FAB}"/>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2C0E4DE1-205F-46B5-BABC-7FB837BF1A8B}"/>
              </a:ext>
            </a:extLst>
          </p:cNvPr>
          <p:cNvSpPr>
            <a:spLocks noGrp="1"/>
          </p:cNvSpPr>
          <p:nvPr>
            <p:ph type="sldNum" sz="quarter" idx="12"/>
          </p:nvPr>
        </p:nvSpPr>
        <p:spPr/>
        <p:txBody>
          <a:bodyPr/>
          <a:lstStyle/>
          <a:p>
            <a:fld id="{A88EAB1B-73FB-4977-9B11-E6EDEDEB8490}" type="slidenum">
              <a:rPr lang="fr-FR" smtClean="0"/>
              <a:t>86</a:t>
            </a:fld>
            <a:endParaRPr lang="fr-FR" dirty="0"/>
          </a:p>
        </p:txBody>
      </p:sp>
      <p:pic>
        <p:nvPicPr>
          <p:cNvPr id="7" name="Image 6">
            <a:extLst>
              <a:ext uri="{FF2B5EF4-FFF2-40B4-BE49-F238E27FC236}">
                <a16:creationId xmlns:a16="http://schemas.microsoft.com/office/drawing/2014/main" id="{DFB382F4-EECF-4CF8-8742-31690CB6308C}"/>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0568865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5262979"/>
              </a:xfrm>
              <a:prstGeom prst="rect">
                <a:avLst/>
              </a:prstGeom>
              <a:noFill/>
            </p:spPr>
            <p:txBody>
              <a:bodyPr wrap="square" rtlCol="0">
                <a:spAutoFit/>
              </a:bodyPr>
              <a:lstStyle/>
              <a:p>
                <a:pPr marL="285750" indent="-285750" algn="just">
                  <a:spcAft>
                    <a:spcPts val="0"/>
                  </a:spcAft>
                  <a:buFont typeface="Arial" panose="020B0604020202020204" pitchFamily="34" charset="0"/>
                  <a:buChar char="•"/>
                </a:pPr>
                <a:r>
                  <a:rPr lang="fr-FR" sz="2800" dirty="0">
                    <a:ea typeface="Times New Roman" panose="02020603050405020304" pitchFamily="18" charset="0"/>
                  </a:rPr>
                  <a:t>Clairement, selon cette stratégie, toute déviation déclenche une punition </a:t>
                </a:r>
                <a:r>
                  <a:rPr lang="fr-FR" sz="2800" i="1" dirty="0">
                    <a:ea typeface="Times New Roman" panose="02020603050405020304" pitchFamily="18" charset="0"/>
                  </a:rPr>
                  <a:t>ad vitam æternam</a:t>
                </a:r>
                <a:r>
                  <a:rPr lang="fr-FR" sz="2800" dirty="0">
                    <a:ea typeface="Times New Roman" panose="02020603050405020304" pitchFamily="18" charset="0"/>
                  </a:rPr>
                  <a:t> qui consiste à répéter l’équilibre de Nash </a:t>
                </a:r>
                <a14:m>
                  <m:oMath xmlns:m="http://schemas.openxmlformats.org/officeDocument/2006/math">
                    <m:r>
                      <a:rPr lang="fr-FR" sz="2800" b="1" i="1">
                        <a:latin typeface="Cambria Math" panose="02040503050406030204" pitchFamily="18" charset="0"/>
                        <a:ea typeface="Calibri" panose="020F0502020204030204" pitchFamily="34" charset="0"/>
                      </a:rPr>
                      <m:t>𝐚</m:t>
                    </m:r>
                  </m:oMath>
                </a14:m>
                <a:r>
                  <a:rPr lang="fr-FR" sz="2800" b="1" dirty="0">
                    <a:ea typeface="Times New Roman" panose="02020603050405020304" pitchFamily="18" charset="0"/>
                  </a:rPr>
                  <a:t> </a:t>
                </a:r>
                <a:r>
                  <a:rPr lang="fr-FR" sz="2800" dirty="0">
                    <a:ea typeface="Times New Roman" panose="02020603050405020304" pitchFamily="18" charset="0"/>
                  </a:rPr>
                  <a:t>du jeu d’étape pour toujours.</a:t>
                </a:r>
              </a:p>
              <a:p>
                <a:pPr marL="285750" indent="-285750" algn="just">
                  <a:spcAft>
                    <a:spcPts val="0"/>
                  </a:spcAft>
                  <a:buFont typeface="Arial" panose="020B0604020202020204" pitchFamily="34" charset="0"/>
                  <a:buChar char="•"/>
                </a:pPr>
                <a:endParaRPr lang="fr-FR" sz="2800" dirty="0">
                  <a:ea typeface="Times New Roman" panose="02020603050405020304" pitchFamily="18" charset="0"/>
                </a:endParaRPr>
              </a:p>
              <a:p>
                <a:pPr marL="285750" indent="-285750" algn="just">
                  <a:spcAft>
                    <a:spcPts val="0"/>
                  </a:spcAft>
                  <a:buFont typeface="Arial" panose="020B0604020202020204" pitchFamily="34" charset="0"/>
                  <a:buChar char="•"/>
                </a:pPr>
                <a:r>
                  <a:rPr lang="fr-FR" sz="2800" dirty="0">
                    <a:ea typeface="Times New Roman" panose="02020603050405020304" pitchFamily="18" charset="0"/>
                  </a:rPr>
                  <a:t> L’adoption par tous les joueurs de cette stratégie constitue un équilibre de l’interaction répétée si chaque joueur  </a:t>
                </a:r>
                <a14:m>
                  <m:oMath xmlns:m="http://schemas.openxmlformats.org/officeDocument/2006/math">
                    <m:r>
                      <a:rPr lang="fr-FR" sz="2800" i="1">
                        <a:latin typeface="Cambria Math" panose="02040503050406030204" pitchFamily="18" charset="0"/>
                        <a:ea typeface="Times New Roman" panose="02020603050405020304" pitchFamily="18" charset="0"/>
                      </a:rPr>
                      <m:t>𝑖</m:t>
                    </m:r>
                    <m:r>
                      <a:rPr lang="fr-FR" sz="2800" i="1">
                        <a:latin typeface="Cambria Math" panose="02040503050406030204" pitchFamily="18" charset="0"/>
                        <a:ea typeface="Times New Roman" panose="02020603050405020304" pitchFamily="18" charset="0"/>
                      </a:rPr>
                      <m:t>∈</m:t>
                    </m:r>
                    <m:r>
                      <a:rPr lang="fr-FR" sz="2800" i="1">
                        <a:latin typeface="Cambria Math" panose="02040503050406030204" pitchFamily="18" charset="0"/>
                        <a:ea typeface="Times New Roman" panose="02020603050405020304" pitchFamily="18" charset="0"/>
                      </a:rPr>
                      <m:t>𝒩</m:t>
                    </m:r>
                  </m:oMath>
                </a14:m>
                <a:r>
                  <a:rPr lang="fr-FR" sz="2800" dirty="0">
                    <a:ea typeface="Times New Roman" panose="02020603050405020304" pitchFamily="18" charset="0"/>
                  </a:rPr>
                  <a:t> est suffisamment patient pour préférer percevoir </a:t>
                </a:r>
                <a14:m>
                  <m:oMath xmlns:m="http://schemas.openxmlformats.org/officeDocument/2006/math">
                    <m:sSub>
                      <m:sSubPr>
                        <m:ctrlPr>
                          <a:rPr lang="fr-FR" sz="2800" i="1">
                            <a:latin typeface="Cambria Math" panose="02040503050406030204" pitchFamily="18" charset="0"/>
                            <a:ea typeface="Times New Roman" panose="02020603050405020304" pitchFamily="18" charset="0"/>
                          </a:rPr>
                        </m:ctrlPr>
                      </m:sSubPr>
                      <m:e>
                        <m:r>
                          <m:rPr>
                            <m:sty m:val="p"/>
                          </m:rPr>
                          <a:rPr lang="fr-FR" sz="2800">
                            <a:latin typeface="Cambria Math" panose="02040503050406030204" pitchFamily="18" charset="0"/>
                            <a:ea typeface="Times New Roman" panose="02020603050405020304" pitchFamily="18" charset="0"/>
                          </a:rPr>
                          <m:t>g</m:t>
                        </m:r>
                      </m:e>
                      <m:sub>
                        <m:r>
                          <m:rPr>
                            <m:sty m:val="p"/>
                          </m:rPr>
                          <a:rPr lang="fr-FR" sz="2800">
                            <a:latin typeface="Cambria Math" panose="02040503050406030204" pitchFamily="18" charset="0"/>
                            <a:ea typeface="Times New Roman" panose="02020603050405020304" pitchFamily="18" charset="0"/>
                          </a:rPr>
                          <m:t>i</m:t>
                        </m:r>
                      </m:sub>
                    </m:sSub>
                    <m:d>
                      <m:dPr>
                        <m:ctrlPr>
                          <a:rPr lang="fr-FR" sz="2800" i="1">
                            <a:latin typeface="Cambria Math" panose="02040503050406030204" pitchFamily="18" charset="0"/>
                            <a:ea typeface="Times New Roman" panose="02020603050405020304" pitchFamily="18" charset="0"/>
                          </a:rPr>
                        </m:ctrlPr>
                      </m:dPr>
                      <m:e>
                        <m:r>
                          <a:rPr lang="fr-FR" sz="2800" b="1" i="1">
                            <a:latin typeface="Cambria Math" panose="02040503050406030204" pitchFamily="18" charset="0"/>
                            <a:ea typeface="Calibri" panose="020F0502020204030204" pitchFamily="34" charset="0"/>
                          </a:rPr>
                          <m:t>𝐚</m:t>
                        </m:r>
                        <m:r>
                          <a:rPr lang="fr-FR" sz="2800" b="1" i="1">
                            <a:latin typeface="Cambria Math" panose="02040503050406030204" pitchFamily="18" charset="0"/>
                            <a:ea typeface="Calibri" panose="020F0502020204030204" pitchFamily="34" charset="0"/>
                          </a:rPr>
                          <m:t>′</m:t>
                        </m:r>
                      </m:e>
                    </m:d>
                    <m:r>
                      <a:rPr lang="fr-FR" sz="2800" i="1">
                        <a:latin typeface="Cambria Math" panose="02040503050406030204" pitchFamily="18" charset="0"/>
                        <a:ea typeface="Calibri" panose="020F0502020204030204" pitchFamily="34" charset="0"/>
                      </a:rPr>
                      <m:t>=</m:t>
                    </m:r>
                    <m:sSub>
                      <m:sSubPr>
                        <m:ctrlPr>
                          <a:rPr lang="fr-FR" sz="2800" i="1">
                            <a:latin typeface="Cambria Math" panose="02040503050406030204" pitchFamily="18" charset="0"/>
                            <a:ea typeface="Times New Roman" panose="02020603050405020304" pitchFamily="18" charset="0"/>
                          </a:rPr>
                        </m:ctrlPr>
                      </m:sSubPr>
                      <m:e>
                        <m:r>
                          <a:rPr lang="fr-FR" sz="2800" b="1" i="1">
                            <a:latin typeface="Cambria Math" panose="02040503050406030204" pitchFamily="18" charset="0"/>
                            <a:ea typeface="Times New Roman" panose="02020603050405020304" pitchFamily="18" charset="0"/>
                          </a:rPr>
                          <m:t>𝒗</m:t>
                        </m:r>
                      </m:e>
                      <m:sub>
                        <m:r>
                          <a:rPr lang="fr-FR" sz="2800" i="1">
                            <a:latin typeface="Cambria Math" panose="02040503050406030204" pitchFamily="18" charset="0"/>
                            <a:ea typeface="Times New Roman" panose="02020603050405020304" pitchFamily="18" charset="0"/>
                          </a:rPr>
                          <m:t>𝑖</m:t>
                        </m:r>
                      </m:sub>
                    </m:sSub>
                  </m:oMath>
                </a14:m>
                <a:r>
                  <a:rPr lang="fr-FR" sz="2800" dirty="0">
                    <a:ea typeface="Times New Roman" panose="02020603050405020304" pitchFamily="18" charset="0"/>
                  </a:rPr>
                  <a:t> à toutes les étapes plutôt qu’un paiement plus élevé lors d’une étape de déviation puis </a:t>
                </a:r>
                <a14:m>
                  <m:oMath xmlns:m="http://schemas.openxmlformats.org/officeDocument/2006/math">
                    <m:sSub>
                      <m:sSubPr>
                        <m:ctrlPr>
                          <a:rPr lang="fr-FR" sz="2800" i="1">
                            <a:latin typeface="Cambria Math" panose="02040503050406030204" pitchFamily="18" charset="0"/>
                            <a:ea typeface="Times New Roman" panose="02020603050405020304" pitchFamily="18" charset="0"/>
                          </a:rPr>
                        </m:ctrlPr>
                      </m:sSubPr>
                      <m:e>
                        <m:r>
                          <m:rPr>
                            <m:sty m:val="p"/>
                          </m:rPr>
                          <a:rPr lang="fr-FR" sz="2800">
                            <a:latin typeface="Cambria Math" panose="02040503050406030204" pitchFamily="18" charset="0"/>
                            <a:ea typeface="Times New Roman" panose="02020603050405020304" pitchFamily="18" charset="0"/>
                          </a:rPr>
                          <m:t>g</m:t>
                        </m:r>
                      </m:e>
                      <m:sub>
                        <m:r>
                          <m:rPr>
                            <m:sty m:val="p"/>
                          </m:rPr>
                          <a:rPr lang="fr-FR" sz="2800">
                            <a:latin typeface="Cambria Math" panose="02040503050406030204" pitchFamily="18" charset="0"/>
                            <a:ea typeface="Times New Roman" panose="02020603050405020304" pitchFamily="18" charset="0"/>
                          </a:rPr>
                          <m:t>i</m:t>
                        </m:r>
                      </m:sub>
                    </m:sSub>
                    <m:d>
                      <m:dPr>
                        <m:ctrlPr>
                          <a:rPr lang="fr-FR" sz="2800" i="1">
                            <a:latin typeface="Cambria Math" panose="02040503050406030204" pitchFamily="18" charset="0"/>
                            <a:ea typeface="Times New Roman" panose="02020603050405020304" pitchFamily="18" charset="0"/>
                          </a:rPr>
                        </m:ctrlPr>
                      </m:dPr>
                      <m:e>
                        <m:r>
                          <a:rPr lang="fr-FR" sz="2800" b="1" i="1">
                            <a:latin typeface="Cambria Math" panose="02040503050406030204" pitchFamily="18" charset="0"/>
                            <a:ea typeface="Calibri" panose="020F0502020204030204" pitchFamily="34" charset="0"/>
                          </a:rPr>
                          <m:t>𝐚</m:t>
                        </m:r>
                      </m:e>
                    </m:d>
                    <m:r>
                      <a:rPr lang="fr-FR" sz="2800" i="1">
                        <a:latin typeface="Cambria Math" panose="02040503050406030204" pitchFamily="18" charset="0"/>
                        <a:ea typeface="Calibri" panose="020F0502020204030204" pitchFamily="34" charset="0"/>
                      </a:rPr>
                      <m:t>=</m:t>
                    </m:r>
                    <m:sSub>
                      <m:sSubPr>
                        <m:ctrlPr>
                          <a:rPr lang="fr-FR" sz="2800" i="1">
                            <a:latin typeface="Cambria Math" panose="02040503050406030204" pitchFamily="18" charset="0"/>
                            <a:ea typeface="Times New Roman" panose="02020603050405020304" pitchFamily="18" charset="0"/>
                          </a:rPr>
                        </m:ctrlPr>
                      </m:sSubPr>
                      <m:e>
                        <m:r>
                          <a:rPr lang="fr-FR" sz="2800" b="1" i="1">
                            <a:latin typeface="Cambria Math" panose="02040503050406030204" pitchFamily="18" charset="0"/>
                            <a:ea typeface="Times New Roman" panose="02020603050405020304" pitchFamily="18" charset="0"/>
                          </a:rPr>
                          <m:t>𝒖</m:t>
                        </m:r>
                      </m:e>
                      <m:sub>
                        <m:r>
                          <a:rPr lang="fr-FR" sz="2800" i="1">
                            <a:latin typeface="Cambria Math" panose="02040503050406030204" pitchFamily="18" charset="0"/>
                            <a:ea typeface="Times New Roman" panose="02020603050405020304" pitchFamily="18" charset="0"/>
                          </a:rPr>
                          <m:t>𝑖</m:t>
                        </m:r>
                      </m:sub>
                    </m:sSub>
                  </m:oMath>
                </a14:m>
                <a:r>
                  <a:rPr lang="fr-FR" sz="2800" dirty="0">
                    <a:ea typeface="Times New Roman" panose="02020603050405020304" pitchFamily="18" charset="0"/>
                  </a:rPr>
                  <a:t> à jamais ensuite. </a:t>
                </a:r>
              </a:p>
              <a:p>
                <a:pPr marL="285750" indent="-285750" algn="just">
                  <a:spcAft>
                    <a:spcPts val="0"/>
                  </a:spcAft>
                  <a:buFont typeface="Arial" panose="020B0604020202020204" pitchFamily="34" charset="0"/>
                  <a:buChar char="•"/>
                </a:pPr>
                <a:endParaRPr lang="fr-FR" sz="2800" dirty="0">
                  <a:ea typeface="Times New Roman" panose="02020603050405020304" pitchFamily="18" charset="0"/>
                </a:endParaRPr>
              </a:p>
              <a:p>
                <a:pPr marL="285750" indent="-285750" algn="just">
                  <a:spcAft>
                    <a:spcPts val="0"/>
                  </a:spcAft>
                  <a:buFont typeface="Arial" panose="020B0604020202020204" pitchFamily="34" charset="0"/>
                  <a:buChar char="•"/>
                </a:pPr>
                <a:r>
                  <a:rPr lang="fr-FR" sz="2800" dirty="0">
                    <a:ea typeface="Times New Roman" panose="02020603050405020304" pitchFamily="18" charset="0"/>
                  </a:rPr>
                  <a:t>La menace de punition amorcée à l’issue d’une déviation est parfaitement crédible puisqu’elle constitue un équilibre de Nash du jeu d’étape. D’où l’équilibre parfait en sous-jeux.</a:t>
                </a:r>
                <a:endParaRPr lang="fr-FR" sz="2800" dirty="0">
                  <a:effectLst/>
                  <a:latin typeface="Times New Roman" panose="02020603050405020304" pitchFamily="18" charset="0"/>
                  <a:ea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5262979"/>
              </a:xfrm>
              <a:prstGeom prst="rect">
                <a:avLst/>
              </a:prstGeom>
              <a:blipFill>
                <a:blip r:embed="rId2"/>
                <a:stretch>
                  <a:fillRect l="-918" t="-1157" r="-1020" b="-2083"/>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615C7670-BA5D-427A-BACF-A7D08F6AD5B9}"/>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05123894-5BA8-471F-8A63-4362C322F9CE}"/>
              </a:ext>
            </a:extLst>
          </p:cNvPr>
          <p:cNvSpPr>
            <a:spLocks noGrp="1"/>
          </p:cNvSpPr>
          <p:nvPr>
            <p:ph type="sldNum" sz="quarter" idx="12"/>
          </p:nvPr>
        </p:nvSpPr>
        <p:spPr/>
        <p:txBody>
          <a:bodyPr/>
          <a:lstStyle/>
          <a:p>
            <a:fld id="{A88EAB1B-73FB-4977-9B11-E6EDEDEB8490}" type="slidenum">
              <a:rPr lang="fr-FR" smtClean="0"/>
              <a:t>87</a:t>
            </a:fld>
            <a:endParaRPr lang="fr-FR" dirty="0"/>
          </a:p>
        </p:txBody>
      </p:sp>
      <p:pic>
        <p:nvPicPr>
          <p:cNvPr id="7" name="Image 6">
            <a:extLst>
              <a:ext uri="{FF2B5EF4-FFF2-40B4-BE49-F238E27FC236}">
                <a16:creationId xmlns:a16="http://schemas.microsoft.com/office/drawing/2014/main" id="{D9D3069C-5490-4B75-8278-AB838673C8AB}"/>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4914182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4401205"/>
              </a:xfrm>
              <a:prstGeom prst="rect">
                <a:avLst/>
              </a:prstGeom>
              <a:noFill/>
            </p:spPr>
            <p:txBody>
              <a:bodyPr wrap="square" rtlCol="0">
                <a:spAutoFit/>
              </a:bodyPr>
              <a:lstStyle/>
              <a:p>
                <a:pPr marL="457200" indent="-457200" algn="just">
                  <a:spcAft>
                    <a:spcPts val="0"/>
                  </a:spcAft>
                  <a:buFont typeface="Arial" panose="020B0604020202020204" pitchFamily="34" charset="0"/>
                  <a:buChar char="•"/>
                </a:pPr>
                <a:r>
                  <a:rPr lang="fr-FR" sz="2800" dirty="0">
                    <a:latin typeface="Times New Roman" panose="02020603050405020304" pitchFamily="18" charset="0"/>
                    <a:ea typeface="Times New Roman" panose="02020603050405020304" pitchFamily="18" charset="0"/>
                  </a:rPr>
                  <a:t>Dans le cas plus compliqué où le paiement réalisable moyen </a:t>
                </a:r>
                <a14:m>
                  <m:oMath xmlns:m="http://schemas.openxmlformats.org/officeDocument/2006/math">
                    <m:r>
                      <a:rPr lang="fr-FR" sz="2800" b="1" i="1">
                        <a:effectLst/>
                        <a:latin typeface="Cambria Math" panose="02040503050406030204" pitchFamily="18" charset="0"/>
                        <a:ea typeface="Times New Roman" panose="02020603050405020304" pitchFamily="18" charset="0"/>
                      </a:rPr>
                      <m:t>𝒗</m:t>
                    </m:r>
                  </m:oMath>
                </a14:m>
                <a:r>
                  <a:rPr lang="fr-FR" sz="2800" dirty="0">
                    <a:effectLst/>
                    <a:latin typeface="Times New Roman" panose="02020603050405020304" pitchFamily="18" charset="0"/>
                    <a:ea typeface="Times New Roman" panose="02020603050405020304" pitchFamily="18" charset="0"/>
                  </a:rPr>
                  <a:t> ne peut être obtenu à chaque étape à l’aide d’une stratégie pure, la démonstration doit être adaptée. </a:t>
                </a:r>
              </a:p>
              <a:p>
                <a:pPr marL="457200" indent="-457200" algn="just">
                  <a:spcAft>
                    <a:spcPts val="0"/>
                  </a:spcAft>
                  <a:buFont typeface="Arial" panose="020B0604020202020204" pitchFamily="34" charset="0"/>
                  <a:buChar char="•"/>
                </a:pPr>
                <a:endParaRPr lang="fr-FR" sz="2800" dirty="0">
                  <a:latin typeface="Times New Roman" panose="02020603050405020304" pitchFamily="18" charset="0"/>
                  <a:ea typeface="Times New Roman" panose="02020603050405020304" pitchFamily="18" charset="0"/>
                </a:endParaRPr>
              </a:p>
              <a:p>
                <a:pPr marL="457200" indent="-457200" algn="just">
                  <a:spcAft>
                    <a:spcPts val="0"/>
                  </a:spcAft>
                  <a:buFont typeface="Arial" panose="020B0604020202020204" pitchFamily="34" charset="0"/>
                  <a:buChar char="•"/>
                </a:pPr>
                <a:r>
                  <a:rPr lang="fr-FR" sz="2800" dirty="0">
                    <a:effectLst/>
                    <a:latin typeface="Times New Roman" panose="02020603050405020304" pitchFamily="18" charset="0"/>
                    <a:ea typeface="Times New Roman" panose="02020603050405020304" pitchFamily="18" charset="0"/>
                  </a:rPr>
                  <a:t>Celle-ci procède de même lorsque </a:t>
                </a:r>
                <a14:m>
                  <m:oMath xmlns:m="http://schemas.openxmlformats.org/officeDocument/2006/math">
                    <m:r>
                      <a:rPr lang="fr-FR" sz="2800" b="1" i="1">
                        <a:effectLst/>
                        <a:latin typeface="Cambria Math" panose="02040503050406030204" pitchFamily="18" charset="0"/>
                        <a:ea typeface="Times New Roman" panose="02020603050405020304" pitchFamily="18" charset="0"/>
                      </a:rPr>
                      <m:t>𝒗</m:t>
                    </m:r>
                  </m:oMath>
                </a14:m>
                <a:r>
                  <a:rPr lang="fr-FR" sz="2800" dirty="0">
                    <a:effectLst/>
                    <a:latin typeface="Times New Roman" panose="02020603050405020304" pitchFamily="18" charset="0"/>
                    <a:ea typeface="Times New Roman" panose="02020603050405020304" pitchFamily="18" charset="0"/>
                  </a:rPr>
                  <a:t> correspond au paiement espéré d’une stratégie mixte du jeu d’étape, mais se complexifie lorsque cela n’est pas le cas.</a:t>
                </a:r>
              </a:p>
              <a:p>
                <a:pPr marL="457200" indent="-457200" algn="just">
                  <a:spcAft>
                    <a:spcPts val="0"/>
                  </a:spcAft>
                  <a:buFont typeface="Arial" panose="020B0604020202020204" pitchFamily="34" charset="0"/>
                  <a:buChar char="•"/>
                </a:pPr>
                <a:endParaRPr lang="fr-FR" sz="2800" dirty="0">
                  <a:latin typeface="Times New Roman" panose="02020603050405020304" pitchFamily="18" charset="0"/>
                  <a:ea typeface="Calibri" panose="020F0502020204030204" pitchFamily="34" charset="0"/>
                </a:endParaRPr>
              </a:p>
              <a:p>
                <a:pPr marL="457200" indent="-457200" algn="just">
                  <a:spcAft>
                    <a:spcPts val="0"/>
                  </a:spcAft>
                  <a:buFont typeface="Arial" panose="020B0604020202020204" pitchFamily="34" charset="0"/>
                  <a:buChar char="•"/>
                </a:pPr>
                <a:endParaRPr lang="fr-FR" sz="2800" dirty="0">
                  <a:effectLst/>
                  <a:latin typeface="Times New Roman" panose="02020603050405020304" pitchFamily="18" charset="0"/>
                  <a:ea typeface="Calibri" panose="020F0502020204030204" pitchFamily="34" charset="0"/>
                </a:endParaRPr>
              </a:p>
              <a:p>
                <a:pPr marL="285750" indent="-285750" algn="just">
                  <a:spcAft>
                    <a:spcPts val="0"/>
                  </a:spcAft>
                  <a:buFont typeface="Arial" panose="020B0604020202020204" pitchFamily="34" charset="0"/>
                  <a:buChar char="•"/>
                </a:pPr>
                <a:endParaRPr lang="fr-FR" sz="2800" dirty="0">
                  <a:effectLst/>
                  <a:latin typeface="Times New Roman" panose="02020603050405020304" pitchFamily="18" charset="0"/>
                  <a:ea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4401205"/>
              </a:xfrm>
              <a:prstGeom prst="rect">
                <a:avLst/>
              </a:prstGeom>
              <a:blipFill>
                <a:blip r:embed="rId4"/>
                <a:stretch>
                  <a:fillRect l="-918" t="-1385" r="-1020"/>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5"/>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DD2E3C48-75BB-457E-BDCC-0694A4A7BDD3}"/>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8717A18A-9E57-4C3A-9D12-3A6B4DC25F9A}"/>
              </a:ext>
            </a:extLst>
          </p:cNvPr>
          <p:cNvSpPr>
            <a:spLocks noGrp="1"/>
          </p:cNvSpPr>
          <p:nvPr>
            <p:ph type="sldNum" sz="quarter" idx="12"/>
          </p:nvPr>
        </p:nvSpPr>
        <p:spPr/>
        <p:txBody>
          <a:bodyPr/>
          <a:lstStyle/>
          <a:p>
            <a:fld id="{A88EAB1B-73FB-4977-9B11-E6EDEDEB8490}" type="slidenum">
              <a:rPr lang="fr-FR" smtClean="0"/>
              <a:t>88</a:t>
            </a:fld>
            <a:endParaRPr lang="fr-FR" dirty="0"/>
          </a:p>
        </p:txBody>
      </p:sp>
      <p:pic>
        <p:nvPicPr>
          <p:cNvPr id="7" name="Image 6">
            <a:extLst>
              <a:ext uri="{FF2B5EF4-FFF2-40B4-BE49-F238E27FC236}">
                <a16:creationId xmlns:a16="http://schemas.microsoft.com/office/drawing/2014/main" id="{0DA5C846-F8BE-4DC8-A256-836F9A65F487}"/>
              </a:ext>
            </a:extLst>
          </p:cNvPr>
          <p:cNvPicPr>
            <a:picLocks noChangeAspect="1"/>
          </p:cNvPicPr>
          <p:nvPr/>
        </p:nvPicPr>
        <p:blipFill>
          <a:blip r:embed="rId6"/>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6629836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20794" y="1287917"/>
                <a:ext cx="11954142" cy="1146339"/>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r>
                  <a:rPr lang="fr-FR" sz="3200" dirty="0">
                    <a:latin typeface="Times New Roman" panose="02020603050405020304" pitchFamily="18" charset="0"/>
                    <a:ea typeface="Times New Roman" panose="02020603050405020304" pitchFamily="18" charset="0"/>
                  </a:rPr>
                  <a:t>Le Théorème 1 ne nous renseigne aucunement sur la valeur du seuil </a:t>
                </a:r>
                <a14:m>
                  <m:oMath xmlns:m="http://schemas.openxmlformats.org/officeDocument/2006/math">
                    <m:bar>
                      <m:barPr>
                        <m:pos m:val="top"/>
                        <m:ctrlPr>
                          <a:rPr lang="fr-FR" sz="3200" i="1">
                            <a:effectLst/>
                            <a:latin typeface="Cambria Math" panose="02040503050406030204" pitchFamily="18" charset="0"/>
                            <a:ea typeface="Times New Roman" panose="02020603050405020304" pitchFamily="18" charset="0"/>
                          </a:rPr>
                        </m:ctrlPr>
                      </m:barPr>
                      <m:e>
                        <m:r>
                          <a:rPr lang="fr-FR" sz="3200" i="1">
                            <a:effectLst/>
                            <a:latin typeface="Cambria Math" panose="02040503050406030204" pitchFamily="18" charset="0"/>
                            <a:ea typeface="Times New Roman" panose="02020603050405020304" pitchFamily="18" charset="0"/>
                          </a:rPr>
                          <m:t>𝛿</m:t>
                        </m:r>
                      </m:e>
                    </m:bar>
                  </m:oMath>
                </a14:m>
                <a:r>
                  <a:rPr lang="fr-FR" sz="3200" dirty="0">
                    <a:effectLst/>
                    <a:latin typeface="Times New Roman" panose="02020603050405020304" pitchFamily="18" charset="0"/>
                    <a:ea typeface="Times New Roman" panose="02020603050405020304" pitchFamily="18" charset="0"/>
                  </a:rPr>
                  <a:t>. </a:t>
                </a:r>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20794" y="1287917"/>
                <a:ext cx="11954142" cy="1146339"/>
              </a:xfrm>
              <a:prstGeom prst="rect">
                <a:avLst/>
              </a:prstGeom>
              <a:blipFill>
                <a:blip r:embed="rId2"/>
                <a:stretch>
                  <a:fillRect l="-1173" t="-7447" r="-1275" b="-16489"/>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7E026347-FB31-4842-919F-CAB06840F6AD}"/>
                  </a:ext>
                </a:extLst>
              </p:cNvPr>
              <p:cNvSpPr txBox="1"/>
              <p:nvPr/>
            </p:nvSpPr>
            <p:spPr>
              <a:xfrm>
                <a:off x="0" y="3165772"/>
                <a:ext cx="12192000" cy="2515945"/>
              </a:xfrm>
              <a:prstGeom prst="rect">
                <a:avLst/>
              </a:prstGeom>
              <a:solidFill>
                <a:schemeClr val="accent6">
                  <a:lumMod val="20000"/>
                  <a:lumOff val="80000"/>
                </a:schemeClr>
              </a:solidFill>
            </p:spPr>
            <p:txBody>
              <a:bodyPr wrap="square" rtlCol="0">
                <a:spAutoFit/>
              </a:bodyPr>
              <a:lstStyle/>
              <a:p>
                <a:pPr algn="just">
                  <a:spcAft>
                    <a:spcPts val="1000"/>
                  </a:spcAft>
                </a:pPr>
                <a:r>
                  <a:rPr lang="fr-FR" sz="3200" u="sng" dirty="0">
                    <a:latin typeface="Times New Roman" panose="02020603050405020304" pitchFamily="18" charset="0"/>
                    <a:ea typeface="Times New Roman" panose="02020603050405020304" pitchFamily="18" charset="0"/>
                  </a:rPr>
                  <a:t>Q.:</a:t>
                </a:r>
                <a:r>
                  <a:rPr lang="fr-FR" sz="3200" dirty="0">
                    <a:latin typeface="Times New Roman" panose="02020603050405020304" pitchFamily="18" charset="0"/>
                    <a:ea typeface="Times New Roman" panose="02020603050405020304" pitchFamily="18" charset="0"/>
                  </a:rPr>
                  <a:t> Comment varie </a:t>
                </a:r>
                <a14:m>
                  <m:oMath xmlns:m="http://schemas.openxmlformats.org/officeDocument/2006/math">
                    <m:bar>
                      <m:barPr>
                        <m:pos m:val="top"/>
                        <m:ctrlPr>
                          <a:rPr lang="fr-FR" sz="3200" i="1">
                            <a:latin typeface="Cambria Math" panose="02040503050406030204" pitchFamily="18" charset="0"/>
                            <a:ea typeface="Times New Roman" panose="02020603050405020304" pitchFamily="18" charset="0"/>
                          </a:rPr>
                        </m:ctrlPr>
                      </m:barPr>
                      <m:e>
                        <m:r>
                          <a:rPr lang="fr-FR" sz="3200" i="1">
                            <a:latin typeface="Cambria Math" panose="02040503050406030204" pitchFamily="18" charset="0"/>
                            <a:ea typeface="Times New Roman" panose="02020603050405020304" pitchFamily="18" charset="0"/>
                          </a:rPr>
                          <m:t>𝛿</m:t>
                        </m:r>
                      </m:e>
                    </m:bar>
                  </m:oMath>
                </a14:m>
                <a:r>
                  <a:rPr lang="fr-FR" sz="3200" dirty="0">
                    <a:latin typeface="Times New Roman" panose="02020603050405020304" pitchFamily="18" charset="0"/>
                    <a:ea typeface="Times New Roman" panose="02020603050405020304" pitchFamily="18" charset="0"/>
                  </a:rPr>
                  <a:t> avec:</a:t>
                </a:r>
              </a:p>
              <a:p>
                <a:pPr algn="just">
                  <a:spcAft>
                    <a:spcPts val="1000"/>
                  </a:spcAft>
                </a:pPr>
                <a:r>
                  <a:rPr lang="fr-FR" sz="3200" dirty="0">
                    <a:latin typeface="Times New Roman" panose="02020603050405020304" pitchFamily="18" charset="0"/>
                    <a:ea typeface="Times New Roman" panose="02020603050405020304" pitchFamily="18" charset="0"/>
                  </a:rPr>
                  <a:t>	- le gain de la meilleure déviation unilatérale;</a:t>
                </a:r>
              </a:p>
              <a:p>
                <a:pPr algn="just">
                  <a:spcAft>
                    <a:spcPts val="1000"/>
                  </a:spcAft>
                </a:pPr>
                <a:r>
                  <a:rPr lang="fr-FR" sz="3200" dirty="0">
                    <a:latin typeface="Times New Roman" panose="02020603050405020304" pitchFamily="18" charset="0"/>
                    <a:ea typeface="Times New Roman" panose="02020603050405020304" pitchFamily="18" charset="0"/>
                  </a:rPr>
                  <a:t>	- le gain de la coopération </a:t>
                </a:r>
                <a14:m>
                  <m:oMath xmlns:m="http://schemas.openxmlformats.org/officeDocument/2006/math">
                    <m:r>
                      <a:rPr lang="fr-FR" sz="3200" b="1" i="1">
                        <a:latin typeface="Cambria Math" panose="02040503050406030204" pitchFamily="18" charset="0"/>
                        <a:ea typeface="Calibri" panose="020F0502020204030204" pitchFamily="34" charset="0"/>
                      </a:rPr>
                      <m:t>𝐚</m:t>
                    </m:r>
                  </m:oMath>
                </a14:m>
                <a:r>
                  <a:rPr lang="fr-FR" sz="3200" dirty="0">
                    <a:latin typeface="Times New Roman" panose="02020603050405020304" pitchFamily="18" charset="0"/>
                    <a:ea typeface="Times New Roman" panose="02020603050405020304" pitchFamily="18" charset="0"/>
                  </a:rPr>
                  <a:t>; et</a:t>
                </a:r>
              </a:p>
              <a:p>
                <a:pPr algn="just">
                  <a:spcAft>
                    <a:spcPts val="1000"/>
                  </a:spcAft>
                </a:pPr>
                <a:r>
                  <a:rPr lang="fr-FR" sz="3200" dirty="0">
                    <a:latin typeface="Times New Roman" panose="02020603050405020304" pitchFamily="18" charset="0"/>
                    <a:ea typeface="Times New Roman" panose="02020603050405020304" pitchFamily="18" charset="0"/>
                  </a:rPr>
                  <a:t>	- le gain de la punition </a:t>
                </a:r>
                <a14:m>
                  <m:oMath xmlns:m="http://schemas.openxmlformats.org/officeDocument/2006/math">
                    <m:sSup>
                      <m:sSupPr>
                        <m:ctrlPr>
                          <a:rPr lang="fr-FR" sz="3200" b="1" i="1">
                            <a:latin typeface="Cambria Math" panose="02040503050406030204" pitchFamily="18" charset="0"/>
                            <a:ea typeface="Calibri" panose="020F0502020204030204" pitchFamily="34" charset="0"/>
                          </a:rPr>
                        </m:ctrlPr>
                      </m:sSupPr>
                      <m:e>
                        <m:r>
                          <a:rPr lang="fr-FR" sz="3200" b="1" i="1">
                            <a:latin typeface="Cambria Math" panose="02040503050406030204" pitchFamily="18" charset="0"/>
                            <a:ea typeface="Calibri" panose="020F0502020204030204" pitchFamily="34" charset="0"/>
                          </a:rPr>
                          <m:t>𝐚</m:t>
                        </m:r>
                      </m:e>
                      <m:sup>
                        <m:r>
                          <a:rPr lang="fr-FR" sz="3200" b="1" i="1">
                            <a:latin typeface="Cambria Math" panose="02040503050406030204" pitchFamily="18" charset="0"/>
                            <a:ea typeface="Calibri" panose="020F0502020204030204" pitchFamily="34" charset="0"/>
                          </a:rPr>
                          <m:t>′</m:t>
                        </m:r>
                      </m:sup>
                    </m:sSup>
                  </m:oMath>
                </a14:m>
                <a:r>
                  <a:rPr lang="fr-FR" sz="3200" dirty="0">
                    <a:latin typeface="Times New Roman" panose="02020603050405020304" pitchFamily="18" charset="0"/>
                    <a:ea typeface="Times New Roman" panose="02020603050405020304" pitchFamily="18" charset="0"/>
                  </a:rPr>
                  <a:t> ?</a:t>
                </a:r>
                <a:endParaRPr lang="fr-FR" sz="3200" dirty="0">
                  <a:effectLst/>
                  <a:latin typeface="Times New Roman" panose="02020603050405020304" pitchFamily="18" charset="0"/>
                  <a:ea typeface="Calibri" panose="020F0502020204030204" pitchFamily="34" charset="0"/>
                </a:endParaRPr>
              </a:p>
            </p:txBody>
          </p:sp>
        </mc:Choice>
        <mc:Fallback xmlns="">
          <p:sp>
            <p:nvSpPr>
              <p:cNvPr id="8" name="ZoneTexte 7">
                <a:extLst>
                  <a:ext uri="{FF2B5EF4-FFF2-40B4-BE49-F238E27FC236}">
                    <a16:creationId xmlns:a16="http://schemas.microsoft.com/office/drawing/2014/main" id="{7E026347-FB31-4842-919F-CAB06840F6AD}"/>
                  </a:ext>
                </a:extLst>
              </p:cNvPr>
              <p:cNvSpPr txBox="1">
                <a:spLocks noRot="1" noChangeAspect="1" noMove="1" noResize="1" noEditPoints="1" noAdjustHandles="1" noChangeArrowheads="1" noChangeShapeType="1" noTextEdit="1"/>
              </p:cNvSpPr>
              <p:nvPr/>
            </p:nvSpPr>
            <p:spPr>
              <a:xfrm>
                <a:off x="0" y="3165772"/>
                <a:ext cx="12192000" cy="2515945"/>
              </a:xfrm>
              <a:prstGeom prst="rect">
                <a:avLst/>
              </a:prstGeom>
              <a:blipFill>
                <a:blip r:embed="rId4"/>
                <a:stretch>
                  <a:fillRect l="-1250" t="-484" b="-6780"/>
                </a:stretch>
              </a:blipFill>
            </p:spPr>
            <p:txBody>
              <a:bodyPr/>
              <a:lstStyle/>
              <a:p>
                <a:r>
                  <a:rPr lang="fr-FR">
                    <a:noFill/>
                  </a:rPr>
                  <a:t> </a:t>
                </a:r>
              </a:p>
            </p:txBody>
          </p:sp>
        </mc:Fallback>
      </mc:AlternateContent>
      <p:sp>
        <p:nvSpPr>
          <p:cNvPr id="3" name="Espace réservé du pied de page 2">
            <a:extLst>
              <a:ext uri="{FF2B5EF4-FFF2-40B4-BE49-F238E27FC236}">
                <a16:creationId xmlns:a16="http://schemas.microsoft.com/office/drawing/2014/main" id="{AF3299B5-7B7D-4292-8710-25D7AB331F3A}"/>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19619ACA-25F6-4255-9A9A-44DB51353850}"/>
              </a:ext>
            </a:extLst>
          </p:cNvPr>
          <p:cNvSpPr>
            <a:spLocks noGrp="1"/>
          </p:cNvSpPr>
          <p:nvPr>
            <p:ph type="sldNum" sz="quarter" idx="12"/>
          </p:nvPr>
        </p:nvSpPr>
        <p:spPr/>
        <p:txBody>
          <a:bodyPr/>
          <a:lstStyle/>
          <a:p>
            <a:fld id="{A88EAB1B-73FB-4977-9B11-E6EDEDEB8490}" type="slidenum">
              <a:rPr lang="fr-FR" smtClean="0"/>
              <a:t>89</a:t>
            </a:fld>
            <a:endParaRPr lang="fr-FR" dirty="0"/>
          </a:p>
        </p:txBody>
      </p:sp>
      <p:pic>
        <p:nvPicPr>
          <p:cNvPr id="9" name="Image 8">
            <a:extLst>
              <a:ext uri="{FF2B5EF4-FFF2-40B4-BE49-F238E27FC236}">
                <a16:creationId xmlns:a16="http://schemas.microsoft.com/office/drawing/2014/main" id="{231DCF35-ED5C-45F5-8B10-C39108BB325C}"/>
              </a:ext>
            </a:extLst>
          </p:cNvPr>
          <p:cNvPicPr>
            <a:picLocks noChangeAspect="1"/>
          </p:cNvPicPr>
          <p:nvPr/>
        </p:nvPicPr>
        <p:blipFill>
          <a:blip r:embed="rId5"/>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58455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rPr>
              <a:t>Introduction</a:t>
            </a:r>
            <a:br>
              <a:rPr lang="fr-FR" dirty="0">
                <a:latin typeface="Arial Black" panose="020B0A04020102020204" pitchFamily="34" charset="0"/>
              </a:rPr>
            </a:br>
            <a:r>
              <a:rPr lang="fr-FR" sz="4000" dirty="0">
                <a:latin typeface="Arial" panose="020B0604020202020204" pitchFamily="34" charset="0"/>
                <a:cs typeface="Arial" panose="020B0604020202020204" pitchFamily="34" charset="0"/>
              </a:rPr>
              <a:t>La résolution du dilemme du prisonnier</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3727299"/>
            <a:ext cx="11954142" cy="3046988"/>
          </a:xfrm>
          <a:prstGeom prst="rect">
            <a:avLst/>
          </a:prstGeom>
          <a:noFill/>
        </p:spPr>
        <p:txBody>
          <a:bodyPr wrap="square" rtlCol="0">
            <a:spAutoFit/>
          </a:bodyPr>
          <a:lstStyle/>
          <a:p>
            <a:pPr marL="457200" indent="-457200">
              <a:buFont typeface="Arial" panose="020B0604020202020204" pitchFamily="34" charset="0"/>
              <a:buChar char="•"/>
            </a:pPr>
            <a:r>
              <a:rPr lang="fr-FR" sz="3200" dirty="0">
                <a:latin typeface="Cambria Math" panose="02040503050406030204" pitchFamily="18" charset="0"/>
                <a:ea typeface="Cambria Math" panose="02040503050406030204" pitchFamily="18" charset="0"/>
              </a:rPr>
              <a:t>Si les deux joueurs adoptent cette stratégie, ils perçoivent tous deux un paiement de:</a:t>
            </a:r>
          </a:p>
          <a:p>
            <a:pPr marL="457200" indent="-457200">
              <a:buFont typeface="Arial" panose="020B0604020202020204" pitchFamily="34" charset="0"/>
              <a:buChar char="•"/>
            </a:pPr>
            <a:endParaRPr lang="fr-FR" sz="3200" dirty="0">
              <a:latin typeface="Cambria Math" panose="02040503050406030204" pitchFamily="18" charset="0"/>
              <a:ea typeface="Cambria Math" panose="02040503050406030204" pitchFamily="18" charset="0"/>
            </a:endParaRPr>
          </a:p>
          <a:p>
            <a:r>
              <a:rPr lang="fr-FR" sz="3200" dirty="0">
                <a:latin typeface="Cambria Math" panose="02040503050406030204" pitchFamily="18" charset="0"/>
                <a:ea typeface="Cambria Math" panose="02040503050406030204" pitchFamily="18" charset="0"/>
              </a:rPr>
              <a:t>	-  3 pour chaque jour de coopération;</a:t>
            </a:r>
          </a:p>
          <a:p>
            <a:endParaRPr lang="fr-FR" sz="3200" dirty="0">
              <a:latin typeface="Cambria Math" panose="02040503050406030204" pitchFamily="18" charset="0"/>
              <a:ea typeface="Cambria Math" panose="02040503050406030204" pitchFamily="18" charset="0"/>
            </a:endParaRPr>
          </a:p>
          <a:p>
            <a:r>
              <a:rPr lang="fr-FR" sz="3200" dirty="0">
                <a:latin typeface="Cambria Math" panose="02040503050406030204" pitchFamily="18" charset="0"/>
                <a:ea typeface="Cambria Math" panose="02040503050406030204" pitchFamily="18" charset="0"/>
              </a:rPr>
              <a:t>	-  4 le jour de la déviation, puis 1 pour toujours.</a:t>
            </a:r>
          </a:p>
        </p:txBody>
      </p:sp>
      <mc:AlternateContent xmlns:mc="http://schemas.openxmlformats.org/markup-compatibility/2006" xmlns:a14="http://schemas.microsoft.com/office/drawing/2010/main">
        <mc:Choice Requires="a14">
          <p:graphicFrame>
            <p:nvGraphicFramePr>
              <p:cNvPr id="10" name="Tableau 9">
                <a:extLst>
                  <a:ext uri="{FF2B5EF4-FFF2-40B4-BE49-F238E27FC236}">
                    <a16:creationId xmlns:a16="http://schemas.microsoft.com/office/drawing/2014/main" id="{0B608805-EA77-41EE-BE3B-ED3C055A4E11}"/>
                  </a:ext>
                </a:extLst>
              </p:cNvPr>
              <p:cNvGraphicFramePr>
                <a:graphicFrameLocks noGrp="1"/>
              </p:cNvGraphicFramePr>
              <p:nvPr/>
            </p:nvGraphicFramePr>
            <p:xfrm>
              <a:off x="1850452" y="1326683"/>
              <a:ext cx="8618147" cy="2316904"/>
            </p:xfrm>
            <a:graphic>
              <a:graphicData uri="http://schemas.openxmlformats.org/drawingml/2006/table">
                <a:tbl>
                  <a:tblPr firstRow="1" firstCol="1" bandRow="1">
                    <a:tableStyleId>{5C22544A-7EE6-4342-B048-85BDC9FD1C3A}</a:tableStyleId>
                  </a:tblPr>
                  <a:tblGrid>
                    <a:gridCol w="2686055">
                      <a:extLst>
                        <a:ext uri="{9D8B030D-6E8A-4147-A177-3AD203B41FA5}">
                          <a16:colId xmlns:a16="http://schemas.microsoft.com/office/drawing/2014/main" val="1961842663"/>
                        </a:ext>
                      </a:extLst>
                    </a:gridCol>
                    <a:gridCol w="1977364">
                      <a:extLst>
                        <a:ext uri="{9D8B030D-6E8A-4147-A177-3AD203B41FA5}">
                          <a16:colId xmlns:a16="http://schemas.microsoft.com/office/drawing/2014/main" val="44951804"/>
                        </a:ext>
                      </a:extLst>
                    </a:gridCol>
                    <a:gridCol w="1977364">
                      <a:extLst>
                        <a:ext uri="{9D8B030D-6E8A-4147-A177-3AD203B41FA5}">
                          <a16:colId xmlns:a16="http://schemas.microsoft.com/office/drawing/2014/main" val="3453796037"/>
                        </a:ext>
                      </a:extLst>
                    </a:gridCol>
                    <a:gridCol w="1977364">
                      <a:extLst>
                        <a:ext uri="{9D8B030D-6E8A-4147-A177-3AD203B41FA5}">
                          <a16:colId xmlns:a16="http://schemas.microsoft.com/office/drawing/2014/main" val="2367380783"/>
                        </a:ext>
                      </a:extLst>
                    </a:gridCol>
                  </a:tblGrid>
                  <a:tr h="579226">
                    <a:tc rowSpan="2" gridSpan="2">
                      <a:txBody>
                        <a:bodyPr/>
                        <a:lstStyle/>
                        <a:p>
                          <a:pPr algn="just">
                            <a:spcAft>
                              <a:spcPts val="0"/>
                            </a:spcAft>
                          </a:pPr>
                          <a:r>
                            <a:rPr lang="fr-FR" sz="3200" dirty="0">
                              <a:effectLst/>
                            </a:rPr>
                            <a:t>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3200">
                              <a:effectLst/>
                            </a:rPr>
                            <a:t>Joueur 2</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2713235073"/>
                      </a:ext>
                    </a:extLst>
                  </a:tr>
                  <a:tr h="579226">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200" i="1">
                                        <a:effectLst/>
                                        <a:latin typeface="Cambria Math" panose="02040503050406030204" pitchFamily="18" charset="0"/>
                                      </a:rPr>
                                    </m:ctrlPr>
                                  </m:sSubPr>
                                  <m:e>
                                    <m:r>
                                      <a:rPr lang="fr-FR" sz="3200">
                                        <a:effectLst/>
                                        <a:latin typeface="Cambria Math" panose="02040503050406030204" pitchFamily="18" charset="0"/>
                                      </a:rPr>
                                      <m:t>𝑡</m:t>
                                    </m:r>
                                  </m:e>
                                  <m:sub>
                                    <m:r>
                                      <a:rPr lang="fr-FR" sz="3200">
                                        <a:effectLst/>
                                        <a:latin typeface="Cambria Math" panose="02040503050406030204" pitchFamily="18" charset="0"/>
                                      </a:rPr>
                                      <m:t>2</m:t>
                                    </m:r>
                                  </m:sub>
                                </m:sSub>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200" i="1">
                                        <a:effectLst/>
                                        <a:latin typeface="Cambria Math" panose="02040503050406030204" pitchFamily="18" charset="0"/>
                                      </a:rPr>
                                    </m:ctrlPr>
                                  </m:sSubPr>
                                  <m:e>
                                    <m:r>
                                      <a:rPr lang="fr-FR" sz="3200">
                                        <a:effectLst/>
                                        <a:latin typeface="Cambria Math" panose="02040503050406030204" pitchFamily="18" charset="0"/>
                                      </a:rPr>
                                      <m:t>𝑐</m:t>
                                    </m:r>
                                  </m:e>
                                  <m:sub>
                                    <m:r>
                                      <a:rPr lang="fr-FR" sz="3200">
                                        <a:effectLst/>
                                        <a:latin typeface="Cambria Math" panose="02040503050406030204" pitchFamily="18" charset="0"/>
                                      </a:rPr>
                                      <m:t>2</m:t>
                                    </m:r>
                                  </m:sub>
                                </m:sSub>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9392796"/>
                      </a:ext>
                    </a:extLst>
                  </a:tr>
                  <a:tr h="579226">
                    <a:tc rowSpan="2">
                      <a:txBody>
                        <a:bodyPr/>
                        <a:lstStyle/>
                        <a:p>
                          <a:pPr algn="ctr">
                            <a:spcAft>
                              <a:spcPts val="0"/>
                            </a:spcAft>
                          </a:pPr>
                          <a:r>
                            <a:rPr lang="fr-FR" sz="3200" dirty="0">
                              <a:effectLst/>
                            </a:rPr>
                            <a:t>Joueur 1</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200" i="1">
                                        <a:effectLst/>
                                        <a:latin typeface="Cambria Math" panose="02040503050406030204" pitchFamily="18" charset="0"/>
                                      </a:rPr>
                                    </m:ctrlPr>
                                  </m:sSubPr>
                                  <m:e>
                                    <m:r>
                                      <a:rPr lang="fr-FR" sz="3200">
                                        <a:effectLst/>
                                        <a:latin typeface="Cambria Math" panose="02040503050406030204" pitchFamily="18" charset="0"/>
                                      </a:rPr>
                                      <m:t>𝑡</m:t>
                                    </m:r>
                                  </m:e>
                                  <m:sub>
                                    <m:r>
                                      <a:rPr lang="fr-FR" sz="3200">
                                        <a:effectLst/>
                                        <a:latin typeface="Cambria Math" panose="02040503050406030204" pitchFamily="18" charset="0"/>
                                      </a:rPr>
                                      <m:t>1</m:t>
                                    </m:r>
                                  </m:sub>
                                </m:sSub>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200">
                                    <a:effectLst/>
                                    <a:latin typeface="Cambria Math" panose="02040503050406030204" pitchFamily="18" charset="0"/>
                                  </a:rPr>
                                  <m:t>(1,1)</m:t>
                                </m:r>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200">
                                    <a:effectLst/>
                                    <a:latin typeface="Cambria Math" panose="02040503050406030204" pitchFamily="18" charset="0"/>
                                  </a:rPr>
                                  <m:t>(4,0)</m:t>
                                </m:r>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7082303"/>
                      </a:ext>
                    </a:extLst>
                  </a:tr>
                  <a:tr h="579226">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3200" i="1">
                                        <a:effectLst/>
                                        <a:latin typeface="Cambria Math" panose="02040503050406030204" pitchFamily="18" charset="0"/>
                                      </a:rPr>
                                    </m:ctrlPr>
                                  </m:sSubPr>
                                  <m:e>
                                    <m:r>
                                      <a:rPr lang="fr-FR" sz="3200">
                                        <a:effectLst/>
                                        <a:latin typeface="Cambria Math" panose="02040503050406030204" pitchFamily="18" charset="0"/>
                                      </a:rPr>
                                      <m:t>𝑐</m:t>
                                    </m:r>
                                  </m:e>
                                  <m:sub>
                                    <m:r>
                                      <a:rPr lang="fr-FR" sz="3200">
                                        <a:effectLst/>
                                        <a:latin typeface="Cambria Math" panose="02040503050406030204" pitchFamily="18" charset="0"/>
                                      </a:rPr>
                                      <m:t>1</m:t>
                                    </m:r>
                                  </m:sub>
                                </m:sSub>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200">
                                    <a:effectLst/>
                                    <a:latin typeface="Cambria Math" panose="02040503050406030204" pitchFamily="18" charset="0"/>
                                  </a:rPr>
                                  <m:t>(0,4)</m:t>
                                </m:r>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3200">
                                    <a:effectLst/>
                                    <a:latin typeface="Cambria Math" panose="02040503050406030204" pitchFamily="18" charset="0"/>
                                  </a:rPr>
                                  <m:t>(3,3)</m:t>
                                </m:r>
                              </m:oMath>
                            </m:oMathPara>
                          </a14:m>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6312245"/>
                      </a:ext>
                    </a:extLst>
                  </a:tr>
                </a:tbl>
              </a:graphicData>
            </a:graphic>
          </p:graphicFrame>
        </mc:Choice>
        <mc:Fallback xmlns="">
          <p:graphicFrame>
            <p:nvGraphicFramePr>
              <p:cNvPr id="10" name="Tableau 9">
                <a:extLst>
                  <a:ext uri="{FF2B5EF4-FFF2-40B4-BE49-F238E27FC236}">
                    <a16:creationId xmlns:a16="http://schemas.microsoft.com/office/drawing/2014/main" id="{0B608805-EA77-41EE-BE3B-ED3C055A4E11}"/>
                  </a:ext>
                </a:extLst>
              </p:cNvPr>
              <p:cNvGraphicFramePr>
                <a:graphicFrameLocks noGrp="1"/>
              </p:cNvGraphicFramePr>
              <p:nvPr/>
            </p:nvGraphicFramePr>
            <p:xfrm>
              <a:off x="1850452" y="1326683"/>
              <a:ext cx="8618147" cy="2316904"/>
            </p:xfrm>
            <a:graphic>
              <a:graphicData uri="http://schemas.openxmlformats.org/drawingml/2006/table">
                <a:tbl>
                  <a:tblPr firstRow="1" firstCol="1" bandRow="1">
                    <a:tableStyleId>{5C22544A-7EE6-4342-B048-85BDC9FD1C3A}</a:tableStyleId>
                  </a:tblPr>
                  <a:tblGrid>
                    <a:gridCol w="2686055">
                      <a:extLst>
                        <a:ext uri="{9D8B030D-6E8A-4147-A177-3AD203B41FA5}">
                          <a16:colId xmlns:a16="http://schemas.microsoft.com/office/drawing/2014/main" val="1961842663"/>
                        </a:ext>
                      </a:extLst>
                    </a:gridCol>
                    <a:gridCol w="1977364">
                      <a:extLst>
                        <a:ext uri="{9D8B030D-6E8A-4147-A177-3AD203B41FA5}">
                          <a16:colId xmlns:a16="http://schemas.microsoft.com/office/drawing/2014/main" val="44951804"/>
                        </a:ext>
                      </a:extLst>
                    </a:gridCol>
                    <a:gridCol w="1977364">
                      <a:extLst>
                        <a:ext uri="{9D8B030D-6E8A-4147-A177-3AD203B41FA5}">
                          <a16:colId xmlns:a16="http://schemas.microsoft.com/office/drawing/2014/main" val="3453796037"/>
                        </a:ext>
                      </a:extLst>
                    </a:gridCol>
                    <a:gridCol w="1977364">
                      <a:extLst>
                        <a:ext uri="{9D8B030D-6E8A-4147-A177-3AD203B41FA5}">
                          <a16:colId xmlns:a16="http://schemas.microsoft.com/office/drawing/2014/main" val="2367380783"/>
                        </a:ext>
                      </a:extLst>
                    </a:gridCol>
                  </a:tblGrid>
                  <a:tr h="579226">
                    <a:tc rowSpan="2" gridSpan="2">
                      <a:txBody>
                        <a:bodyPr/>
                        <a:lstStyle/>
                        <a:p>
                          <a:pPr algn="just">
                            <a:spcAft>
                              <a:spcPts val="0"/>
                            </a:spcAft>
                          </a:pPr>
                          <a:r>
                            <a:rPr lang="fr-FR" sz="3200" dirty="0">
                              <a:effectLst/>
                            </a:rPr>
                            <a:t>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3200">
                              <a:effectLst/>
                            </a:rPr>
                            <a:t>Joueur 2</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2713235073"/>
                      </a:ext>
                    </a:extLst>
                  </a:tr>
                  <a:tr h="579226">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2"/>
                          <a:stretch>
                            <a:fillRect l="-236728" t="-121875" r="-101543" b="-200000"/>
                          </a:stretch>
                        </a:blipFill>
                      </a:tcPr>
                    </a:tc>
                    <a:tc>
                      <a:txBody>
                        <a:bodyPr/>
                        <a:lstStyle/>
                        <a:p>
                          <a:endParaRPr lang="fr-FR"/>
                        </a:p>
                      </a:txBody>
                      <a:tcPr marL="68580" marR="68580" marT="0" marB="0">
                        <a:blipFill>
                          <a:blip r:embed="rId2"/>
                          <a:stretch>
                            <a:fillRect l="-335692" t="-121875" r="-1231" b="-200000"/>
                          </a:stretch>
                        </a:blipFill>
                      </a:tcPr>
                    </a:tc>
                    <a:extLst>
                      <a:ext uri="{0D108BD9-81ED-4DB2-BD59-A6C34878D82A}">
                        <a16:rowId xmlns:a16="http://schemas.microsoft.com/office/drawing/2014/main" val="879392796"/>
                      </a:ext>
                    </a:extLst>
                  </a:tr>
                  <a:tr h="579226">
                    <a:tc rowSpan="2">
                      <a:txBody>
                        <a:bodyPr/>
                        <a:lstStyle/>
                        <a:p>
                          <a:pPr algn="ctr">
                            <a:spcAft>
                              <a:spcPts val="0"/>
                            </a:spcAft>
                          </a:pPr>
                          <a:r>
                            <a:rPr lang="fr-FR" sz="3200" dirty="0">
                              <a:effectLst/>
                            </a:rPr>
                            <a:t>Joueur 1</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2"/>
                          <a:stretch>
                            <a:fillRect l="-136000" t="-224211" r="-200923" b="-102105"/>
                          </a:stretch>
                        </a:blipFill>
                      </a:tcPr>
                    </a:tc>
                    <a:tc>
                      <a:txBody>
                        <a:bodyPr/>
                        <a:lstStyle/>
                        <a:p>
                          <a:endParaRPr lang="fr-FR"/>
                        </a:p>
                      </a:txBody>
                      <a:tcPr marL="68580" marR="68580" marT="0" marB="0">
                        <a:blipFill>
                          <a:blip r:embed="rId2"/>
                          <a:stretch>
                            <a:fillRect l="-236728" t="-224211" r="-101543" b="-102105"/>
                          </a:stretch>
                        </a:blipFill>
                      </a:tcPr>
                    </a:tc>
                    <a:tc>
                      <a:txBody>
                        <a:bodyPr/>
                        <a:lstStyle/>
                        <a:p>
                          <a:endParaRPr lang="fr-FR"/>
                        </a:p>
                      </a:txBody>
                      <a:tcPr marL="68580" marR="68580" marT="0" marB="0">
                        <a:blipFill>
                          <a:blip r:embed="rId2"/>
                          <a:stretch>
                            <a:fillRect l="-335692" t="-224211" r="-1231" b="-102105"/>
                          </a:stretch>
                        </a:blipFill>
                      </a:tcPr>
                    </a:tc>
                    <a:extLst>
                      <a:ext uri="{0D108BD9-81ED-4DB2-BD59-A6C34878D82A}">
                        <a16:rowId xmlns:a16="http://schemas.microsoft.com/office/drawing/2014/main" val="517082303"/>
                      </a:ext>
                    </a:extLst>
                  </a:tr>
                  <a:tr h="579226">
                    <a:tc vMerge="1">
                      <a:txBody>
                        <a:bodyPr/>
                        <a:lstStyle/>
                        <a:p>
                          <a:endParaRPr lang="fr-FR"/>
                        </a:p>
                      </a:txBody>
                      <a:tcPr/>
                    </a:tc>
                    <a:tc>
                      <a:txBody>
                        <a:bodyPr/>
                        <a:lstStyle/>
                        <a:p>
                          <a:endParaRPr lang="fr-FR"/>
                        </a:p>
                      </a:txBody>
                      <a:tcPr marL="68580" marR="68580" marT="0" marB="0">
                        <a:blipFill>
                          <a:blip r:embed="rId2"/>
                          <a:stretch>
                            <a:fillRect l="-136000" t="-324211" r="-200923" b="-2105"/>
                          </a:stretch>
                        </a:blipFill>
                      </a:tcPr>
                    </a:tc>
                    <a:tc>
                      <a:txBody>
                        <a:bodyPr/>
                        <a:lstStyle/>
                        <a:p>
                          <a:endParaRPr lang="fr-FR"/>
                        </a:p>
                      </a:txBody>
                      <a:tcPr marL="68580" marR="68580" marT="0" marB="0">
                        <a:blipFill>
                          <a:blip r:embed="rId2"/>
                          <a:stretch>
                            <a:fillRect l="-236728" t="-324211" r="-101543" b="-2105"/>
                          </a:stretch>
                        </a:blipFill>
                      </a:tcPr>
                    </a:tc>
                    <a:tc>
                      <a:txBody>
                        <a:bodyPr/>
                        <a:lstStyle/>
                        <a:p>
                          <a:endParaRPr lang="fr-FR"/>
                        </a:p>
                      </a:txBody>
                      <a:tcPr marL="68580" marR="68580" marT="0" marB="0">
                        <a:blipFill>
                          <a:blip r:embed="rId2"/>
                          <a:stretch>
                            <a:fillRect l="-335692" t="-324211" r="-1231" b="-2105"/>
                          </a:stretch>
                        </a:blipFill>
                      </a:tcPr>
                    </a:tc>
                    <a:extLst>
                      <a:ext uri="{0D108BD9-81ED-4DB2-BD59-A6C34878D82A}">
                        <a16:rowId xmlns:a16="http://schemas.microsoft.com/office/drawing/2014/main" val="1526312245"/>
                      </a:ext>
                    </a:extLst>
                  </a:tr>
                </a:tbl>
              </a:graphicData>
            </a:graphic>
          </p:graphicFrame>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9186C72B-00CB-481A-B0F4-E429D40D08B4}"/>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04BCF9AD-CADE-4B6D-A4B0-FBA53A43FAAA}"/>
              </a:ext>
            </a:extLst>
          </p:cNvPr>
          <p:cNvSpPr>
            <a:spLocks noGrp="1"/>
          </p:cNvSpPr>
          <p:nvPr>
            <p:ph type="sldNum" sz="quarter" idx="12"/>
          </p:nvPr>
        </p:nvSpPr>
        <p:spPr/>
        <p:txBody>
          <a:bodyPr/>
          <a:lstStyle/>
          <a:p>
            <a:fld id="{A88EAB1B-73FB-4977-9B11-E6EDEDEB8490}" type="slidenum">
              <a:rPr lang="fr-FR" smtClean="0"/>
              <a:t>9</a:t>
            </a:fld>
            <a:endParaRPr lang="fr-FR" dirty="0"/>
          </a:p>
        </p:txBody>
      </p:sp>
      <p:pic>
        <p:nvPicPr>
          <p:cNvPr id="8" name="Image 7">
            <a:extLst>
              <a:ext uri="{FF2B5EF4-FFF2-40B4-BE49-F238E27FC236}">
                <a16:creationId xmlns:a16="http://schemas.microsoft.com/office/drawing/2014/main" id="{80F7B211-6FA8-4E8D-8CA0-92B75AE452B2}"/>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7531853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C03BF68C-C754-4696-A786-A56BE3007DF5}"/>
                  </a:ext>
                </a:extLst>
              </p:cNvPr>
              <p:cNvSpPr txBox="1"/>
              <p:nvPr/>
            </p:nvSpPr>
            <p:spPr>
              <a:xfrm>
                <a:off x="0" y="1893672"/>
                <a:ext cx="12192000" cy="2515945"/>
              </a:xfrm>
              <a:prstGeom prst="rect">
                <a:avLst/>
              </a:prstGeom>
              <a:solidFill>
                <a:srgbClr val="FF6161"/>
              </a:solidFill>
            </p:spPr>
            <p:txBody>
              <a:bodyPr wrap="square" rtlCol="0">
                <a:spAutoFit/>
              </a:bodyPr>
              <a:lstStyle/>
              <a:p>
                <a:pPr algn="just">
                  <a:spcAft>
                    <a:spcPts val="1000"/>
                  </a:spcAft>
                </a:pPr>
                <a:r>
                  <a:rPr lang="fr-FR" sz="3200" u="sng" dirty="0">
                    <a:ea typeface="Times New Roman" panose="02020603050405020304" pitchFamily="18" charset="0"/>
                  </a:rPr>
                  <a:t>R.:</a:t>
                </a:r>
                <a:r>
                  <a:rPr lang="fr-FR" sz="3200" dirty="0">
                    <a:ea typeface="Times New Roman" panose="02020603050405020304" pitchFamily="18" charset="0"/>
                  </a:rPr>
                  <a:t> </a:t>
                </a:r>
                <a14:m>
                  <m:oMath xmlns:m="http://schemas.openxmlformats.org/officeDocument/2006/math">
                    <m:bar>
                      <m:barPr>
                        <m:pos m:val="top"/>
                        <m:ctrlPr>
                          <a:rPr lang="fr-FR" sz="3200" i="1" smtClean="0">
                            <a:solidFill>
                              <a:srgbClr val="FF6161"/>
                            </a:solidFill>
                            <a:latin typeface="Cambria Math" panose="02040503050406030204" pitchFamily="18" charset="0"/>
                            <a:ea typeface="Times New Roman" panose="02020603050405020304" pitchFamily="18" charset="0"/>
                          </a:rPr>
                        </m:ctrlPr>
                      </m:barPr>
                      <m:e>
                        <m:r>
                          <a:rPr lang="fr-FR" sz="3200" i="1">
                            <a:solidFill>
                              <a:srgbClr val="FF6161"/>
                            </a:solidFill>
                            <a:latin typeface="Cambria Math" panose="02040503050406030204" pitchFamily="18" charset="0"/>
                            <a:ea typeface="Times New Roman" panose="02020603050405020304" pitchFamily="18" charset="0"/>
                          </a:rPr>
                          <m:t>𝛿</m:t>
                        </m:r>
                      </m:e>
                    </m:bar>
                  </m:oMath>
                </a14:m>
                <a:r>
                  <a:rPr lang="fr-FR" sz="3200" dirty="0">
                    <a:solidFill>
                      <a:srgbClr val="FF6161"/>
                    </a:solidFill>
                    <a:ea typeface="Times New Roman" panose="02020603050405020304" pitchFamily="18" charset="0"/>
                  </a:rPr>
                  <a:t> est:</a:t>
                </a:r>
              </a:p>
              <a:p>
                <a:pPr marL="914400" lvl="1" indent="-457200" algn="just">
                  <a:spcAft>
                    <a:spcPts val="1000"/>
                  </a:spcAft>
                  <a:buFontTx/>
                  <a:buChar char="-"/>
                </a:pPr>
                <a:r>
                  <a:rPr lang="fr-FR" sz="3200" dirty="0">
                    <a:solidFill>
                      <a:srgbClr val="FF6161"/>
                    </a:solidFill>
                    <a:ea typeface="Times New Roman" panose="02020603050405020304" pitchFamily="18" charset="0"/>
                  </a:rPr>
                  <a:t>croissante du gain de la meilleure déviation unilatérale;</a:t>
                </a:r>
              </a:p>
              <a:p>
                <a:pPr marL="914400" lvl="1" indent="-457200" algn="just">
                  <a:spcAft>
                    <a:spcPts val="1000"/>
                  </a:spcAft>
                  <a:buFontTx/>
                  <a:buChar char="-"/>
                </a:pPr>
                <a:r>
                  <a:rPr lang="fr-FR" sz="3200" dirty="0">
                    <a:solidFill>
                      <a:srgbClr val="FF6161"/>
                    </a:solidFill>
                    <a:ea typeface="Times New Roman" panose="02020603050405020304" pitchFamily="18" charset="0"/>
                  </a:rPr>
                  <a:t>décroissante du gain de la coopération </a:t>
                </a:r>
                <a14:m>
                  <m:oMath xmlns:m="http://schemas.openxmlformats.org/officeDocument/2006/math">
                    <m:r>
                      <a:rPr lang="fr-FR" sz="3200" b="1" i="1">
                        <a:solidFill>
                          <a:srgbClr val="FF6161"/>
                        </a:solidFill>
                        <a:latin typeface="Cambria Math" panose="02040503050406030204" pitchFamily="18" charset="0"/>
                        <a:ea typeface="Calibri" panose="020F0502020204030204" pitchFamily="34" charset="0"/>
                      </a:rPr>
                      <m:t>𝐚</m:t>
                    </m:r>
                  </m:oMath>
                </a14:m>
                <a:r>
                  <a:rPr lang="fr-FR" sz="3200" dirty="0">
                    <a:solidFill>
                      <a:srgbClr val="FF6161"/>
                    </a:solidFill>
                    <a:ea typeface="Times New Roman" panose="02020603050405020304" pitchFamily="18" charset="0"/>
                  </a:rPr>
                  <a:t>; et</a:t>
                </a:r>
              </a:p>
              <a:p>
                <a:pPr marL="914400" lvl="1" indent="-457200" algn="just">
                  <a:spcAft>
                    <a:spcPts val="1000"/>
                  </a:spcAft>
                  <a:buFontTx/>
                  <a:buChar char="-"/>
                </a:pPr>
                <a:r>
                  <a:rPr lang="fr-FR" sz="3200" dirty="0">
                    <a:solidFill>
                      <a:srgbClr val="FF6161"/>
                    </a:solidFill>
                    <a:ea typeface="Times New Roman" panose="02020603050405020304" pitchFamily="18" charset="0"/>
                  </a:rPr>
                  <a:t> croissante du gain de la punition </a:t>
                </a:r>
                <a14:m>
                  <m:oMath xmlns:m="http://schemas.openxmlformats.org/officeDocument/2006/math">
                    <m:sSup>
                      <m:sSupPr>
                        <m:ctrlPr>
                          <a:rPr lang="fr-FR" sz="3200" b="1" i="1">
                            <a:solidFill>
                              <a:srgbClr val="FF6161"/>
                            </a:solidFill>
                            <a:latin typeface="Cambria Math" panose="02040503050406030204" pitchFamily="18" charset="0"/>
                            <a:ea typeface="Calibri" panose="020F0502020204030204" pitchFamily="34" charset="0"/>
                          </a:rPr>
                        </m:ctrlPr>
                      </m:sSupPr>
                      <m:e>
                        <m:r>
                          <a:rPr lang="fr-FR" sz="3200" b="1" i="1">
                            <a:solidFill>
                              <a:srgbClr val="FF6161"/>
                            </a:solidFill>
                            <a:latin typeface="Cambria Math" panose="02040503050406030204" pitchFamily="18" charset="0"/>
                            <a:ea typeface="Calibri" panose="020F0502020204030204" pitchFamily="34" charset="0"/>
                          </a:rPr>
                          <m:t>𝐚</m:t>
                        </m:r>
                      </m:e>
                      <m:sup>
                        <m:r>
                          <a:rPr lang="fr-FR" sz="3200" b="1" i="1">
                            <a:solidFill>
                              <a:srgbClr val="FF6161"/>
                            </a:solidFill>
                            <a:latin typeface="Cambria Math" panose="02040503050406030204" pitchFamily="18" charset="0"/>
                            <a:ea typeface="Calibri" panose="020F0502020204030204" pitchFamily="34" charset="0"/>
                          </a:rPr>
                          <m:t>′</m:t>
                        </m:r>
                      </m:sup>
                    </m:sSup>
                  </m:oMath>
                </a14:m>
                <a:r>
                  <a:rPr lang="fr-FR" sz="3200" dirty="0">
                    <a:solidFill>
                      <a:srgbClr val="FF6161"/>
                    </a:solidFill>
                    <a:ea typeface="Times New Roman" panose="02020603050405020304" pitchFamily="18" charset="0"/>
                  </a:rPr>
                  <a:t>.</a:t>
                </a:r>
              </a:p>
            </p:txBody>
          </p:sp>
        </mc:Choice>
        <mc:Fallback xmlns="">
          <p:sp>
            <p:nvSpPr>
              <p:cNvPr id="10" name="ZoneTexte 9">
                <a:extLst>
                  <a:ext uri="{FF2B5EF4-FFF2-40B4-BE49-F238E27FC236}">
                    <a16:creationId xmlns:a16="http://schemas.microsoft.com/office/drawing/2014/main" id="{C03BF68C-C754-4696-A786-A56BE3007DF5}"/>
                  </a:ext>
                </a:extLst>
              </p:cNvPr>
              <p:cNvSpPr txBox="1">
                <a:spLocks noRot="1" noChangeAspect="1" noMove="1" noResize="1" noEditPoints="1" noAdjustHandles="1" noChangeArrowheads="1" noChangeShapeType="1" noTextEdit="1"/>
              </p:cNvSpPr>
              <p:nvPr/>
            </p:nvSpPr>
            <p:spPr>
              <a:xfrm>
                <a:off x="0" y="1893672"/>
                <a:ext cx="12192000" cy="2515945"/>
              </a:xfrm>
              <a:prstGeom prst="rect">
                <a:avLst/>
              </a:prstGeom>
              <a:blipFill>
                <a:blip r:embed="rId3"/>
                <a:stretch>
                  <a:fillRect l="-1250" t="-485" b="-7282"/>
                </a:stretch>
              </a:blipFill>
            </p:spPr>
            <p:txBody>
              <a:bodyPr/>
              <a:lstStyle/>
              <a:p>
                <a:r>
                  <a:rPr lang="fr-FR">
                    <a:noFill/>
                  </a:rPr>
                  <a:t> </a:t>
                </a:r>
              </a:p>
            </p:txBody>
          </p:sp>
        </mc:Fallback>
      </mc:AlternateContent>
      <p:sp>
        <p:nvSpPr>
          <p:cNvPr id="3" name="Espace réservé du pied de page 2">
            <a:extLst>
              <a:ext uri="{FF2B5EF4-FFF2-40B4-BE49-F238E27FC236}">
                <a16:creationId xmlns:a16="http://schemas.microsoft.com/office/drawing/2014/main" id="{AF3299B5-7B7D-4292-8710-25D7AB331F3A}"/>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19619ACA-25F6-4255-9A9A-44DB51353850}"/>
              </a:ext>
            </a:extLst>
          </p:cNvPr>
          <p:cNvSpPr>
            <a:spLocks noGrp="1"/>
          </p:cNvSpPr>
          <p:nvPr>
            <p:ph type="sldNum" sz="quarter" idx="12"/>
          </p:nvPr>
        </p:nvSpPr>
        <p:spPr/>
        <p:txBody>
          <a:bodyPr/>
          <a:lstStyle/>
          <a:p>
            <a:fld id="{A88EAB1B-73FB-4977-9B11-E6EDEDEB8490}" type="slidenum">
              <a:rPr lang="fr-FR" smtClean="0"/>
              <a:t>90</a:t>
            </a:fld>
            <a:endParaRPr lang="fr-FR" dirty="0"/>
          </a:p>
        </p:txBody>
      </p:sp>
      <p:pic>
        <p:nvPicPr>
          <p:cNvPr id="7" name="Image 6">
            <a:extLst>
              <a:ext uri="{FF2B5EF4-FFF2-40B4-BE49-F238E27FC236}">
                <a16:creationId xmlns:a16="http://schemas.microsoft.com/office/drawing/2014/main" id="{A27AA1EC-945D-4723-A649-AEF4F53C94C8}"/>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29532647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1368351"/>
            <a:ext cx="12238148" cy="2072362"/>
          </a:xfrm>
          <a:prstGeom prst="rect">
            <a:avLst/>
          </a:prstGeom>
          <a:noFill/>
        </p:spPr>
        <p:txBody>
          <a:bodyPr wrap="square" rtlCol="0">
            <a:spAutoFit/>
          </a:bodyPr>
          <a:lstStyle/>
          <a:p>
            <a:pPr marL="457200" indent="-457200" algn="just">
              <a:spcAft>
                <a:spcPts val="1000"/>
              </a:spcAft>
              <a:buFont typeface="Arial" panose="020B0604020202020204" pitchFamily="34" charset="0"/>
              <a:buChar char="•"/>
            </a:pPr>
            <a:r>
              <a:rPr lang="fr-FR" sz="2800" dirty="0">
                <a:latin typeface="Times New Roman" panose="02020603050405020304" pitchFamily="18" charset="0"/>
                <a:ea typeface="Times New Roman" panose="02020603050405020304" pitchFamily="18" charset="0"/>
              </a:rPr>
              <a:t>Dit autrement, pour que des comportements de coopération puissent être soutenus à l’équilibre, les joueurs doivent être d’autant plus patients que:</a:t>
            </a:r>
          </a:p>
          <a:p>
            <a:pPr algn="just">
              <a:spcAft>
                <a:spcPts val="1000"/>
              </a:spcAft>
            </a:pPr>
            <a:r>
              <a:rPr lang="fr-FR" sz="2800" dirty="0">
                <a:latin typeface="Times New Roman" panose="02020603050405020304" pitchFamily="18" charset="0"/>
                <a:ea typeface="Times New Roman" panose="02020603050405020304" pitchFamily="18" charset="0"/>
              </a:rPr>
              <a:t>	- ils peuvent augmenter leur gain en trahissant les autres; et </a:t>
            </a:r>
          </a:p>
          <a:p>
            <a:pPr algn="just">
              <a:spcAft>
                <a:spcPts val="1000"/>
              </a:spcAft>
            </a:pPr>
            <a:r>
              <a:rPr lang="fr-FR" sz="2800" dirty="0">
                <a:latin typeface="Times New Roman" panose="02020603050405020304" pitchFamily="18" charset="0"/>
                <a:ea typeface="Times New Roman" panose="02020603050405020304" pitchFamily="18" charset="0"/>
              </a:rPr>
              <a:t>	- le paiement de coopération est proche de celui de la punition. </a:t>
            </a:r>
            <a:endParaRPr lang="fr-FR" sz="2800" dirty="0">
              <a:latin typeface="Times New Roman" panose="02020603050405020304" pitchFamily="18" charset="0"/>
              <a:ea typeface="Calibri" panose="020F0502020204030204" pitchFamily="34"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CCF466A1-19E7-4977-9475-696DAF313C98}"/>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8C42C036-2819-4188-ADDD-BEEFDBC7B551}"/>
              </a:ext>
            </a:extLst>
          </p:cNvPr>
          <p:cNvSpPr>
            <a:spLocks noGrp="1"/>
          </p:cNvSpPr>
          <p:nvPr>
            <p:ph type="sldNum" sz="quarter" idx="12"/>
          </p:nvPr>
        </p:nvSpPr>
        <p:spPr/>
        <p:txBody>
          <a:bodyPr/>
          <a:lstStyle/>
          <a:p>
            <a:fld id="{A88EAB1B-73FB-4977-9B11-E6EDEDEB8490}" type="slidenum">
              <a:rPr lang="fr-FR" smtClean="0"/>
              <a:t>91</a:t>
            </a:fld>
            <a:endParaRPr lang="fr-FR" dirty="0"/>
          </a:p>
        </p:txBody>
      </p:sp>
      <p:pic>
        <p:nvPicPr>
          <p:cNvPr id="7" name="Image 6">
            <a:extLst>
              <a:ext uri="{FF2B5EF4-FFF2-40B4-BE49-F238E27FC236}">
                <a16:creationId xmlns:a16="http://schemas.microsoft.com/office/drawing/2014/main" id="{458027AC-4248-4D95-9D0C-ED6C6F7ADD61}"/>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4972760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1239250"/>
            <a:ext cx="12238148" cy="461665"/>
          </a:xfrm>
          <a:prstGeom prst="rect">
            <a:avLst/>
          </a:prstGeom>
          <a:noFill/>
        </p:spPr>
        <p:txBody>
          <a:bodyPr wrap="square" rtlCol="0">
            <a:spAutoFit/>
          </a:bodyPr>
          <a:lstStyle/>
          <a:p>
            <a:pPr algn="ctr">
              <a:spcAft>
                <a:spcPts val="1000"/>
              </a:spcAft>
            </a:pPr>
            <a:r>
              <a:rPr lang="fr-FR" sz="2400" dirty="0">
                <a:latin typeface="Times New Roman" panose="02020603050405020304" pitchFamily="18" charset="0"/>
                <a:ea typeface="Times New Roman" panose="02020603050405020304" pitchFamily="18" charset="0"/>
              </a:rPr>
              <a:t>Application du Théorème 1 au dilemme du prisonnier. </a:t>
            </a:r>
            <a:endParaRPr lang="fr-FR" sz="2400" dirty="0">
              <a:latin typeface="Times New Roman" panose="02020603050405020304" pitchFamily="18" charset="0"/>
              <a:ea typeface="Calibri" panose="020F0502020204030204" pitchFamily="34"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pic>
        <p:nvPicPr>
          <p:cNvPr id="4" name="Image 3">
            <a:extLst>
              <a:ext uri="{FF2B5EF4-FFF2-40B4-BE49-F238E27FC236}">
                <a16:creationId xmlns:a16="http://schemas.microsoft.com/office/drawing/2014/main" id="{3D43293F-C5E5-4D65-9131-F8FB73A6148F}"/>
              </a:ext>
            </a:extLst>
          </p:cNvPr>
          <p:cNvPicPr>
            <a:picLocks noChangeAspect="1"/>
          </p:cNvPicPr>
          <p:nvPr/>
        </p:nvPicPr>
        <p:blipFill>
          <a:blip r:embed="rId3"/>
          <a:stretch>
            <a:fillRect/>
          </a:stretch>
        </p:blipFill>
        <p:spPr>
          <a:xfrm>
            <a:off x="6371166" y="1622770"/>
            <a:ext cx="5223934" cy="2622942"/>
          </a:xfrm>
          <a:prstGeom prst="rect">
            <a:avLst/>
          </a:prstGeom>
        </p:spPr>
      </p:pic>
      <mc:AlternateContent xmlns:mc="http://schemas.openxmlformats.org/markup-compatibility/2006" xmlns:a14="http://schemas.microsoft.com/office/drawing/2010/main">
        <mc:Choice Requires="a14">
          <p:graphicFrame>
            <p:nvGraphicFramePr>
              <p:cNvPr id="8" name="Tableau 7">
                <a:extLst>
                  <a:ext uri="{FF2B5EF4-FFF2-40B4-BE49-F238E27FC236}">
                    <a16:creationId xmlns:a16="http://schemas.microsoft.com/office/drawing/2014/main" id="{EE741820-C985-4F07-96F0-6A9193F63D91}"/>
                  </a:ext>
                </a:extLst>
              </p:cNvPr>
              <p:cNvGraphicFramePr>
                <a:graphicFrameLocks noGrp="1"/>
              </p:cNvGraphicFramePr>
              <p:nvPr>
                <p:extLst>
                  <p:ext uri="{D42A27DB-BD31-4B8C-83A1-F6EECF244321}">
                    <p14:modId xmlns:p14="http://schemas.microsoft.com/office/powerpoint/2010/main" val="593302772"/>
                  </p:ext>
                </p:extLst>
              </p:nvPr>
            </p:nvGraphicFramePr>
            <p:xfrm>
              <a:off x="891978" y="1622770"/>
              <a:ext cx="4587210" cy="2365528"/>
            </p:xfrm>
            <a:graphic>
              <a:graphicData uri="http://schemas.openxmlformats.org/drawingml/2006/table">
                <a:tbl>
                  <a:tblPr firstRow="1" firstCol="1" bandRow="1">
                    <a:tableStyleId>{5C22544A-7EE6-4342-B048-85BDC9FD1C3A}</a:tableStyleId>
                  </a:tblPr>
                  <a:tblGrid>
                    <a:gridCol w="1429716">
                      <a:extLst>
                        <a:ext uri="{9D8B030D-6E8A-4147-A177-3AD203B41FA5}">
                          <a16:colId xmlns:a16="http://schemas.microsoft.com/office/drawing/2014/main" val="583423805"/>
                        </a:ext>
                      </a:extLst>
                    </a:gridCol>
                    <a:gridCol w="1052498">
                      <a:extLst>
                        <a:ext uri="{9D8B030D-6E8A-4147-A177-3AD203B41FA5}">
                          <a16:colId xmlns:a16="http://schemas.microsoft.com/office/drawing/2014/main" val="314544005"/>
                        </a:ext>
                      </a:extLst>
                    </a:gridCol>
                    <a:gridCol w="1052498">
                      <a:extLst>
                        <a:ext uri="{9D8B030D-6E8A-4147-A177-3AD203B41FA5}">
                          <a16:colId xmlns:a16="http://schemas.microsoft.com/office/drawing/2014/main" val="3807949841"/>
                        </a:ext>
                      </a:extLst>
                    </a:gridCol>
                    <a:gridCol w="1052498">
                      <a:extLst>
                        <a:ext uri="{9D8B030D-6E8A-4147-A177-3AD203B41FA5}">
                          <a16:colId xmlns:a16="http://schemas.microsoft.com/office/drawing/2014/main" val="2134846476"/>
                        </a:ext>
                      </a:extLst>
                    </a:gridCol>
                  </a:tblGrid>
                  <a:tr h="591382">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dirty="0">
                              <a:effectLst/>
                            </a:rPr>
                            <a:t>Joueur 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240756867"/>
                      </a:ext>
                    </a:extLst>
                  </a:tr>
                  <a:tr h="591382">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𝑡</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𝑐</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6204334"/>
                      </a:ext>
                    </a:extLst>
                  </a:tr>
                  <a:tr h="591382">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𝑡</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(4,0)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0989742"/>
                      </a:ext>
                    </a:extLst>
                  </a:tr>
                  <a:tr h="591382">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𝑐</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(0,4)</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(3,3)</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3162344"/>
                      </a:ext>
                    </a:extLst>
                  </a:tr>
                </a:tbl>
              </a:graphicData>
            </a:graphic>
          </p:graphicFrame>
        </mc:Choice>
        <mc:Fallback xmlns="">
          <p:graphicFrame>
            <p:nvGraphicFramePr>
              <p:cNvPr id="8" name="Tableau 7">
                <a:extLst>
                  <a:ext uri="{FF2B5EF4-FFF2-40B4-BE49-F238E27FC236}">
                    <a16:creationId xmlns:a16="http://schemas.microsoft.com/office/drawing/2014/main" id="{EE741820-C985-4F07-96F0-6A9193F63D91}"/>
                  </a:ext>
                </a:extLst>
              </p:cNvPr>
              <p:cNvGraphicFramePr>
                <a:graphicFrameLocks noGrp="1"/>
              </p:cNvGraphicFramePr>
              <p:nvPr>
                <p:extLst>
                  <p:ext uri="{D42A27DB-BD31-4B8C-83A1-F6EECF244321}">
                    <p14:modId xmlns:p14="http://schemas.microsoft.com/office/powerpoint/2010/main" val="593302772"/>
                  </p:ext>
                </p:extLst>
              </p:nvPr>
            </p:nvGraphicFramePr>
            <p:xfrm>
              <a:off x="891978" y="1622770"/>
              <a:ext cx="4587210" cy="2365528"/>
            </p:xfrm>
            <a:graphic>
              <a:graphicData uri="http://schemas.openxmlformats.org/drawingml/2006/table">
                <a:tbl>
                  <a:tblPr firstRow="1" firstCol="1" bandRow="1">
                    <a:tableStyleId>{5C22544A-7EE6-4342-B048-85BDC9FD1C3A}</a:tableStyleId>
                  </a:tblPr>
                  <a:tblGrid>
                    <a:gridCol w="1429716">
                      <a:extLst>
                        <a:ext uri="{9D8B030D-6E8A-4147-A177-3AD203B41FA5}">
                          <a16:colId xmlns:a16="http://schemas.microsoft.com/office/drawing/2014/main" val="583423805"/>
                        </a:ext>
                      </a:extLst>
                    </a:gridCol>
                    <a:gridCol w="1052498">
                      <a:extLst>
                        <a:ext uri="{9D8B030D-6E8A-4147-A177-3AD203B41FA5}">
                          <a16:colId xmlns:a16="http://schemas.microsoft.com/office/drawing/2014/main" val="314544005"/>
                        </a:ext>
                      </a:extLst>
                    </a:gridCol>
                    <a:gridCol w="1052498">
                      <a:extLst>
                        <a:ext uri="{9D8B030D-6E8A-4147-A177-3AD203B41FA5}">
                          <a16:colId xmlns:a16="http://schemas.microsoft.com/office/drawing/2014/main" val="3807949841"/>
                        </a:ext>
                      </a:extLst>
                    </a:gridCol>
                    <a:gridCol w="1052498">
                      <a:extLst>
                        <a:ext uri="{9D8B030D-6E8A-4147-A177-3AD203B41FA5}">
                          <a16:colId xmlns:a16="http://schemas.microsoft.com/office/drawing/2014/main" val="2134846476"/>
                        </a:ext>
                      </a:extLst>
                    </a:gridCol>
                  </a:tblGrid>
                  <a:tr h="591382">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dirty="0">
                              <a:effectLst/>
                            </a:rPr>
                            <a:t>Joueur 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240756867"/>
                      </a:ext>
                    </a:extLst>
                  </a:tr>
                  <a:tr h="591382">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4"/>
                          <a:stretch>
                            <a:fillRect l="-235838" t="-116327" r="-102312" b="-200000"/>
                          </a:stretch>
                        </a:blipFill>
                      </a:tcPr>
                    </a:tc>
                    <a:tc>
                      <a:txBody>
                        <a:bodyPr/>
                        <a:lstStyle/>
                        <a:p>
                          <a:endParaRPr lang="fr-FR"/>
                        </a:p>
                      </a:txBody>
                      <a:tcPr marL="68580" marR="68580" marT="0" marB="0">
                        <a:blipFill>
                          <a:blip r:embed="rId4"/>
                          <a:stretch>
                            <a:fillRect l="-335838" t="-116327" r="-2312" b="-200000"/>
                          </a:stretch>
                        </a:blipFill>
                      </a:tcPr>
                    </a:tc>
                    <a:extLst>
                      <a:ext uri="{0D108BD9-81ED-4DB2-BD59-A6C34878D82A}">
                        <a16:rowId xmlns:a16="http://schemas.microsoft.com/office/drawing/2014/main" val="4156204334"/>
                      </a:ext>
                    </a:extLst>
                  </a:tr>
                  <a:tr h="591382">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4"/>
                          <a:stretch>
                            <a:fillRect l="-137209" t="-218557" r="-203488" b="-102062"/>
                          </a:stretch>
                        </a:blipFill>
                      </a:tcPr>
                    </a:tc>
                    <a:tc>
                      <a:txBody>
                        <a:bodyPr/>
                        <a:lstStyle/>
                        <a:p>
                          <a:endParaRPr lang="fr-FR"/>
                        </a:p>
                      </a:txBody>
                      <a:tcPr marL="68580" marR="68580" marT="0" marB="0">
                        <a:blipFill>
                          <a:blip r:embed="rId4"/>
                          <a:stretch>
                            <a:fillRect l="-235838" t="-218557" r="-102312" b="-102062"/>
                          </a:stretch>
                        </a:blipFill>
                      </a:tcPr>
                    </a:tc>
                    <a:tc>
                      <a:txBody>
                        <a:bodyPr/>
                        <a:lstStyle/>
                        <a:p>
                          <a:endParaRPr lang="fr-FR"/>
                        </a:p>
                      </a:txBody>
                      <a:tcPr marL="68580" marR="68580" marT="0" marB="0">
                        <a:blipFill>
                          <a:blip r:embed="rId4"/>
                          <a:stretch>
                            <a:fillRect l="-335838" t="-218557" r="-2312" b="-102062"/>
                          </a:stretch>
                        </a:blipFill>
                      </a:tcPr>
                    </a:tc>
                    <a:extLst>
                      <a:ext uri="{0D108BD9-81ED-4DB2-BD59-A6C34878D82A}">
                        <a16:rowId xmlns:a16="http://schemas.microsoft.com/office/drawing/2014/main" val="2180989742"/>
                      </a:ext>
                    </a:extLst>
                  </a:tr>
                  <a:tr h="591382">
                    <a:tc vMerge="1">
                      <a:txBody>
                        <a:bodyPr/>
                        <a:lstStyle/>
                        <a:p>
                          <a:endParaRPr lang="fr-FR"/>
                        </a:p>
                      </a:txBody>
                      <a:tcPr/>
                    </a:tc>
                    <a:tc>
                      <a:txBody>
                        <a:bodyPr/>
                        <a:lstStyle/>
                        <a:p>
                          <a:endParaRPr lang="fr-FR"/>
                        </a:p>
                      </a:txBody>
                      <a:tcPr marL="68580" marR="68580" marT="0" marB="0">
                        <a:blipFill>
                          <a:blip r:embed="rId4"/>
                          <a:stretch>
                            <a:fillRect l="-137209" t="-318557" r="-203488" b="-2062"/>
                          </a:stretch>
                        </a:blipFill>
                      </a:tcPr>
                    </a:tc>
                    <a:tc>
                      <a:txBody>
                        <a:bodyPr/>
                        <a:lstStyle/>
                        <a:p>
                          <a:endParaRPr lang="fr-FR"/>
                        </a:p>
                      </a:txBody>
                      <a:tcPr marL="68580" marR="68580" marT="0" marB="0">
                        <a:blipFill>
                          <a:blip r:embed="rId4"/>
                          <a:stretch>
                            <a:fillRect l="-235838" t="-318557" r="-102312" b="-2062"/>
                          </a:stretch>
                        </a:blipFill>
                      </a:tcPr>
                    </a:tc>
                    <a:tc>
                      <a:txBody>
                        <a:bodyPr/>
                        <a:lstStyle/>
                        <a:p>
                          <a:endParaRPr lang="fr-FR"/>
                        </a:p>
                      </a:txBody>
                      <a:tcPr marL="68580" marR="68580" marT="0" marB="0">
                        <a:blipFill>
                          <a:blip r:embed="rId4"/>
                          <a:stretch>
                            <a:fillRect l="-335838" t="-318557" r="-2312" b="-2062"/>
                          </a:stretch>
                        </a:blipFill>
                      </a:tcPr>
                    </a:tc>
                    <a:extLst>
                      <a:ext uri="{0D108BD9-81ED-4DB2-BD59-A6C34878D82A}">
                        <a16:rowId xmlns:a16="http://schemas.microsoft.com/office/drawing/2014/main" val="3123162344"/>
                      </a:ext>
                    </a:extLst>
                  </a:tr>
                </a:tbl>
              </a:graphicData>
            </a:graphic>
          </p:graphicFrame>
        </mc:Fallback>
      </mc:AlternateContent>
      <p:sp>
        <p:nvSpPr>
          <p:cNvPr id="3" name="Espace réservé du pied de page 2">
            <a:extLst>
              <a:ext uri="{FF2B5EF4-FFF2-40B4-BE49-F238E27FC236}">
                <a16:creationId xmlns:a16="http://schemas.microsoft.com/office/drawing/2014/main" id="{368D4A56-F546-46C8-AFB4-D07BAE71CC05}"/>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6" name="Espace réservé du numéro de diapositive 5">
            <a:extLst>
              <a:ext uri="{FF2B5EF4-FFF2-40B4-BE49-F238E27FC236}">
                <a16:creationId xmlns:a16="http://schemas.microsoft.com/office/drawing/2014/main" id="{4A1509A9-0EF6-4C19-AC3E-2318CF00B90A}"/>
              </a:ext>
            </a:extLst>
          </p:cNvPr>
          <p:cNvSpPr>
            <a:spLocks noGrp="1"/>
          </p:cNvSpPr>
          <p:nvPr>
            <p:ph type="sldNum" sz="quarter" idx="12"/>
          </p:nvPr>
        </p:nvSpPr>
        <p:spPr/>
        <p:txBody>
          <a:bodyPr/>
          <a:lstStyle/>
          <a:p>
            <a:fld id="{A88EAB1B-73FB-4977-9B11-E6EDEDEB8490}" type="slidenum">
              <a:rPr lang="fr-FR" smtClean="0"/>
              <a:t>92</a:t>
            </a:fld>
            <a:endParaRPr lang="fr-FR" dirty="0"/>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A1175CE0-2C3B-4A1E-A1EA-E8C1BB3C7EF0}"/>
                  </a:ext>
                </a:extLst>
              </p:cNvPr>
              <p:cNvSpPr txBox="1"/>
              <p:nvPr/>
            </p:nvSpPr>
            <p:spPr>
              <a:xfrm>
                <a:off x="-1" y="5097385"/>
                <a:ext cx="12192000" cy="1296317"/>
              </a:xfrm>
              <a:prstGeom prst="rect">
                <a:avLst/>
              </a:prstGeom>
              <a:solidFill>
                <a:schemeClr val="accent6">
                  <a:lumMod val="20000"/>
                  <a:lumOff val="80000"/>
                </a:schemeClr>
              </a:solidFill>
            </p:spPr>
            <p:txBody>
              <a:bodyPr wrap="square" rtlCol="0">
                <a:spAutoFit/>
              </a:bodyPr>
              <a:lstStyle/>
              <a:p>
                <a:pPr algn="just">
                  <a:spcAft>
                    <a:spcPts val="1000"/>
                  </a:spcAft>
                </a:pPr>
                <a:r>
                  <a:rPr lang="fr-FR" sz="2800" u="sng" dirty="0">
                    <a:latin typeface="Times New Roman" panose="02020603050405020304" pitchFamily="18" charset="0"/>
                    <a:ea typeface="Times New Roman" panose="02020603050405020304" pitchFamily="18" charset="0"/>
                  </a:rPr>
                  <a:t>Q.:</a:t>
                </a:r>
                <a:r>
                  <a:rPr lang="fr-FR" sz="2800" dirty="0">
                    <a:latin typeface="Times New Roman" panose="02020603050405020304" pitchFamily="18" charset="0"/>
                    <a:ea typeface="Times New Roman" panose="02020603050405020304" pitchFamily="18" charset="0"/>
                  </a:rPr>
                  <a:t> Proposez une stratégie qui permet d’obtenir le </a:t>
                </a:r>
                <a:r>
                  <a:rPr lang="fr-FR" sz="2800" dirty="0"/>
                  <a:t>paiement </a:t>
                </a:r>
                <a14:m>
                  <m:oMath xmlns:m="http://schemas.openxmlformats.org/officeDocument/2006/math">
                    <m:d>
                      <m:dPr>
                        <m:ctrlPr>
                          <a:rPr lang="fr-FR" sz="2800" i="1">
                            <a:latin typeface="Cambria Math" panose="02040503050406030204" pitchFamily="18" charset="0"/>
                          </a:rPr>
                        </m:ctrlPr>
                      </m:dPr>
                      <m:e>
                        <m:r>
                          <a:rPr lang="fr-FR" sz="2800" i="1">
                            <a:latin typeface="Cambria Math" panose="02040503050406030204" pitchFamily="18" charset="0"/>
                          </a:rPr>
                          <m:t>2,</m:t>
                        </m:r>
                        <m:f>
                          <m:fPr>
                            <m:ctrlPr>
                              <a:rPr lang="fr-FR" sz="2800" i="1">
                                <a:latin typeface="Cambria Math" panose="02040503050406030204" pitchFamily="18" charset="0"/>
                              </a:rPr>
                            </m:ctrlPr>
                          </m:fPr>
                          <m:num>
                            <m:r>
                              <a:rPr lang="fr-FR" sz="2800" i="1">
                                <a:latin typeface="Cambria Math" panose="02040503050406030204" pitchFamily="18" charset="0"/>
                              </a:rPr>
                              <m:t>10</m:t>
                            </m:r>
                          </m:num>
                          <m:den>
                            <m:r>
                              <a:rPr lang="fr-FR" sz="2800" i="1">
                                <a:latin typeface="Cambria Math" panose="02040503050406030204" pitchFamily="18" charset="0"/>
                              </a:rPr>
                              <m:t>3</m:t>
                            </m:r>
                          </m:den>
                        </m:f>
                      </m:e>
                    </m:d>
                  </m:oMath>
                </a14:m>
                <a:r>
                  <a:rPr lang="fr-FR" sz="2800" dirty="0">
                    <a:latin typeface="Times New Roman" panose="02020603050405020304" pitchFamily="18" charset="0"/>
                    <a:ea typeface="Times New Roman" panose="02020603050405020304" pitchFamily="18" charset="0"/>
                  </a:rPr>
                  <a:t> en moyenne.</a:t>
                </a:r>
              </a:p>
              <a:p>
                <a:pPr algn="just">
                  <a:spcAft>
                    <a:spcPts val="1000"/>
                  </a:spcAft>
                </a:pPr>
                <a:r>
                  <a:rPr lang="fr-FR" sz="2800" dirty="0">
                    <a:latin typeface="Times New Roman" panose="02020603050405020304" pitchFamily="18" charset="0"/>
                    <a:ea typeface="Times New Roman" panose="02020603050405020304" pitchFamily="18" charset="0"/>
                  </a:rPr>
                  <a:t>(On ne demande pas de vérifier que cette stratégie soutienne un équilibre) </a:t>
                </a:r>
                <a:endParaRPr lang="fr-FR" sz="2800" dirty="0">
                  <a:effectLst/>
                  <a:latin typeface="Times New Roman" panose="02020603050405020304" pitchFamily="18" charset="0"/>
                  <a:ea typeface="Calibri" panose="020F0502020204030204" pitchFamily="34" charset="0"/>
                </a:endParaRPr>
              </a:p>
            </p:txBody>
          </p:sp>
        </mc:Choice>
        <mc:Fallback xmlns="">
          <p:sp>
            <p:nvSpPr>
              <p:cNvPr id="10" name="ZoneTexte 9">
                <a:extLst>
                  <a:ext uri="{FF2B5EF4-FFF2-40B4-BE49-F238E27FC236}">
                    <a16:creationId xmlns:a16="http://schemas.microsoft.com/office/drawing/2014/main" id="{A1175CE0-2C3B-4A1E-A1EA-E8C1BB3C7EF0}"/>
                  </a:ext>
                </a:extLst>
              </p:cNvPr>
              <p:cNvSpPr txBox="1">
                <a:spLocks noRot="1" noChangeAspect="1" noMove="1" noResize="1" noEditPoints="1" noAdjustHandles="1" noChangeArrowheads="1" noChangeShapeType="1" noTextEdit="1"/>
              </p:cNvSpPr>
              <p:nvPr/>
            </p:nvSpPr>
            <p:spPr>
              <a:xfrm>
                <a:off x="-1" y="5097385"/>
                <a:ext cx="12192000" cy="1296317"/>
              </a:xfrm>
              <a:prstGeom prst="rect">
                <a:avLst/>
              </a:prstGeom>
              <a:blipFill>
                <a:blip r:embed="rId5"/>
                <a:stretch>
                  <a:fillRect l="-1000" b="-12207"/>
                </a:stretch>
              </a:blipFill>
            </p:spPr>
            <p:txBody>
              <a:bodyPr/>
              <a:lstStyle/>
              <a:p>
                <a:r>
                  <a:rPr lang="fr-FR">
                    <a:noFill/>
                  </a:rPr>
                  <a:t> </a:t>
                </a:r>
              </a:p>
            </p:txBody>
          </p:sp>
        </mc:Fallback>
      </mc:AlternateContent>
      <p:sp>
        <p:nvSpPr>
          <p:cNvPr id="13" name="ZoneTexte 12">
            <a:extLst>
              <a:ext uri="{FF2B5EF4-FFF2-40B4-BE49-F238E27FC236}">
                <a16:creationId xmlns:a16="http://schemas.microsoft.com/office/drawing/2014/main" id="{66D21869-8277-4121-8A7B-372A63886C43}"/>
              </a:ext>
            </a:extLst>
          </p:cNvPr>
          <p:cNvSpPr txBox="1"/>
          <p:nvPr/>
        </p:nvSpPr>
        <p:spPr>
          <a:xfrm>
            <a:off x="0" y="4147578"/>
            <a:ext cx="12238148" cy="830997"/>
          </a:xfrm>
          <a:prstGeom prst="rect">
            <a:avLst/>
          </a:prstGeom>
          <a:noFill/>
        </p:spPr>
        <p:txBody>
          <a:bodyPr wrap="square" rtlCol="0">
            <a:spAutoFit/>
          </a:bodyPr>
          <a:lstStyle/>
          <a:p>
            <a:pPr marL="342900" indent="-342900" algn="just">
              <a:spcAft>
                <a:spcPts val="1000"/>
              </a:spcAft>
              <a:buFont typeface="Arial" panose="020B0604020202020204" pitchFamily="34" charset="0"/>
              <a:buChar char="•"/>
            </a:pPr>
            <a:r>
              <a:rPr lang="fr-FR" sz="2400" dirty="0">
                <a:latin typeface="Times New Roman" panose="02020603050405020304" pitchFamily="18" charset="0"/>
                <a:ea typeface="Times New Roman" panose="02020603050405020304" pitchFamily="18" charset="0"/>
              </a:rPr>
              <a:t>Le Théorème 1 nous assure que l’ensemble des paiements du quadrilatère bleu peuvent être soutenu à l’équilibre.</a:t>
            </a:r>
            <a:endParaRPr lang="fr-FR" sz="2400" dirty="0"/>
          </a:p>
        </p:txBody>
      </p:sp>
      <p:pic>
        <p:nvPicPr>
          <p:cNvPr id="12" name="Image 11">
            <a:extLst>
              <a:ext uri="{FF2B5EF4-FFF2-40B4-BE49-F238E27FC236}">
                <a16:creationId xmlns:a16="http://schemas.microsoft.com/office/drawing/2014/main" id="{5396113E-3BDB-4960-8A2A-2B5C360A78E0}"/>
              </a:ext>
            </a:extLst>
          </p:cNvPr>
          <p:cNvPicPr>
            <a:picLocks noChangeAspect="1"/>
          </p:cNvPicPr>
          <p:nvPr/>
        </p:nvPicPr>
        <p:blipFill>
          <a:blip r:embed="rId6"/>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0968681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1239250"/>
            <a:ext cx="12238148" cy="461665"/>
          </a:xfrm>
          <a:prstGeom prst="rect">
            <a:avLst/>
          </a:prstGeom>
          <a:noFill/>
        </p:spPr>
        <p:txBody>
          <a:bodyPr wrap="square" rtlCol="0">
            <a:spAutoFit/>
          </a:bodyPr>
          <a:lstStyle/>
          <a:p>
            <a:pPr algn="ctr">
              <a:spcAft>
                <a:spcPts val="1000"/>
              </a:spcAft>
            </a:pPr>
            <a:r>
              <a:rPr lang="fr-FR" sz="2400" dirty="0">
                <a:latin typeface="Times New Roman" panose="02020603050405020304" pitchFamily="18" charset="0"/>
                <a:ea typeface="Times New Roman" panose="02020603050405020304" pitchFamily="18" charset="0"/>
              </a:rPr>
              <a:t>Application du Théorème 1 au dilemme du prisonnier. </a:t>
            </a:r>
            <a:endParaRPr lang="fr-FR" sz="2400" dirty="0">
              <a:latin typeface="Times New Roman" panose="02020603050405020304" pitchFamily="18" charset="0"/>
              <a:ea typeface="Calibri" panose="020F0502020204030204" pitchFamily="34"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pic>
        <p:nvPicPr>
          <p:cNvPr id="4" name="Image 3">
            <a:extLst>
              <a:ext uri="{FF2B5EF4-FFF2-40B4-BE49-F238E27FC236}">
                <a16:creationId xmlns:a16="http://schemas.microsoft.com/office/drawing/2014/main" id="{3D43293F-C5E5-4D65-9131-F8FB73A6148F}"/>
              </a:ext>
            </a:extLst>
          </p:cNvPr>
          <p:cNvPicPr>
            <a:picLocks noChangeAspect="1"/>
          </p:cNvPicPr>
          <p:nvPr/>
        </p:nvPicPr>
        <p:blipFill>
          <a:blip r:embed="rId3"/>
          <a:stretch>
            <a:fillRect/>
          </a:stretch>
        </p:blipFill>
        <p:spPr>
          <a:xfrm>
            <a:off x="6371166" y="1622770"/>
            <a:ext cx="5223934" cy="2142074"/>
          </a:xfrm>
          <a:prstGeom prst="rect">
            <a:avLst/>
          </a:prstGeom>
        </p:spPr>
      </p:pic>
      <mc:AlternateContent xmlns:mc="http://schemas.openxmlformats.org/markup-compatibility/2006" xmlns:a14="http://schemas.microsoft.com/office/drawing/2010/main">
        <mc:Choice Requires="a14">
          <p:graphicFrame>
            <p:nvGraphicFramePr>
              <p:cNvPr id="8" name="Tableau 7">
                <a:extLst>
                  <a:ext uri="{FF2B5EF4-FFF2-40B4-BE49-F238E27FC236}">
                    <a16:creationId xmlns:a16="http://schemas.microsoft.com/office/drawing/2014/main" id="{EE741820-C985-4F07-96F0-6A9193F63D91}"/>
                  </a:ext>
                </a:extLst>
              </p:cNvPr>
              <p:cNvGraphicFramePr>
                <a:graphicFrameLocks noGrp="1"/>
              </p:cNvGraphicFramePr>
              <p:nvPr>
                <p:extLst>
                  <p:ext uri="{D42A27DB-BD31-4B8C-83A1-F6EECF244321}">
                    <p14:modId xmlns:p14="http://schemas.microsoft.com/office/powerpoint/2010/main" val="2461226617"/>
                  </p:ext>
                </p:extLst>
              </p:nvPr>
            </p:nvGraphicFramePr>
            <p:xfrm>
              <a:off x="891978" y="1622770"/>
              <a:ext cx="4587210" cy="2063052"/>
            </p:xfrm>
            <a:graphic>
              <a:graphicData uri="http://schemas.openxmlformats.org/drawingml/2006/table">
                <a:tbl>
                  <a:tblPr firstRow="1" firstCol="1" bandRow="1">
                    <a:tableStyleId>{5C22544A-7EE6-4342-B048-85BDC9FD1C3A}</a:tableStyleId>
                  </a:tblPr>
                  <a:tblGrid>
                    <a:gridCol w="1429716">
                      <a:extLst>
                        <a:ext uri="{9D8B030D-6E8A-4147-A177-3AD203B41FA5}">
                          <a16:colId xmlns:a16="http://schemas.microsoft.com/office/drawing/2014/main" val="583423805"/>
                        </a:ext>
                      </a:extLst>
                    </a:gridCol>
                    <a:gridCol w="1052498">
                      <a:extLst>
                        <a:ext uri="{9D8B030D-6E8A-4147-A177-3AD203B41FA5}">
                          <a16:colId xmlns:a16="http://schemas.microsoft.com/office/drawing/2014/main" val="314544005"/>
                        </a:ext>
                      </a:extLst>
                    </a:gridCol>
                    <a:gridCol w="1052498">
                      <a:extLst>
                        <a:ext uri="{9D8B030D-6E8A-4147-A177-3AD203B41FA5}">
                          <a16:colId xmlns:a16="http://schemas.microsoft.com/office/drawing/2014/main" val="3807949841"/>
                        </a:ext>
                      </a:extLst>
                    </a:gridCol>
                    <a:gridCol w="1052498">
                      <a:extLst>
                        <a:ext uri="{9D8B030D-6E8A-4147-A177-3AD203B41FA5}">
                          <a16:colId xmlns:a16="http://schemas.microsoft.com/office/drawing/2014/main" val="2134846476"/>
                        </a:ext>
                      </a:extLst>
                    </a:gridCol>
                  </a:tblGrid>
                  <a:tr h="515763">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dirty="0">
                              <a:effectLst/>
                            </a:rPr>
                            <a:t>Joueur 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240756867"/>
                      </a:ext>
                    </a:extLst>
                  </a:tr>
                  <a:tr h="515763">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𝑡</m:t>
                                    </m:r>
                                  </m:e>
                                  <m:sub>
                                    <m:r>
                                      <a:rPr lang="fr-FR" sz="2400">
                                        <a:effectLst/>
                                        <a:latin typeface="Cambria Math" panose="02040503050406030204" pitchFamily="18" charset="0"/>
                                      </a:rPr>
                                      <m:t>2</m:t>
                                    </m:r>
                                  </m:sub>
                                </m:sSub>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𝑐</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6204334"/>
                      </a:ext>
                    </a:extLst>
                  </a:tr>
                  <a:tr h="515763">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𝑡</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(4,0)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0989742"/>
                      </a:ext>
                    </a:extLst>
                  </a:tr>
                  <a:tr h="515763">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𝑐</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(0,4)</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(3,3)</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3162344"/>
                      </a:ext>
                    </a:extLst>
                  </a:tr>
                </a:tbl>
              </a:graphicData>
            </a:graphic>
          </p:graphicFrame>
        </mc:Choice>
        <mc:Fallback xmlns="">
          <p:graphicFrame>
            <p:nvGraphicFramePr>
              <p:cNvPr id="8" name="Tableau 7">
                <a:extLst>
                  <a:ext uri="{FF2B5EF4-FFF2-40B4-BE49-F238E27FC236}">
                    <a16:creationId xmlns:a16="http://schemas.microsoft.com/office/drawing/2014/main" id="{EE741820-C985-4F07-96F0-6A9193F63D91}"/>
                  </a:ext>
                </a:extLst>
              </p:cNvPr>
              <p:cNvGraphicFramePr>
                <a:graphicFrameLocks noGrp="1"/>
              </p:cNvGraphicFramePr>
              <p:nvPr>
                <p:extLst>
                  <p:ext uri="{D42A27DB-BD31-4B8C-83A1-F6EECF244321}">
                    <p14:modId xmlns:p14="http://schemas.microsoft.com/office/powerpoint/2010/main" val="2461226617"/>
                  </p:ext>
                </p:extLst>
              </p:nvPr>
            </p:nvGraphicFramePr>
            <p:xfrm>
              <a:off x="891978" y="1622770"/>
              <a:ext cx="4587210" cy="2063052"/>
            </p:xfrm>
            <a:graphic>
              <a:graphicData uri="http://schemas.openxmlformats.org/drawingml/2006/table">
                <a:tbl>
                  <a:tblPr firstRow="1" firstCol="1" bandRow="1">
                    <a:tableStyleId>{5C22544A-7EE6-4342-B048-85BDC9FD1C3A}</a:tableStyleId>
                  </a:tblPr>
                  <a:tblGrid>
                    <a:gridCol w="1429716">
                      <a:extLst>
                        <a:ext uri="{9D8B030D-6E8A-4147-A177-3AD203B41FA5}">
                          <a16:colId xmlns:a16="http://schemas.microsoft.com/office/drawing/2014/main" val="583423805"/>
                        </a:ext>
                      </a:extLst>
                    </a:gridCol>
                    <a:gridCol w="1052498">
                      <a:extLst>
                        <a:ext uri="{9D8B030D-6E8A-4147-A177-3AD203B41FA5}">
                          <a16:colId xmlns:a16="http://schemas.microsoft.com/office/drawing/2014/main" val="314544005"/>
                        </a:ext>
                      </a:extLst>
                    </a:gridCol>
                    <a:gridCol w="1052498">
                      <a:extLst>
                        <a:ext uri="{9D8B030D-6E8A-4147-A177-3AD203B41FA5}">
                          <a16:colId xmlns:a16="http://schemas.microsoft.com/office/drawing/2014/main" val="3807949841"/>
                        </a:ext>
                      </a:extLst>
                    </a:gridCol>
                    <a:gridCol w="1052498">
                      <a:extLst>
                        <a:ext uri="{9D8B030D-6E8A-4147-A177-3AD203B41FA5}">
                          <a16:colId xmlns:a16="http://schemas.microsoft.com/office/drawing/2014/main" val="2134846476"/>
                        </a:ext>
                      </a:extLst>
                    </a:gridCol>
                  </a:tblGrid>
                  <a:tr h="515763">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dirty="0">
                              <a:effectLst/>
                            </a:rPr>
                            <a:t>Joueur 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240756867"/>
                      </a:ext>
                    </a:extLst>
                  </a:tr>
                  <a:tr h="515763">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4"/>
                          <a:stretch>
                            <a:fillRect l="-235838" t="-120000" r="-102312" b="-201176"/>
                          </a:stretch>
                        </a:blipFill>
                      </a:tcPr>
                    </a:tc>
                    <a:tc>
                      <a:txBody>
                        <a:bodyPr/>
                        <a:lstStyle/>
                        <a:p>
                          <a:endParaRPr lang="fr-FR"/>
                        </a:p>
                      </a:txBody>
                      <a:tcPr marL="68580" marR="68580" marT="0" marB="0">
                        <a:blipFill>
                          <a:blip r:embed="rId4"/>
                          <a:stretch>
                            <a:fillRect l="-335838" t="-120000" r="-2312" b="-201176"/>
                          </a:stretch>
                        </a:blipFill>
                      </a:tcPr>
                    </a:tc>
                    <a:extLst>
                      <a:ext uri="{0D108BD9-81ED-4DB2-BD59-A6C34878D82A}">
                        <a16:rowId xmlns:a16="http://schemas.microsoft.com/office/drawing/2014/main" val="4156204334"/>
                      </a:ext>
                    </a:extLst>
                  </a:tr>
                  <a:tr h="515763">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4"/>
                          <a:stretch>
                            <a:fillRect l="-137209" t="-222619" r="-203488" b="-103571"/>
                          </a:stretch>
                        </a:blipFill>
                      </a:tcPr>
                    </a:tc>
                    <a:tc>
                      <a:txBody>
                        <a:bodyPr/>
                        <a:lstStyle/>
                        <a:p>
                          <a:endParaRPr lang="fr-FR"/>
                        </a:p>
                      </a:txBody>
                      <a:tcPr marL="68580" marR="68580" marT="0" marB="0">
                        <a:blipFill>
                          <a:blip r:embed="rId4"/>
                          <a:stretch>
                            <a:fillRect l="-235838" t="-222619" r="-102312" b="-103571"/>
                          </a:stretch>
                        </a:blipFill>
                      </a:tcPr>
                    </a:tc>
                    <a:tc>
                      <a:txBody>
                        <a:bodyPr/>
                        <a:lstStyle/>
                        <a:p>
                          <a:endParaRPr lang="fr-FR"/>
                        </a:p>
                      </a:txBody>
                      <a:tcPr marL="68580" marR="68580" marT="0" marB="0">
                        <a:blipFill>
                          <a:blip r:embed="rId4"/>
                          <a:stretch>
                            <a:fillRect l="-335838" t="-222619" r="-2312" b="-103571"/>
                          </a:stretch>
                        </a:blipFill>
                      </a:tcPr>
                    </a:tc>
                    <a:extLst>
                      <a:ext uri="{0D108BD9-81ED-4DB2-BD59-A6C34878D82A}">
                        <a16:rowId xmlns:a16="http://schemas.microsoft.com/office/drawing/2014/main" val="2180989742"/>
                      </a:ext>
                    </a:extLst>
                  </a:tr>
                  <a:tr h="515763">
                    <a:tc vMerge="1">
                      <a:txBody>
                        <a:bodyPr/>
                        <a:lstStyle/>
                        <a:p>
                          <a:endParaRPr lang="fr-FR"/>
                        </a:p>
                      </a:txBody>
                      <a:tcPr/>
                    </a:tc>
                    <a:tc>
                      <a:txBody>
                        <a:bodyPr/>
                        <a:lstStyle/>
                        <a:p>
                          <a:endParaRPr lang="fr-FR"/>
                        </a:p>
                      </a:txBody>
                      <a:tcPr marL="68580" marR="68580" marT="0" marB="0">
                        <a:blipFill>
                          <a:blip r:embed="rId4"/>
                          <a:stretch>
                            <a:fillRect l="-137209" t="-318824" r="-203488" b="-2353"/>
                          </a:stretch>
                        </a:blipFill>
                      </a:tcPr>
                    </a:tc>
                    <a:tc>
                      <a:txBody>
                        <a:bodyPr/>
                        <a:lstStyle/>
                        <a:p>
                          <a:endParaRPr lang="fr-FR"/>
                        </a:p>
                      </a:txBody>
                      <a:tcPr marL="68580" marR="68580" marT="0" marB="0">
                        <a:blipFill>
                          <a:blip r:embed="rId4"/>
                          <a:stretch>
                            <a:fillRect l="-235838" t="-318824" r="-102312" b="-2353"/>
                          </a:stretch>
                        </a:blipFill>
                      </a:tcPr>
                    </a:tc>
                    <a:tc>
                      <a:txBody>
                        <a:bodyPr/>
                        <a:lstStyle/>
                        <a:p>
                          <a:endParaRPr lang="fr-FR"/>
                        </a:p>
                      </a:txBody>
                      <a:tcPr marL="68580" marR="68580" marT="0" marB="0">
                        <a:blipFill>
                          <a:blip r:embed="rId4"/>
                          <a:stretch>
                            <a:fillRect l="-335838" t="-318824" r="-2312" b="-2353"/>
                          </a:stretch>
                        </a:blipFill>
                      </a:tcPr>
                    </a:tc>
                    <a:extLst>
                      <a:ext uri="{0D108BD9-81ED-4DB2-BD59-A6C34878D82A}">
                        <a16:rowId xmlns:a16="http://schemas.microsoft.com/office/drawing/2014/main" val="3123162344"/>
                      </a:ext>
                    </a:extLst>
                  </a:tr>
                </a:tbl>
              </a:graphicData>
            </a:graphic>
          </p:graphicFrame>
        </mc:Fallback>
      </mc:AlternateContent>
      <p:sp>
        <p:nvSpPr>
          <p:cNvPr id="3" name="Espace réservé du pied de page 2">
            <a:extLst>
              <a:ext uri="{FF2B5EF4-FFF2-40B4-BE49-F238E27FC236}">
                <a16:creationId xmlns:a16="http://schemas.microsoft.com/office/drawing/2014/main" id="{368D4A56-F546-46C8-AFB4-D07BAE71CC05}"/>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6" name="Espace réservé du numéro de diapositive 5">
            <a:extLst>
              <a:ext uri="{FF2B5EF4-FFF2-40B4-BE49-F238E27FC236}">
                <a16:creationId xmlns:a16="http://schemas.microsoft.com/office/drawing/2014/main" id="{4A1509A9-0EF6-4C19-AC3E-2318CF00B90A}"/>
              </a:ext>
            </a:extLst>
          </p:cNvPr>
          <p:cNvSpPr>
            <a:spLocks noGrp="1"/>
          </p:cNvSpPr>
          <p:nvPr>
            <p:ph type="sldNum" sz="quarter" idx="12"/>
          </p:nvPr>
        </p:nvSpPr>
        <p:spPr/>
        <p:txBody>
          <a:bodyPr/>
          <a:lstStyle/>
          <a:p>
            <a:fld id="{A88EAB1B-73FB-4977-9B11-E6EDEDEB8490}" type="slidenum">
              <a:rPr lang="fr-FR" smtClean="0"/>
              <a:t>93</a:t>
            </a:fld>
            <a:endParaRPr lang="fr-FR" dirty="0"/>
          </a:p>
        </p:txBody>
      </p:sp>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63C58E06-00E9-4DE6-85C7-DAD7F2397972}"/>
                  </a:ext>
                </a:extLst>
              </p:cNvPr>
              <p:cNvSpPr txBox="1"/>
              <p:nvPr/>
            </p:nvSpPr>
            <p:spPr>
              <a:xfrm>
                <a:off x="0" y="3942264"/>
                <a:ext cx="12192000" cy="2915735"/>
              </a:xfrm>
              <a:prstGeom prst="rect">
                <a:avLst/>
              </a:prstGeom>
              <a:solidFill>
                <a:srgbClr val="FF6161"/>
              </a:solidFill>
            </p:spPr>
            <p:txBody>
              <a:bodyPr wrap="square" rtlCol="0">
                <a:spAutoFit/>
              </a:bodyPr>
              <a:lstStyle/>
              <a:p>
                <a:pPr algn="just">
                  <a:spcAft>
                    <a:spcPts val="1000"/>
                  </a:spcAft>
                </a:pPr>
                <a:r>
                  <a:rPr lang="fr-FR" sz="2400" u="sng" dirty="0" err="1">
                    <a:latin typeface="Times New Roman" panose="02020603050405020304" pitchFamily="18" charset="0"/>
                    <a:ea typeface="Times New Roman" panose="02020603050405020304" pitchFamily="18" charset="0"/>
                  </a:rPr>
                  <a:t>R.:</a:t>
                </a:r>
                <a:r>
                  <a:rPr lang="fr-FR" sz="2400" dirty="0">
                    <a:solidFill>
                      <a:srgbClr val="FF6161"/>
                    </a:solidFill>
                  </a:rPr>
                  <a:t>Le paiement </a:t>
                </a:r>
                <a14:m>
                  <m:oMath xmlns:m="http://schemas.openxmlformats.org/officeDocument/2006/math">
                    <m:r>
                      <a:rPr lang="fr-FR" sz="2400" i="1">
                        <a:solidFill>
                          <a:srgbClr val="FF6161"/>
                        </a:solidFill>
                        <a:latin typeface="Cambria Math" panose="02040503050406030204" pitchFamily="18" charset="0"/>
                      </a:rPr>
                      <m:t>(2,</m:t>
                    </m:r>
                    <m:f>
                      <m:fPr>
                        <m:ctrlPr>
                          <a:rPr lang="fr-FR" sz="2400" i="1">
                            <a:solidFill>
                              <a:srgbClr val="FF6161"/>
                            </a:solidFill>
                            <a:latin typeface="Cambria Math" panose="02040503050406030204" pitchFamily="18" charset="0"/>
                          </a:rPr>
                        </m:ctrlPr>
                      </m:fPr>
                      <m:num>
                        <m:r>
                          <a:rPr lang="fr-FR" sz="2400" i="1">
                            <a:solidFill>
                              <a:srgbClr val="FF6161"/>
                            </a:solidFill>
                            <a:latin typeface="Cambria Math" panose="02040503050406030204" pitchFamily="18" charset="0"/>
                          </a:rPr>
                          <m:t>10</m:t>
                        </m:r>
                      </m:num>
                      <m:den>
                        <m:r>
                          <a:rPr lang="fr-FR" sz="2400" i="1">
                            <a:solidFill>
                              <a:srgbClr val="FF6161"/>
                            </a:solidFill>
                            <a:latin typeface="Cambria Math" panose="02040503050406030204" pitchFamily="18" charset="0"/>
                          </a:rPr>
                          <m:t>3</m:t>
                        </m:r>
                      </m:den>
                    </m:f>
                    <m:r>
                      <a:rPr lang="fr-FR" sz="2400" i="1">
                        <a:solidFill>
                          <a:srgbClr val="FF6161"/>
                        </a:solidFill>
                        <a:latin typeface="Cambria Math" panose="02040503050406030204" pitchFamily="18" charset="0"/>
                      </a:rPr>
                      <m:t>)</m:t>
                    </m:r>
                  </m:oMath>
                </a14:m>
                <a:r>
                  <a:rPr lang="fr-FR" sz="2400" dirty="0">
                    <a:solidFill>
                      <a:srgbClr val="FF6161"/>
                    </a:solidFill>
                  </a:rPr>
                  <a:t> peut être obtenu en moyenne lorsque:</a:t>
                </a:r>
              </a:p>
              <a:p>
                <a:pPr algn="just">
                  <a:spcAft>
                    <a:spcPts val="1000"/>
                  </a:spcAft>
                </a:pPr>
                <a:r>
                  <a:rPr lang="fr-FR" sz="2400" dirty="0">
                    <a:solidFill>
                      <a:srgbClr val="FF6161"/>
                    </a:solidFill>
                  </a:rPr>
                  <a:t>	-  le joueur 1 joue l’action </a:t>
                </a:r>
                <a14:m>
                  <m:oMath xmlns:m="http://schemas.openxmlformats.org/officeDocument/2006/math">
                    <m:sSub>
                      <m:sSubPr>
                        <m:ctrlPr>
                          <a:rPr lang="fr-FR" sz="2400" i="1">
                            <a:solidFill>
                              <a:srgbClr val="FF6161"/>
                            </a:solidFill>
                            <a:latin typeface="Cambria Math" panose="02040503050406030204" pitchFamily="18" charset="0"/>
                          </a:rPr>
                        </m:ctrlPr>
                      </m:sSubPr>
                      <m:e>
                        <m:r>
                          <a:rPr lang="fr-FR" sz="2400" i="1">
                            <a:solidFill>
                              <a:srgbClr val="FF6161"/>
                            </a:solidFill>
                            <a:latin typeface="Cambria Math" panose="02040503050406030204" pitchFamily="18" charset="0"/>
                          </a:rPr>
                          <m:t>𝑐</m:t>
                        </m:r>
                      </m:e>
                      <m:sub>
                        <m:r>
                          <a:rPr lang="fr-FR" sz="2400" i="1">
                            <a:solidFill>
                              <a:srgbClr val="FF6161"/>
                            </a:solidFill>
                            <a:latin typeface="Cambria Math" panose="02040503050406030204" pitchFamily="18" charset="0"/>
                          </a:rPr>
                          <m:t>1</m:t>
                        </m:r>
                      </m:sub>
                    </m:sSub>
                  </m:oMath>
                </a14:m>
                <a:r>
                  <a:rPr lang="fr-FR" sz="2400" dirty="0">
                    <a:solidFill>
                      <a:srgbClr val="FF6161"/>
                    </a:solidFill>
                  </a:rPr>
                  <a:t>; et</a:t>
                </a:r>
              </a:p>
              <a:p>
                <a:pPr algn="just">
                  <a:spcAft>
                    <a:spcPts val="1000"/>
                  </a:spcAft>
                </a:pPr>
                <a:r>
                  <a:rPr lang="fr-FR" sz="2400" dirty="0">
                    <a:solidFill>
                      <a:srgbClr val="FF6161"/>
                    </a:solidFill>
                  </a:rPr>
                  <a:t>	-  le joueur 2 sélectionne l’action </a:t>
                </a:r>
                <a14:m>
                  <m:oMath xmlns:m="http://schemas.openxmlformats.org/officeDocument/2006/math">
                    <m:sSub>
                      <m:sSubPr>
                        <m:ctrlPr>
                          <a:rPr lang="fr-FR" sz="2400" i="1">
                            <a:solidFill>
                              <a:srgbClr val="FF6161"/>
                            </a:solidFill>
                            <a:latin typeface="Cambria Math" panose="02040503050406030204" pitchFamily="18" charset="0"/>
                          </a:rPr>
                        </m:ctrlPr>
                      </m:sSubPr>
                      <m:e>
                        <m:r>
                          <a:rPr lang="fr-FR" sz="2400" i="1">
                            <a:solidFill>
                              <a:srgbClr val="FF6161"/>
                            </a:solidFill>
                            <a:latin typeface="Cambria Math" panose="02040503050406030204" pitchFamily="18" charset="0"/>
                          </a:rPr>
                          <m:t>𝑡</m:t>
                        </m:r>
                      </m:e>
                      <m:sub>
                        <m:r>
                          <a:rPr lang="fr-FR" sz="2400" i="1">
                            <a:solidFill>
                              <a:srgbClr val="FF6161"/>
                            </a:solidFill>
                            <a:latin typeface="Cambria Math" panose="02040503050406030204" pitchFamily="18" charset="0"/>
                          </a:rPr>
                          <m:t>2</m:t>
                        </m:r>
                      </m:sub>
                    </m:sSub>
                  </m:oMath>
                </a14:m>
                <a:r>
                  <a:rPr lang="fr-FR" sz="2400" dirty="0">
                    <a:solidFill>
                      <a:srgbClr val="FF6161"/>
                    </a:solidFill>
                  </a:rPr>
                  <a:t> avec probabilité </a:t>
                </a:r>
                <a14:m>
                  <m:oMath xmlns:m="http://schemas.openxmlformats.org/officeDocument/2006/math">
                    <m:f>
                      <m:fPr>
                        <m:ctrlPr>
                          <a:rPr lang="fr-FR" sz="2400" i="1">
                            <a:solidFill>
                              <a:srgbClr val="FF6161"/>
                            </a:solidFill>
                            <a:latin typeface="Cambria Math" panose="02040503050406030204" pitchFamily="18" charset="0"/>
                          </a:rPr>
                        </m:ctrlPr>
                      </m:fPr>
                      <m:num>
                        <m:r>
                          <a:rPr lang="fr-FR" sz="2400" i="1">
                            <a:solidFill>
                              <a:srgbClr val="FF6161"/>
                            </a:solidFill>
                            <a:latin typeface="Cambria Math" panose="02040503050406030204" pitchFamily="18" charset="0"/>
                          </a:rPr>
                          <m:t>1</m:t>
                        </m:r>
                      </m:num>
                      <m:den>
                        <m:r>
                          <a:rPr lang="fr-FR" sz="2400" i="1">
                            <a:solidFill>
                              <a:srgbClr val="FF6161"/>
                            </a:solidFill>
                            <a:latin typeface="Cambria Math" panose="02040503050406030204" pitchFamily="18" charset="0"/>
                          </a:rPr>
                          <m:t>3</m:t>
                        </m:r>
                      </m:den>
                    </m:f>
                  </m:oMath>
                </a14:m>
                <a:r>
                  <a:rPr lang="fr-FR" sz="2400" dirty="0">
                    <a:solidFill>
                      <a:srgbClr val="FF6161"/>
                    </a:solidFill>
                  </a:rPr>
                  <a:t>.</a:t>
                </a:r>
              </a:p>
              <a:p>
                <a:pPr algn="just">
                  <a:spcAft>
                    <a:spcPts val="1000"/>
                  </a:spcAft>
                </a:pPr>
                <a:r>
                  <a:rPr lang="fr-FR" sz="2400" dirty="0">
                    <a:solidFill>
                      <a:srgbClr val="FF6161"/>
                    </a:solidFill>
                  </a:rPr>
                  <a:t> Le paiement espéré du joueur </a:t>
                </a:r>
                <a14:m>
                  <m:oMath xmlns:m="http://schemas.openxmlformats.org/officeDocument/2006/math">
                    <m:r>
                      <a:rPr lang="fr-FR" sz="2400" i="1">
                        <a:solidFill>
                          <a:srgbClr val="FF6161"/>
                        </a:solidFill>
                        <a:latin typeface="Cambria Math" panose="02040503050406030204" pitchFamily="18" charset="0"/>
                      </a:rPr>
                      <m:t>1</m:t>
                    </m:r>
                  </m:oMath>
                </a14:m>
                <a:r>
                  <a:rPr lang="fr-FR" sz="2400" dirty="0">
                    <a:solidFill>
                      <a:srgbClr val="FF6161"/>
                    </a:solidFill>
                  </a:rPr>
                  <a:t> (resp. 2) vaut donc: </a:t>
                </a:r>
              </a:p>
              <a:p>
                <a:pPr algn="ctr">
                  <a:spcAft>
                    <a:spcPts val="1000"/>
                  </a:spcAft>
                </a:pPr>
                <a:r>
                  <a:rPr lang="fr-FR" sz="2400" dirty="0">
                    <a:solidFill>
                      <a:srgbClr val="FF6161"/>
                    </a:solidFill>
                  </a:rPr>
                  <a:t> </a:t>
                </a:r>
                <a14:m>
                  <m:oMath xmlns:m="http://schemas.openxmlformats.org/officeDocument/2006/math">
                    <m:f>
                      <m:fPr>
                        <m:ctrlPr>
                          <a:rPr lang="fr-FR" sz="2400" i="1">
                            <a:solidFill>
                              <a:srgbClr val="FF6161"/>
                            </a:solidFill>
                            <a:latin typeface="Cambria Math" panose="02040503050406030204" pitchFamily="18" charset="0"/>
                          </a:rPr>
                        </m:ctrlPr>
                      </m:fPr>
                      <m:num>
                        <m:r>
                          <a:rPr lang="fr-FR" sz="2400" i="1">
                            <a:solidFill>
                              <a:srgbClr val="FF6161"/>
                            </a:solidFill>
                            <a:latin typeface="Cambria Math" panose="02040503050406030204" pitchFamily="18" charset="0"/>
                          </a:rPr>
                          <m:t>1</m:t>
                        </m:r>
                      </m:num>
                      <m:den>
                        <m:r>
                          <a:rPr lang="fr-FR" sz="2400" i="1">
                            <a:solidFill>
                              <a:srgbClr val="FF6161"/>
                            </a:solidFill>
                            <a:latin typeface="Cambria Math" panose="02040503050406030204" pitchFamily="18" charset="0"/>
                          </a:rPr>
                          <m:t>3</m:t>
                        </m:r>
                      </m:den>
                    </m:f>
                    <m:r>
                      <a:rPr lang="fr-FR" sz="2400" i="1">
                        <a:solidFill>
                          <a:srgbClr val="FF6161"/>
                        </a:solidFill>
                        <a:latin typeface="Cambria Math" panose="02040503050406030204" pitchFamily="18" charset="0"/>
                      </a:rPr>
                      <m:t>×0+</m:t>
                    </m:r>
                    <m:f>
                      <m:fPr>
                        <m:ctrlPr>
                          <a:rPr lang="fr-FR" sz="2400" i="1">
                            <a:solidFill>
                              <a:srgbClr val="FF6161"/>
                            </a:solidFill>
                            <a:latin typeface="Cambria Math" panose="02040503050406030204" pitchFamily="18" charset="0"/>
                          </a:rPr>
                        </m:ctrlPr>
                      </m:fPr>
                      <m:num>
                        <m:r>
                          <a:rPr lang="fr-FR" sz="2400" i="1">
                            <a:solidFill>
                              <a:srgbClr val="FF6161"/>
                            </a:solidFill>
                            <a:latin typeface="Cambria Math" panose="02040503050406030204" pitchFamily="18" charset="0"/>
                          </a:rPr>
                          <m:t>2</m:t>
                        </m:r>
                      </m:num>
                      <m:den>
                        <m:r>
                          <a:rPr lang="fr-FR" sz="2400" i="1">
                            <a:solidFill>
                              <a:srgbClr val="FF6161"/>
                            </a:solidFill>
                            <a:latin typeface="Cambria Math" panose="02040503050406030204" pitchFamily="18" charset="0"/>
                          </a:rPr>
                          <m:t>3</m:t>
                        </m:r>
                      </m:den>
                    </m:f>
                    <m:r>
                      <a:rPr lang="fr-FR" sz="2400" i="1">
                        <a:solidFill>
                          <a:srgbClr val="FF6161"/>
                        </a:solidFill>
                        <a:latin typeface="Cambria Math" panose="02040503050406030204" pitchFamily="18" charset="0"/>
                      </a:rPr>
                      <m:t>×3=2</m:t>
                    </m:r>
                    <m:r>
                      <a:rPr lang="fr-FR" sz="2400">
                        <a:solidFill>
                          <a:srgbClr val="FF6161"/>
                        </a:solidFill>
                        <a:latin typeface="Cambria Math" panose="02040503050406030204" pitchFamily="18" charset="0"/>
                      </a:rPr>
                      <m:t> </m:t>
                    </m:r>
                  </m:oMath>
                </a14:m>
                <a:r>
                  <a:rPr lang="fr-FR" sz="2400" dirty="0">
                    <a:solidFill>
                      <a:srgbClr val="FF6161"/>
                    </a:solidFill>
                  </a:rPr>
                  <a:t>(resp. </a:t>
                </a:r>
                <a14:m>
                  <m:oMath xmlns:m="http://schemas.openxmlformats.org/officeDocument/2006/math">
                    <m:f>
                      <m:fPr>
                        <m:ctrlPr>
                          <a:rPr lang="fr-FR" sz="2400" i="1">
                            <a:solidFill>
                              <a:srgbClr val="FF6161"/>
                            </a:solidFill>
                            <a:latin typeface="Cambria Math" panose="02040503050406030204" pitchFamily="18" charset="0"/>
                          </a:rPr>
                        </m:ctrlPr>
                      </m:fPr>
                      <m:num>
                        <m:r>
                          <a:rPr lang="fr-FR" sz="2400" i="1">
                            <a:solidFill>
                              <a:srgbClr val="FF6161"/>
                            </a:solidFill>
                            <a:latin typeface="Cambria Math" panose="02040503050406030204" pitchFamily="18" charset="0"/>
                          </a:rPr>
                          <m:t>1</m:t>
                        </m:r>
                      </m:num>
                      <m:den>
                        <m:r>
                          <a:rPr lang="fr-FR" sz="2400" i="1">
                            <a:solidFill>
                              <a:srgbClr val="FF6161"/>
                            </a:solidFill>
                            <a:latin typeface="Cambria Math" panose="02040503050406030204" pitchFamily="18" charset="0"/>
                          </a:rPr>
                          <m:t>3</m:t>
                        </m:r>
                      </m:den>
                    </m:f>
                    <m:r>
                      <a:rPr lang="fr-FR" sz="2400" i="1">
                        <a:solidFill>
                          <a:srgbClr val="FF6161"/>
                        </a:solidFill>
                        <a:latin typeface="Cambria Math" panose="02040503050406030204" pitchFamily="18" charset="0"/>
                      </a:rPr>
                      <m:t>×4+</m:t>
                    </m:r>
                    <m:f>
                      <m:fPr>
                        <m:ctrlPr>
                          <a:rPr lang="fr-FR" sz="2400" i="1">
                            <a:solidFill>
                              <a:srgbClr val="FF6161"/>
                            </a:solidFill>
                            <a:latin typeface="Cambria Math" panose="02040503050406030204" pitchFamily="18" charset="0"/>
                          </a:rPr>
                        </m:ctrlPr>
                      </m:fPr>
                      <m:num>
                        <m:r>
                          <a:rPr lang="fr-FR" sz="2400" i="1">
                            <a:solidFill>
                              <a:srgbClr val="FF6161"/>
                            </a:solidFill>
                            <a:latin typeface="Cambria Math" panose="02040503050406030204" pitchFamily="18" charset="0"/>
                          </a:rPr>
                          <m:t>2</m:t>
                        </m:r>
                      </m:num>
                      <m:den>
                        <m:r>
                          <a:rPr lang="fr-FR" sz="2400" i="1">
                            <a:solidFill>
                              <a:srgbClr val="FF6161"/>
                            </a:solidFill>
                            <a:latin typeface="Cambria Math" panose="02040503050406030204" pitchFamily="18" charset="0"/>
                          </a:rPr>
                          <m:t>3</m:t>
                        </m:r>
                      </m:den>
                    </m:f>
                    <m:r>
                      <a:rPr lang="fr-FR" sz="2400" i="1">
                        <a:solidFill>
                          <a:srgbClr val="FF6161"/>
                        </a:solidFill>
                        <a:latin typeface="Cambria Math" panose="02040503050406030204" pitchFamily="18" charset="0"/>
                      </a:rPr>
                      <m:t>×3=</m:t>
                    </m:r>
                    <m:f>
                      <m:fPr>
                        <m:ctrlPr>
                          <a:rPr lang="fr-FR" sz="2400" i="1">
                            <a:solidFill>
                              <a:srgbClr val="FF6161"/>
                            </a:solidFill>
                            <a:latin typeface="Cambria Math" panose="02040503050406030204" pitchFamily="18" charset="0"/>
                          </a:rPr>
                        </m:ctrlPr>
                      </m:fPr>
                      <m:num>
                        <m:r>
                          <a:rPr lang="fr-FR" sz="2400" i="1">
                            <a:solidFill>
                              <a:srgbClr val="FF6161"/>
                            </a:solidFill>
                            <a:latin typeface="Cambria Math" panose="02040503050406030204" pitchFamily="18" charset="0"/>
                          </a:rPr>
                          <m:t>10</m:t>
                        </m:r>
                      </m:num>
                      <m:den>
                        <m:r>
                          <a:rPr lang="fr-FR" sz="2400" i="1">
                            <a:solidFill>
                              <a:srgbClr val="FF6161"/>
                            </a:solidFill>
                            <a:latin typeface="Cambria Math" panose="02040503050406030204" pitchFamily="18" charset="0"/>
                          </a:rPr>
                          <m:t>3</m:t>
                        </m:r>
                      </m:den>
                    </m:f>
                  </m:oMath>
                </a14:m>
                <a:r>
                  <a:rPr lang="fr-FR" sz="2400" dirty="0">
                    <a:solidFill>
                      <a:srgbClr val="FF6161"/>
                    </a:solidFill>
                  </a:rPr>
                  <a:t>).</a:t>
                </a:r>
                <a:endParaRPr lang="fr-FR" sz="2400" dirty="0">
                  <a:latin typeface="Times New Roman" panose="02020603050405020304" pitchFamily="18" charset="0"/>
                  <a:ea typeface="Times New Roman" panose="02020603050405020304" pitchFamily="18" charset="0"/>
                </a:endParaRPr>
              </a:p>
            </p:txBody>
          </p:sp>
        </mc:Choice>
        <mc:Fallback xmlns="">
          <p:sp>
            <p:nvSpPr>
              <p:cNvPr id="12" name="ZoneTexte 11">
                <a:extLst>
                  <a:ext uri="{FF2B5EF4-FFF2-40B4-BE49-F238E27FC236}">
                    <a16:creationId xmlns:a16="http://schemas.microsoft.com/office/drawing/2014/main" id="{63C58E06-00E9-4DE6-85C7-DAD7F2397972}"/>
                  </a:ext>
                </a:extLst>
              </p:cNvPr>
              <p:cNvSpPr txBox="1">
                <a:spLocks noRot="1" noChangeAspect="1" noMove="1" noResize="1" noEditPoints="1" noAdjustHandles="1" noChangeArrowheads="1" noChangeShapeType="1" noTextEdit="1"/>
              </p:cNvSpPr>
              <p:nvPr/>
            </p:nvSpPr>
            <p:spPr>
              <a:xfrm>
                <a:off x="0" y="3942264"/>
                <a:ext cx="12192000" cy="2915735"/>
              </a:xfrm>
              <a:prstGeom prst="rect">
                <a:avLst/>
              </a:prstGeom>
              <a:blipFill>
                <a:blip r:embed="rId5"/>
                <a:stretch>
                  <a:fillRect l="-750" b="-837"/>
                </a:stretch>
              </a:blipFill>
            </p:spPr>
            <p:txBody>
              <a:bodyPr/>
              <a:lstStyle/>
              <a:p>
                <a:r>
                  <a:rPr lang="fr-FR">
                    <a:noFill/>
                  </a:rPr>
                  <a:t> </a:t>
                </a:r>
              </a:p>
            </p:txBody>
          </p:sp>
        </mc:Fallback>
      </mc:AlternateContent>
      <p:pic>
        <p:nvPicPr>
          <p:cNvPr id="10" name="Image 9">
            <a:extLst>
              <a:ext uri="{FF2B5EF4-FFF2-40B4-BE49-F238E27FC236}">
                <a16:creationId xmlns:a16="http://schemas.microsoft.com/office/drawing/2014/main" id="{4EB16235-39BB-45FD-8975-A0D9045E4B9D}"/>
              </a:ext>
            </a:extLst>
          </p:cNvPr>
          <p:cNvPicPr>
            <a:picLocks noChangeAspect="1"/>
          </p:cNvPicPr>
          <p:nvPr/>
        </p:nvPicPr>
        <p:blipFill>
          <a:blip r:embed="rId6"/>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0196522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1239250"/>
            <a:ext cx="12238148" cy="461665"/>
          </a:xfrm>
          <a:prstGeom prst="rect">
            <a:avLst/>
          </a:prstGeom>
          <a:noFill/>
        </p:spPr>
        <p:txBody>
          <a:bodyPr wrap="square" rtlCol="0">
            <a:spAutoFit/>
          </a:bodyPr>
          <a:lstStyle/>
          <a:p>
            <a:pPr algn="ctr">
              <a:spcAft>
                <a:spcPts val="1000"/>
              </a:spcAft>
            </a:pPr>
            <a:r>
              <a:rPr lang="fr-FR" sz="2400" dirty="0">
                <a:latin typeface="Times New Roman" panose="02020603050405020304" pitchFamily="18" charset="0"/>
                <a:ea typeface="Times New Roman" panose="02020603050405020304" pitchFamily="18" charset="0"/>
              </a:rPr>
              <a:t>Application du Théorème 1 au dilemme du prisonnier. </a:t>
            </a:r>
            <a:endParaRPr lang="fr-FR" sz="2400" dirty="0">
              <a:latin typeface="Times New Roman" panose="02020603050405020304" pitchFamily="18" charset="0"/>
              <a:ea typeface="Calibri" panose="020F0502020204030204" pitchFamily="34"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pic>
        <p:nvPicPr>
          <p:cNvPr id="4" name="Image 3">
            <a:extLst>
              <a:ext uri="{FF2B5EF4-FFF2-40B4-BE49-F238E27FC236}">
                <a16:creationId xmlns:a16="http://schemas.microsoft.com/office/drawing/2014/main" id="{3D43293F-C5E5-4D65-9131-F8FB73A6148F}"/>
              </a:ext>
            </a:extLst>
          </p:cNvPr>
          <p:cNvPicPr>
            <a:picLocks noChangeAspect="1"/>
          </p:cNvPicPr>
          <p:nvPr/>
        </p:nvPicPr>
        <p:blipFill>
          <a:blip r:embed="rId3"/>
          <a:stretch>
            <a:fillRect/>
          </a:stretch>
        </p:blipFill>
        <p:spPr>
          <a:xfrm>
            <a:off x="6371166" y="1622770"/>
            <a:ext cx="5223934" cy="2622942"/>
          </a:xfrm>
          <a:prstGeom prst="rect">
            <a:avLst/>
          </a:prstGeom>
        </p:spPr>
      </p:pic>
      <mc:AlternateContent xmlns:mc="http://schemas.openxmlformats.org/markup-compatibility/2006" xmlns:a14="http://schemas.microsoft.com/office/drawing/2010/main">
        <mc:Choice Requires="a14">
          <p:graphicFrame>
            <p:nvGraphicFramePr>
              <p:cNvPr id="8" name="Tableau 7">
                <a:extLst>
                  <a:ext uri="{FF2B5EF4-FFF2-40B4-BE49-F238E27FC236}">
                    <a16:creationId xmlns:a16="http://schemas.microsoft.com/office/drawing/2014/main" id="{EE741820-C985-4F07-96F0-6A9193F63D91}"/>
                  </a:ext>
                </a:extLst>
              </p:cNvPr>
              <p:cNvGraphicFramePr>
                <a:graphicFrameLocks noGrp="1"/>
              </p:cNvGraphicFramePr>
              <p:nvPr/>
            </p:nvGraphicFramePr>
            <p:xfrm>
              <a:off x="891978" y="1622770"/>
              <a:ext cx="4587210" cy="2365528"/>
            </p:xfrm>
            <a:graphic>
              <a:graphicData uri="http://schemas.openxmlformats.org/drawingml/2006/table">
                <a:tbl>
                  <a:tblPr firstRow="1" firstCol="1" bandRow="1">
                    <a:tableStyleId>{5C22544A-7EE6-4342-B048-85BDC9FD1C3A}</a:tableStyleId>
                  </a:tblPr>
                  <a:tblGrid>
                    <a:gridCol w="1429716">
                      <a:extLst>
                        <a:ext uri="{9D8B030D-6E8A-4147-A177-3AD203B41FA5}">
                          <a16:colId xmlns:a16="http://schemas.microsoft.com/office/drawing/2014/main" val="583423805"/>
                        </a:ext>
                      </a:extLst>
                    </a:gridCol>
                    <a:gridCol w="1052498">
                      <a:extLst>
                        <a:ext uri="{9D8B030D-6E8A-4147-A177-3AD203B41FA5}">
                          <a16:colId xmlns:a16="http://schemas.microsoft.com/office/drawing/2014/main" val="314544005"/>
                        </a:ext>
                      </a:extLst>
                    </a:gridCol>
                    <a:gridCol w="1052498">
                      <a:extLst>
                        <a:ext uri="{9D8B030D-6E8A-4147-A177-3AD203B41FA5}">
                          <a16:colId xmlns:a16="http://schemas.microsoft.com/office/drawing/2014/main" val="3807949841"/>
                        </a:ext>
                      </a:extLst>
                    </a:gridCol>
                    <a:gridCol w="1052498">
                      <a:extLst>
                        <a:ext uri="{9D8B030D-6E8A-4147-A177-3AD203B41FA5}">
                          <a16:colId xmlns:a16="http://schemas.microsoft.com/office/drawing/2014/main" val="2134846476"/>
                        </a:ext>
                      </a:extLst>
                    </a:gridCol>
                  </a:tblGrid>
                  <a:tr h="591382">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dirty="0">
                              <a:effectLst/>
                            </a:rPr>
                            <a:t>Joueur 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240756867"/>
                      </a:ext>
                    </a:extLst>
                  </a:tr>
                  <a:tr h="591382">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𝑡</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𝑐</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6204334"/>
                      </a:ext>
                    </a:extLst>
                  </a:tr>
                  <a:tr h="591382">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𝑡</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(4,0)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0989742"/>
                      </a:ext>
                    </a:extLst>
                  </a:tr>
                  <a:tr h="591382">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𝑐</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(0,4)</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(3,3)</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3162344"/>
                      </a:ext>
                    </a:extLst>
                  </a:tr>
                </a:tbl>
              </a:graphicData>
            </a:graphic>
          </p:graphicFrame>
        </mc:Choice>
        <mc:Fallback xmlns="">
          <p:graphicFrame>
            <p:nvGraphicFramePr>
              <p:cNvPr id="8" name="Tableau 7">
                <a:extLst>
                  <a:ext uri="{FF2B5EF4-FFF2-40B4-BE49-F238E27FC236}">
                    <a16:creationId xmlns:a16="http://schemas.microsoft.com/office/drawing/2014/main" id="{EE741820-C985-4F07-96F0-6A9193F63D91}"/>
                  </a:ext>
                </a:extLst>
              </p:cNvPr>
              <p:cNvGraphicFramePr>
                <a:graphicFrameLocks noGrp="1"/>
              </p:cNvGraphicFramePr>
              <p:nvPr>
                <p:extLst>
                  <p:ext uri="{D42A27DB-BD31-4B8C-83A1-F6EECF244321}">
                    <p14:modId xmlns:p14="http://schemas.microsoft.com/office/powerpoint/2010/main" val="593302772"/>
                  </p:ext>
                </p:extLst>
              </p:nvPr>
            </p:nvGraphicFramePr>
            <p:xfrm>
              <a:off x="891978" y="1622770"/>
              <a:ext cx="4587210" cy="2365528"/>
            </p:xfrm>
            <a:graphic>
              <a:graphicData uri="http://schemas.openxmlformats.org/drawingml/2006/table">
                <a:tbl>
                  <a:tblPr firstRow="1" firstCol="1" bandRow="1">
                    <a:tableStyleId>{5C22544A-7EE6-4342-B048-85BDC9FD1C3A}</a:tableStyleId>
                  </a:tblPr>
                  <a:tblGrid>
                    <a:gridCol w="1429716">
                      <a:extLst>
                        <a:ext uri="{9D8B030D-6E8A-4147-A177-3AD203B41FA5}">
                          <a16:colId xmlns:a16="http://schemas.microsoft.com/office/drawing/2014/main" val="583423805"/>
                        </a:ext>
                      </a:extLst>
                    </a:gridCol>
                    <a:gridCol w="1052498">
                      <a:extLst>
                        <a:ext uri="{9D8B030D-6E8A-4147-A177-3AD203B41FA5}">
                          <a16:colId xmlns:a16="http://schemas.microsoft.com/office/drawing/2014/main" val="314544005"/>
                        </a:ext>
                      </a:extLst>
                    </a:gridCol>
                    <a:gridCol w="1052498">
                      <a:extLst>
                        <a:ext uri="{9D8B030D-6E8A-4147-A177-3AD203B41FA5}">
                          <a16:colId xmlns:a16="http://schemas.microsoft.com/office/drawing/2014/main" val="3807949841"/>
                        </a:ext>
                      </a:extLst>
                    </a:gridCol>
                    <a:gridCol w="1052498">
                      <a:extLst>
                        <a:ext uri="{9D8B030D-6E8A-4147-A177-3AD203B41FA5}">
                          <a16:colId xmlns:a16="http://schemas.microsoft.com/office/drawing/2014/main" val="2134846476"/>
                        </a:ext>
                      </a:extLst>
                    </a:gridCol>
                  </a:tblGrid>
                  <a:tr h="591382">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dirty="0">
                              <a:effectLst/>
                            </a:rPr>
                            <a:t>Joueur 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240756867"/>
                      </a:ext>
                    </a:extLst>
                  </a:tr>
                  <a:tr h="591382">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4"/>
                          <a:stretch>
                            <a:fillRect l="-235838" t="-116327" r="-102312" b="-200000"/>
                          </a:stretch>
                        </a:blipFill>
                      </a:tcPr>
                    </a:tc>
                    <a:tc>
                      <a:txBody>
                        <a:bodyPr/>
                        <a:lstStyle/>
                        <a:p>
                          <a:endParaRPr lang="fr-FR"/>
                        </a:p>
                      </a:txBody>
                      <a:tcPr marL="68580" marR="68580" marT="0" marB="0">
                        <a:blipFill>
                          <a:blip r:embed="rId4"/>
                          <a:stretch>
                            <a:fillRect l="-335838" t="-116327" r="-2312" b="-200000"/>
                          </a:stretch>
                        </a:blipFill>
                      </a:tcPr>
                    </a:tc>
                    <a:extLst>
                      <a:ext uri="{0D108BD9-81ED-4DB2-BD59-A6C34878D82A}">
                        <a16:rowId xmlns:a16="http://schemas.microsoft.com/office/drawing/2014/main" val="4156204334"/>
                      </a:ext>
                    </a:extLst>
                  </a:tr>
                  <a:tr h="591382">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4"/>
                          <a:stretch>
                            <a:fillRect l="-137209" t="-218557" r="-203488" b="-102062"/>
                          </a:stretch>
                        </a:blipFill>
                      </a:tcPr>
                    </a:tc>
                    <a:tc>
                      <a:txBody>
                        <a:bodyPr/>
                        <a:lstStyle/>
                        <a:p>
                          <a:endParaRPr lang="fr-FR"/>
                        </a:p>
                      </a:txBody>
                      <a:tcPr marL="68580" marR="68580" marT="0" marB="0">
                        <a:blipFill>
                          <a:blip r:embed="rId4"/>
                          <a:stretch>
                            <a:fillRect l="-235838" t="-218557" r="-102312" b="-102062"/>
                          </a:stretch>
                        </a:blipFill>
                      </a:tcPr>
                    </a:tc>
                    <a:tc>
                      <a:txBody>
                        <a:bodyPr/>
                        <a:lstStyle/>
                        <a:p>
                          <a:endParaRPr lang="fr-FR"/>
                        </a:p>
                      </a:txBody>
                      <a:tcPr marL="68580" marR="68580" marT="0" marB="0">
                        <a:blipFill>
                          <a:blip r:embed="rId4"/>
                          <a:stretch>
                            <a:fillRect l="-335838" t="-218557" r="-2312" b="-102062"/>
                          </a:stretch>
                        </a:blipFill>
                      </a:tcPr>
                    </a:tc>
                    <a:extLst>
                      <a:ext uri="{0D108BD9-81ED-4DB2-BD59-A6C34878D82A}">
                        <a16:rowId xmlns:a16="http://schemas.microsoft.com/office/drawing/2014/main" val="2180989742"/>
                      </a:ext>
                    </a:extLst>
                  </a:tr>
                  <a:tr h="591382">
                    <a:tc vMerge="1">
                      <a:txBody>
                        <a:bodyPr/>
                        <a:lstStyle/>
                        <a:p>
                          <a:endParaRPr lang="fr-FR"/>
                        </a:p>
                      </a:txBody>
                      <a:tcPr/>
                    </a:tc>
                    <a:tc>
                      <a:txBody>
                        <a:bodyPr/>
                        <a:lstStyle/>
                        <a:p>
                          <a:endParaRPr lang="fr-FR"/>
                        </a:p>
                      </a:txBody>
                      <a:tcPr marL="68580" marR="68580" marT="0" marB="0">
                        <a:blipFill>
                          <a:blip r:embed="rId4"/>
                          <a:stretch>
                            <a:fillRect l="-137209" t="-318557" r="-203488" b="-2062"/>
                          </a:stretch>
                        </a:blipFill>
                      </a:tcPr>
                    </a:tc>
                    <a:tc>
                      <a:txBody>
                        <a:bodyPr/>
                        <a:lstStyle/>
                        <a:p>
                          <a:endParaRPr lang="fr-FR"/>
                        </a:p>
                      </a:txBody>
                      <a:tcPr marL="68580" marR="68580" marT="0" marB="0">
                        <a:blipFill>
                          <a:blip r:embed="rId4"/>
                          <a:stretch>
                            <a:fillRect l="-235838" t="-318557" r="-102312" b="-2062"/>
                          </a:stretch>
                        </a:blipFill>
                      </a:tcPr>
                    </a:tc>
                    <a:tc>
                      <a:txBody>
                        <a:bodyPr/>
                        <a:lstStyle/>
                        <a:p>
                          <a:endParaRPr lang="fr-FR"/>
                        </a:p>
                      </a:txBody>
                      <a:tcPr marL="68580" marR="68580" marT="0" marB="0">
                        <a:blipFill>
                          <a:blip r:embed="rId4"/>
                          <a:stretch>
                            <a:fillRect l="-335838" t="-318557" r="-2312" b="-2062"/>
                          </a:stretch>
                        </a:blipFill>
                      </a:tcPr>
                    </a:tc>
                    <a:extLst>
                      <a:ext uri="{0D108BD9-81ED-4DB2-BD59-A6C34878D82A}">
                        <a16:rowId xmlns:a16="http://schemas.microsoft.com/office/drawing/2014/main" val="3123162344"/>
                      </a:ext>
                    </a:extLst>
                  </a:tr>
                </a:tbl>
              </a:graphicData>
            </a:graphic>
          </p:graphicFrame>
        </mc:Fallback>
      </mc:AlternateContent>
      <p:sp>
        <p:nvSpPr>
          <p:cNvPr id="3" name="Espace réservé du pied de page 2">
            <a:extLst>
              <a:ext uri="{FF2B5EF4-FFF2-40B4-BE49-F238E27FC236}">
                <a16:creationId xmlns:a16="http://schemas.microsoft.com/office/drawing/2014/main" id="{368D4A56-F546-46C8-AFB4-D07BAE71CC05}"/>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6" name="Espace réservé du numéro de diapositive 5">
            <a:extLst>
              <a:ext uri="{FF2B5EF4-FFF2-40B4-BE49-F238E27FC236}">
                <a16:creationId xmlns:a16="http://schemas.microsoft.com/office/drawing/2014/main" id="{4A1509A9-0EF6-4C19-AC3E-2318CF00B90A}"/>
              </a:ext>
            </a:extLst>
          </p:cNvPr>
          <p:cNvSpPr>
            <a:spLocks noGrp="1"/>
          </p:cNvSpPr>
          <p:nvPr>
            <p:ph type="sldNum" sz="quarter" idx="12"/>
          </p:nvPr>
        </p:nvSpPr>
        <p:spPr/>
        <p:txBody>
          <a:bodyPr/>
          <a:lstStyle/>
          <a:p>
            <a:fld id="{A88EAB1B-73FB-4977-9B11-E6EDEDEB8490}" type="slidenum">
              <a:rPr lang="fr-FR" smtClean="0"/>
              <a:t>94</a:t>
            </a:fld>
            <a:endParaRPr lang="fr-FR" dirty="0"/>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A1175CE0-2C3B-4A1E-A1EA-E8C1BB3C7EF0}"/>
                  </a:ext>
                </a:extLst>
              </p:cNvPr>
              <p:cNvSpPr txBox="1"/>
              <p:nvPr/>
            </p:nvSpPr>
            <p:spPr>
              <a:xfrm>
                <a:off x="-1" y="5097385"/>
                <a:ext cx="12192000" cy="1082348"/>
              </a:xfrm>
              <a:prstGeom prst="rect">
                <a:avLst/>
              </a:prstGeom>
              <a:solidFill>
                <a:schemeClr val="accent6">
                  <a:lumMod val="20000"/>
                  <a:lumOff val="80000"/>
                </a:schemeClr>
              </a:solidFill>
            </p:spPr>
            <p:txBody>
              <a:bodyPr wrap="square" rtlCol="0">
                <a:spAutoFit/>
              </a:bodyPr>
              <a:lstStyle/>
              <a:p>
                <a:pPr algn="just">
                  <a:spcAft>
                    <a:spcPts val="1000"/>
                  </a:spcAft>
                </a:pPr>
                <a:r>
                  <a:rPr lang="fr-FR" sz="2800" u="sng" dirty="0">
                    <a:latin typeface="Times New Roman" panose="02020603050405020304" pitchFamily="18" charset="0"/>
                    <a:ea typeface="Times New Roman" panose="02020603050405020304" pitchFamily="18" charset="0"/>
                  </a:rPr>
                  <a:t>Q.:</a:t>
                </a:r>
                <a:r>
                  <a:rPr lang="fr-FR" sz="2800" dirty="0">
                    <a:latin typeface="Times New Roman" panose="02020603050405020304" pitchFamily="18" charset="0"/>
                    <a:ea typeface="Times New Roman" panose="02020603050405020304" pitchFamily="18" charset="0"/>
                  </a:rPr>
                  <a:t> Proposez une stratégie qui permet d’obtenir le </a:t>
                </a:r>
                <a:r>
                  <a:rPr lang="fr-FR" sz="2800" dirty="0"/>
                  <a:t>paiement </a:t>
                </a:r>
                <a14:m>
                  <m:oMath xmlns:m="http://schemas.openxmlformats.org/officeDocument/2006/math">
                    <m:d>
                      <m:dPr>
                        <m:ctrlPr>
                          <a:rPr lang="fr-FR" sz="2800" i="1">
                            <a:latin typeface="Cambria Math" panose="02040503050406030204" pitchFamily="18" charset="0"/>
                          </a:rPr>
                        </m:ctrlPr>
                      </m:dPr>
                      <m:e>
                        <m:r>
                          <a:rPr lang="fr-FR" sz="2800" i="1">
                            <a:latin typeface="Cambria Math" panose="02040503050406030204" pitchFamily="18" charset="0"/>
                          </a:rPr>
                          <m:t>2,</m:t>
                        </m:r>
                        <m:r>
                          <a:rPr lang="fr-FR" sz="2800" b="0" i="1" smtClean="0">
                            <a:latin typeface="Cambria Math" panose="02040503050406030204" pitchFamily="18" charset="0"/>
                          </a:rPr>
                          <m:t>2</m:t>
                        </m:r>
                      </m:e>
                    </m:d>
                  </m:oMath>
                </a14:m>
                <a:r>
                  <a:rPr lang="fr-FR" sz="2800" dirty="0">
                    <a:latin typeface="Times New Roman" panose="02020603050405020304" pitchFamily="18" charset="0"/>
                    <a:ea typeface="Times New Roman" panose="02020603050405020304" pitchFamily="18" charset="0"/>
                  </a:rPr>
                  <a:t> en moyenne.</a:t>
                </a:r>
              </a:p>
              <a:p>
                <a:pPr algn="just">
                  <a:spcAft>
                    <a:spcPts val="1000"/>
                  </a:spcAft>
                </a:pPr>
                <a:r>
                  <a:rPr lang="fr-FR" sz="2800" dirty="0">
                    <a:latin typeface="Times New Roman" panose="02020603050405020304" pitchFamily="18" charset="0"/>
                    <a:ea typeface="Times New Roman" panose="02020603050405020304" pitchFamily="18" charset="0"/>
                  </a:rPr>
                  <a:t>(On ne demande pas de vérifier que cette stratégie soutienne un équilibre) </a:t>
                </a:r>
                <a:endParaRPr lang="fr-FR" sz="2800" dirty="0">
                  <a:effectLst/>
                  <a:latin typeface="Times New Roman" panose="02020603050405020304" pitchFamily="18" charset="0"/>
                  <a:ea typeface="Calibri" panose="020F0502020204030204" pitchFamily="34" charset="0"/>
                </a:endParaRPr>
              </a:p>
            </p:txBody>
          </p:sp>
        </mc:Choice>
        <mc:Fallback xmlns="">
          <p:sp>
            <p:nvSpPr>
              <p:cNvPr id="10" name="ZoneTexte 9">
                <a:extLst>
                  <a:ext uri="{FF2B5EF4-FFF2-40B4-BE49-F238E27FC236}">
                    <a16:creationId xmlns:a16="http://schemas.microsoft.com/office/drawing/2014/main" id="{A1175CE0-2C3B-4A1E-A1EA-E8C1BB3C7EF0}"/>
                  </a:ext>
                </a:extLst>
              </p:cNvPr>
              <p:cNvSpPr txBox="1">
                <a:spLocks noRot="1" noChangeAspect="1" noMove="1" noResize="1" noEditPoints="1" noAdjustHandles="1" noChangeArrowheads="1" noChangeShapeType="1" noTextEdit="1"/>
              </p:cNvSpPr>
              <p:nvPr/>
            </p:nvSpPr>
            <p:spPr>
              <a:xfrm>
                <a:off x="-1" y="5097385"/>
                <a:ext cx="12192000" cy="1082348"/>
              </a:xfrm>
              <a:prstGeom prst="rect">
                <a:avLst/>
              </a:prstGeom>
              <a:blipFill>
                <a:blip r:embed="rId5"/>
                <a:stretch>
                  <a:fillRect l="-1000" t="-6180" b="-14607"/>
                </a:stretch>
              </a:blipFill>
            </p:spPr>
            <p:txBody>
              <a:bodyPr/>
              <a:lstStyle/>
              <a:p>
                <a:r>
                  <a:rPr lang="fr-FR">
                    <a:noFill/>
                  </a:rPr>
                  <a:t> </a:t>
                </a:r>
              </a:p>
            </p:txBody>
          </p:sp>
        </mc:Fallback>
      </mc:AlternateContent>
      <p:pic>
        <p:nvPicPr>
          <p:cNvPr id="12" name="Image 11">
            <a:extLst>
              <a:ext uri="{FF2B5EF4-FFF2-40B4-BE49-F238E27FC236}">
                <a16:creationId xmlns:a16="http://schemas.microsoft.com/office/drawing/2014/main" id="{11111267-69A2-426B-909D-D70BAD68814C}"/>
              </a:ext>
            </a:extLst>
          </p:cNvPr>
          <p:cNvPicPr>
            <a:picLocks noChangeAspect="1"/>
          </p:cNvPicPr>
          <p:nvPr/>
        </p:nvPicPr>
        <p:blipFill>
          <a:blip r:embed="rId6"/>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4518535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1239250"/>
            <a:ext cx="12238148" cy="461665"/>
          </a:xfrm>
          <a:prstGeom prst="rect">
            <a:avLst/>
          </a:prstGeom>
          <a:noFill/>
        </p:spPr>
        <p:txBody>
          <a:bodyPr wrap="square" rtlCol="0">
            <a:spAutoFit/>
          </a:bodyPr>
          <a:lstStyle/>
          <a:p>
            <a:pPr algn="ctr">
              <a:spcAft>
                <a:spcPts val="1000"/>
              </a:spcAft>
            </a:pPr>
            <a:r>
              <a:rPr lang="fr-FR" sz="2400" dirty="0">
                <a:latin typeface="Times New Roman" panose="02020603050405020304" pitchFamily="18" charset="0"/>
                <a:ea typeface="Times New Roman" panose="02020603050405020304" pitchFamily="18" charset="0"/>
              </a:rPr>
              <a:t>Application du Théorème 1 au dilemme du prisonnier. </a:t>
            </a:r>
            <a:endParaRPr lang="fr-FR" sz="2400" dirty="0">
              <a:latin typeface="Times New Roman" panose="02020603050405020304" pitchFamily="18" charset="0"/>
              <a:ea typeface="Calibri" panose="020F0502020204030204" pitchFamily="34" charset="0"/>
            </a:endParaRPr>
          </a:p>
        </p:txBody>
      </p:sp>
      <p:pic>
        <p:nvPicPr>
          <p:cNvPr id="4" name="Image 3">
            <a:extLst>
              <a:ext uri="{FF2B5EF4-FFF2-40B4-BE49-F238E27FC236}">
                <a16:creationId xmlns:a16="http://schemas.microsoft.com/office/drawing/2014/main" id="{3D43293F-C5E5-4D65-9131-F8FB73A6148F}"/>
              </a:ext>
            </a:extLst>
          </p:cNvPr>
          <p:cNvPicPr>
            <a:picLocks noChangeAspect="1"/>
          </p:cNvPicPr>
          <p:nvPr/>
        </p:nvPicPr>
        <p:blipFill>
          <a:blip r:embed="rId2"/>
          <a:stretch>
            <a:fillRect/>
          </a:stretch>
        </p:blipFill>
        <p:spPr>
          <a:xfrm>
            <a:off x="6371166" y="1622770"/>
            <a:ext cx="5223934" cy="1656652"/>
          </a:xfrm>
          <a:prstGeom prst="rect">
            <a:avLst/>
          </a:prstGeom>
        </p:spPr>
      </p:pic>
      <mc:AlternateContent xmlns:mc="http://schemas.openxmlformats.org/markup-compatibility/2006" xmlns:a14="http://schemas.microsoft.com/office/drawing/2010/main">
        <mc:Choice Requires="a14">
          <p:graphicFrame>
            <p:nvGraphicFramePr>
              <p:cNvPr id="8" name="Tableau 7">
                <a:extLst>
                  <a:ext uri="{FF2B5EF4-FFF2-40B4-BE49-F238E27FC236}">
                    <a16:creationId xmlns:a16="http://schemas.microsoft.com/office/drawing/2014/main" id="{EE741820-C985-4F07-96F0-6A9193F63D91}"/>
                  </a:ext>
                </a:extLst>
              </p:cNvPr>
              <p:cNvGraphicFramePr>
                <a:graphicFrameLocks noGrp="1"/>
              </p:cNvGraphicFramePr>
              <p:nvPr>
                <p:extLst>
                  <p:ext uri="{D42A27DB-BD31-4B8C-83A1-F6EECF244321}">
                    <p14:modId xmlns:p14="http://schemas.microsoft.com/office/powerpoint/2010/main" val="4151403191"/>
                  </p:ext>
                </p:extLst>
              </p:nvPr>
            </p:nvGraphicFramePr>
            <p:xfrm>
              <a:off x="891978" y="1622769"/>
              <a:ext cx="4587210" cy="1656652"/>
            </p:xfrm>
            <a:graphic>
              <a:graphicData uri="http://schemas.openxmlformats.org/drawingml/2006/table">
                <a:tbl>
                  <a:tblPr firstRow="1" firstCol="1" bandRow="1">
                    <a:tableStyleId>{5C22544A-7EE6-4342-B048-85BDC9FD1C3A}</a:tableStyleId>
                  </a:tblPr>
                  <a:tblGrid>
                    <a:gridCol w="1429716">
                      <a:extLst>
                        <a:ext uri="{9D8B030D-6E8A-4147-A177-3AD203B41FA5}">
                          <a16:colId xmlns:a16="http://schemas.microsoft.com/office/drawing/2014/main" val="583423805"/>
                        </a:ext>
                      </a:extLst>
                    </a:gridCol>
                    <a:gridCol w="1052498">
                      <a:extLst>
                        <a:ext uri="{9D8B030D-6E8A-4147-A177-3AD203B41FA5}">
                          <a16:colId xmlns:a16="http://schemas.microsoft.com/office/drawing/2014/main" val="314544005"/>
                        </a:ext>
                      </a:extLst>
                    </a:gridCol>
                    <a:gridCol w="1052498">
                      <a:extLst>
                        <a:ext uri="{9D8B030D-6E8A-4147-A177-3AD203B41FA5}">
                          <a16:colId xmlns:a16="http://schemas.microsoft.com/office/drawing/2014/main" val="3807949841"/>
                        </a:ext>
                      </a:extLst>
                    </a:gridCol>
                    <a:gridCol w="1052498">
                      <a:extLst>
                        <a:ext uri="{9D8B030D-6E8A-4147-A177-3AD203B41FA5}">
                          <a16:colId xmlns:a16="http://schemas.microsoft.com/office/drawing/2014/main" val="2134846476"/>
                        </a:ext>
                      </a:extLst>
                    </a:gridCol>
                  </a:tblGrid>
                  <a:tr h="414163">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dirty="0">
                              <a:effectLst/>
                            </a:rPr>
                            <a:t>Joueur 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240756867"/>
                      </a:ext>
                    </a:extLst>
                  </a:tr>
                  <a:tr h="414163">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𝑡</m:t>
                                    </m:r>
                                  </m:e>
                                  <m:sub>
                                    <m:r>
                                      <a:rPr lang="fr-FR" sz="2400">
                                        <a:effectLst/>
                                        <a:latin typeface="Cambria Math" panose="02040503050406030204" pitchFamily="18" charset="0"/>
                                      </a:rPr>
                                      <m:t>2</m:t>
                                    </m:r>
                                  </m:sub>
                                </m:sSub>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𝑐</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6204334"/>
                      </a:ext>
                    </a:extLst>
                  </a:tr>
                  <a:tr h="414163">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𝑡</m:t>
                                    </m:r>
                                  </m:e>
                                  <m:sub>
                                    <m:r>
                                      <a:rPr lang="fr-FR" sz="2400">
                                        <a:effectLst/>
                                        <a:latin typeface="Cambria Math" panose="02040503050406030204" pitchFamily="18" charset="0"/>
                                      </a:rPr>
                                      <m:t>1</m:t>
                                    </m:r>
                                  </m:sub>
                                </m:sSub>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(4,0)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0989742"/>
                      </a:ext>
                    </a:extLst>
                  </a:tr>
                  <a:tr h="414163">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𝑐</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(0,4)</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(3,3)</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3162344"/>
                      </a:ext>
                    </a:extLst>
                  </a:tr>
                </a:tbl>
              </a:graphicData>
            </a:graphic>
          </p:graphicFrame>
        </mc:Choice>
        <mc:Fallback xmlns="">
          <p:graphicFrame>
            <p:nvGraphicFramePr>
              <p:cNvPr id="8" name="Tableau 7">
                <a:extLst>
                  <a:ext uri="{FF2B5EF4-FFF2-40B4-BE49-F238E27FC236}">
                    <a16:creationId xmlns:a16="http://schemas.microsoft.com/office/drawing/2014/main" id="{EE741820-C985-4F07-96F0-6A9193F63D91}"/>
                  </a:ext>
                </a:extLst>
              </p:cNvPr>
              <p:cNvGraphicFramePr>
                <a:graphicFrameLocks noGrp="1"/>
              </p:cNvGraphicFramePr>
              <p:nvPr>
                <p:extLst>
                  <p:ext uri="{D42A27DB-BD31-4B8C-83A1-F6EECF244321}">
                    <p14:modId xmlns:p14="http://schemas.microsoft.com/office/powerpoint/2010/main" val="4151403191"/>
                  </p:ext>
                </p:extLst>
              </p:nvPr>
            </p:nvGraphicFramePr>
            <p:xfrm>
              <a:off x="891978" y="1622769"/>
              <a:ext cx="4587210" cy="1656652"/>
            </p:xfrm>
            <a:graphic>
              <a:graphicData uri="http://schemas.openxmlformats.org/drawingml/2006/table">
                <a:tbl>
                  <a:tblPr firstRow="1" firstCol="1" bandRow="1">
                    <a:tableStyleId>{5C22544A-7EE6-4342-B048-85BDC9FD1C3A}</a:tableStyleId>
                  </a:tblPr>
                  <a:tblGrid>
                    <a:gridCol w="1429716">
                      <a:extLst>
                        <a:ext uri="{9D8B030D-6E8A-4147-A177-3AD203B41FA5}">
                          <a16:colId xmlns:a16="http://schemas.microsoft.com/office/drawing/2014/main" val="583423805"/>
                        </a:ext>
                      </a:extLst>
                    </a:gridCol>
                    <a:gridCol w="1052498">
                      <a:extLst>
                        <a:ext uri="{9D8B030D-6E8A-4147-A177-3AD203B41FA5}">
                          <a16:colId xmlns:a16="http://schemas.microsoft.com/office/drawing/2014/main" val="314544005"/>
                        </a:ext>
                      </a:extLst>
                    </a:gridCol>
                    <a:gridCol w="1052498">
                      <a:extLst>
                        <a:ext uri="{9D8B030D-6E8A-4147-A177-3AD203B41FA5}">
                          <a16:colId xmlns:a16="http://schemas.microsoft.com/office/drawing/2014/main" val="3807949841"/>
                        </a:ext>
                      </a:extLst>
                    </a:gridCol>
                    <a:gridCol w="1052498">
                      <a:extLst>
                        <a:ext uri="{9D8B030D-6E8A-4147-A177-3AD203B41FA5}">
                          <a16:colId xmlns:a16="http://schemas.microsoft.com/office/drawing/2014/main" val="2134846476"/>
                        </a:ext>
                      </a:extLst>
                    </a:gridCol>
                  </a:tblGrid>
                  <a:tr h="414163">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dirty="0">
                              <a:effectLst/>
                            </a:rPr>
                            <a:t>Joueur 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240756867"/>
                      </a:ext>
                    </a:extLst>
                  </a:tr>
                  <a:tr h="414163">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4"/>
                          <a:stretch>
                            <a:fillRect l="-235838" t="-125000" r="-102312" b="-220588"/>
                          </a:stretch>
                        </a:blipFill>
                      </a:tcPr>
                    </a:tc>
                    <a:tc>
                      <a:txBody>
                        <a:bodyPr/>
                        <a:lstStyle/>
                        <a:p>
                          <a:endParaRPr lang="fr-FR"/>
                        </a:p>
                      </a:txBody>
                      <a:tcPr marL="68580" marR="68580" marT="0" marB="0">
                        <a:blipFill>
                          <a:blip r:embed="rId4"/>
                          <a:stretch>
                            <a:fillRect l="-335838" t="-125000" r="-2312" b="-220588"/>
                          </a:stretch>
                        </a:blipFill>
                      </a:tcPr>
                    </a:tc>
                    <a:extLst>
                      <a:ext uri="{0D108BD9-81ED-4DB2-BD59-A6C34878D82A}">
                        <a16:rowId xmlns:a16="http://schemas.microsoft.com/office/drawing/2014/main" val="4156204334"/>
                      </a:ext>
                    </a:extLst>
                  </a:tr>
                  <a:tr h="414163">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4"/>
                          <a:stretch>
                            <a:fillRect l="-137209" t="-225000" r="-203488" b="-120588"/>
                          </a:stretch>
                        </a:blipFill>
                      </a:tcPr>
                    </a:tc>
                    <a:tc>
                      <a:txBody>
                        <a:bodyPr/>
                        <a:lstStyle/>
                        <a:p>
                          <a:endParaRPr lang="fr-FR"/>
                        </a:p>
                      </a:txBody>
                      <a:tcPr marL="68580" marR="68580" marT="0" marB="0">
                        <a:blipFill>
                          <a:blip r:embed="rId4"/>
                          <a:stretch>
                            <a:fillRect l="-235838" t="-225000" r="-102312" b="-120588"/>
                          </a:stretch>
                        </a:blipFill>
                      </a:tcPr>
                    </a:tc>
                    <a:tc>
                      <a:txBody>
                        <a:bodyPr/>
                        <a:lstStyle/>
                        <a:p>
                          <a:endParaRPr lang="fr-FR"/>
                        </a:p>
                      </a:txBody>
                      <a:tcPr marL="68580" marR="68580" marT="0" marB="0">
                        <a:blipFill>
                          <a:blip r:embed="rId4"/>
                          <a:stretch>
                            <a:fillRect l="-335838" t="-225000" r="-2312" b="-120588"/>
                          </a:stretch>
                        </a:blipFill>
                      </a:tcPr>
                    </a:tc>
                    <a:extLst>
                      <a:ext uri="{0D108BD9-81ED-4DB2-BD59-A6C34878D82A}">
                        <a16:rowId xmlns:a16="http://schemas.microsoft.com/office/drawing/2014/main" val="2180989742"/>
                      </a:ext>
                    </a:extLst>
                  </a:tr>
                  <a:tr h="414163">
                    <a:tc vMerge="1">
                      <a:txBody>
                        <a:bodyPr/>
                        <a:lstStyle/>
                        <a:p>
                          <a:endParaRPr lang="fr-FR"/>
                        </a:p>
                      </a:txBody>
                      <a:tcPr/>
                    </a:tc>
                    <a:tc>
                      <a:txBody>
                        <a:bodyPr/>
                        <a:lstStyle/>
                        <a:p>
                          <a:endParaRPr lang="fr-FR"/>
                        </a:p>
                      </a:txBody>
                      <a:tcPr marL="68580" marR="68580" marT="0" marB="0">
                        <a:blipFill>
                          <a:blip r:embed="rId4"/>
                          <a:stretch>
                            <a:fillRect l="-137209" t="-325000" r="-203488" b="-20588"/>
                          </a:stretch>
                        </a:blipFill>
                      </a:tcPr>
                    </a:tc>
                    <a:tc>
                      <a:txBody>
                        <a:bodyPr/>
                        <a:lstStyle/>
                        <a:p>
                          <a:endParaRPr lang="fr-FR"/>
                        </a:p>
                      </a:txBody>
                      <a:tcPr marL="68580" marR="68580" marT="0" marB="0">
                        <a:blipFill>
                          <a:blip r:embed="rId4"/>
                          <a:stretch>
                            <a:fillRect l="-235838" t="-325000" r="-102312" b="-20588"/>
                          </a:stretch>
                        </a:blipFill>
                      </a:tcPr>
                    </a:tc>
                    <a:tc>
                      <a:txBody>
                        <a:bodyPr/>
                        <a:lstStyle/>
                        <a:p>
                          <a:endParaRPr lang="fr-FR"/>
                        </a:p>
                      </a:txBody>
                      <a:tcPr marL="68580" marR="68580" marT="0" marB="0">
                        <a:blipFill>
                          <a:blip r:embed="rId4"/>
                          <a:stretch>
                            <a:fillRect l="-335838" t="-325000" r="-2312" b="-20588"/>
                          </a:stretch>
                        </a:blipFill>
                      </a:tcPr>
                    </a:tc>
                    <a:extLst>
                      <a:ext uri="{0D108BD9-81ED-4DB2-BD59-A6C34878D82A}">
                        <a16:rowId xmlns:a16="http://schemas.microsoft.com/office/drawing/2014/main" val="3123162344"/>
                      </a:ext>
                    </a:extLst>
                  </a:tr>
                </a:tbl>
              </a:graphicData>
            </a:graphic>
          </p:graphicFrame>
        </mc:Fallback>
      </mc:AlternateContent>
      <p:sp>
        <p:nvSpPr>
          <p:cNvPr id="3" name="Espace réservé du pied de page 2">
            <a:extLst>
              <a:ext uri="{FF2B5EF4-FFF2-40B4-BE49-F238E27FC236}">
                <a16:creationId xmlns:a16="http://schemas.microsoft.com/office/drawing/2014/main" id="{368D4A56-F546-46C8-AFB4-D07BAE71CC05}"/>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6" name="Espace réservé du numéro de diapositive 5">
            <a:extLst>
              <a:ext uri="{FF2B5EF4-FFF2-40B4-BE49-F238E27FC236}">
                <a16:creationId xmlns:a16="http://schemas.microsoft.com/office/drawing/2014/main" id="{4A1509A9-0EF6-4C19-AC3E-2318CF00B90A}"/>
              </a:ext>
            </a:extLst>
          </p:cNvPr>
          <p:cNvSpPr>
            <a:spLocks noGrp="1"/>
          </p:cNvSpPr>
          <p:nvPr>
            <p:ph type="sldNum" sz="quarter" idx="12"/>
          </p:nvPr>
        </p:nvSpPr>
        <p:spPr/>
        <p:txBody>
          <a:bodyPr/>
          <a:lstStyle/>
          <a:p>
            <a:fld id="{A88EAB1B-73FB-4977-9B11-E6EDEDEB8490}" type="slidenum">
              <a:rPr lang="fr-FR" smtClean="0"/>
              <a:t>95</a:t>
            </a:fld>
            <a:endParaRPr lang="fr-FR" dirty="0"/>
          </a:p>
        </p:txBody>
      </p:sp>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63C58E06-00E9-4DE6-85C7-DAD7F2397972}"/>
                  </a:ext>
                </a:extLst>
              </p:cNvPr>
              <p:cNvSpPr txBox="1"/>
              <p:nvPr/>
            </p:nvSpPr>
            <p:spPr>
              <a:xfrm>
                <a:off x="0" y="3347737"/>
                <a:ext cx="12192000" cy="3342838"/>
              </a:xfrm>
              <a:prstGeom prst="rect">
                <a:avLst/>
              </a:prstGeom>
              <a:solidFill>
                <a:srgbClr val="FF6161"/>
              </a:solidFill>
            </p:spPr>
            <p:txBody>
              <a:bodyPr wrap="square" rtlCol="0">
                <a:spAutoFit/>
              </a:bodyPr>
              <a:lstStyle/>
              <a:p>
                <a:pPr algn="just">
                  <a:spcAft>
                    <a:spcPts val="1000"/>
                  </a:spcAft>
                </a:pPr>
                <a:r>
                  <a:rPr lang="fr-FR" sz="2400" u="sng" dirty="0" err="1">
                    <a:latin typeface="Times New Roman" panose="02020603050405020304" pitchFamily="18" charset="0"/>
                    <a:ea typeface="Times New Roman" panose="02020603050405020304" pitchFamily="18" charset="0"/>
                  </a:rPr>
                  <a:t>R.:</a:t>
                </a:r>
                <a:r>
                  <a:rPr lang="fr-FR" sz="2400" dirty="0">
                    <a:solidFill>
                      <a:srgbClr val="FF6161"/>
                    </a:solidFill>
                  </a:rPr>
                  <a:t>Le paiement </a:t>
                </a:r>
                <a14:m>
                  <m:oMath xmlns:m="http://schemas.openxmlformats.org/officeDocument/2006/math">
                    <m:r>
                      <a:rPr lang="fr-FR" sz="2400" i="1">
                        <a:solidFill>
                          <a:srgbClr val="FF6161"/>
                        </a:solidFill>
                        <a:latin typeface="Cambria Math" panose="02040503050406030204" pitchFamily="18" charset="0"/>
                      </a:rPr>
                      <m:t>(2,</m:t>
                    </m:r>
                    <m:r>
                      <a:rPr lang="fr-FR" sz="2400" b="0" i="1" smtClean="0">
                        <a:solidFill>
                          <a:srgbClr val="FF6161"/>
                        </a:solidFill>
                        <a:latin typeface="Cambria Math" panose="02040503050406030204" pitchFamily="18" charset="0"/>
                      </a:rPr>
                      <m:t>2</m:t>
                    </m:r>
                    <m:r>
                      <a:rPr lang="fr-FR" sz="2400" i="1">
                        <a:solidFill>
                          <a:srgbClr val="FF6161"/>
                        </a:solidFill>
                        <a:latin typeface="Cambria Math" panose="02040503050406030204" pitchFamily="18" charset="0"/>
                      </a:rPr>
                      <m:t>)</m:t>
                    </m:r>
                  </m:oMath>
                </a14:m>
                <a:r>
                  <a:rPr lang="fr-FR" sz="2400" dirty="0">
                    <a:solidFill>
                      <a:srgbClr val="FF6161"/>
                    </a:solidFill>
                  </a:rPr>
                  <a:t> peut être obtenu en moyenne à l’aide d’une loterie contrôlée qui invite à jouer:</a:t>
                </a:r>
              </a:p>
              <a:p>
                <a:pPr algn="just">
                  <a:spcAft>
                    <a:spcPts val="1000"/>
                  </a:spcAft>
                </a:pPr>
                <a:r>
                  <a:rPr lang="fr-FR" sz="2400" dirty="0">
                    <a:solidFill>
                      <a:srgbClr val="FF6161"/>
                    </a:solidFill>
                  </a:rPr>
                  <a:t>	-  une fois sur deux la paire </a:t>
                </a:r>
                <a14:m>
                  <m:oMath xmlns:m="http://schemas.openxmlformats.org/officeDocument/2006/math">
                    <m:r>
                      <a:rPr lang="fr-FR" sz="2400" b="0" i="1" smtClean="0">
                        <a:solidFill>
                          <a:srgbClr val="FF6161"/>
                        </a:solidFill>
                        <a:latin typeface="Cambria Math" panose="02040503050406030204" pitchFamily="18" charset="0"/>
                      </a:rPr>
                      <m:t>(</m:t>
                    </m:r>
                    <m:sSub>
                      <m:sSubPr>
                        <m:ctrlPr>
                          <a:rPr lang="fr-FR" sz="2400" i="1">
                            <a:solidFill>
                              <a:srgbClr val="FF6161"/>
                            </a:solidFill>
                            <a:latin typeface="Cambria Math" panose="02040503050406030204" pitchFamily="18" charset="0"/>
                          </a:rPr>
                        </m:ctrlPr>
                      </m:sSubPr>
                      <m:e>
                        <m:r>
                          <a:rPr lang="fr-FR" sz="2400">
                            <a:solidFill>
                              <a:srgbClr val="FF6161"/>
                            </a:solidFill>
                            <a:latin typeface="Cambria Math" panose="02040503050406030204" pitchFamily="18" charset="0"/>
                          </a:rPr>
                          <m:t>𝑡</m:t>
                        </m:r>
                      </m:e>
                      <m:sub>
                        <m:r>
                          <a:rPr lang="fr-FR" sz="2400">
                            <a:solidFill>
                              <a:srgbClr val="FF6161"/>
                            </a:solidFill>
                            <a:latin typeface="Cambria Math" panose="02040503050406030204" pitchFamily="18" charset="0"/>
                          </a:rPr>
                          <m:t>1</m:t>
                        </m:r>
                      </m:sub>
                    </m:sSub>
                  </m:oMath>
                </a14:m>
                <a:r>
                  <a:rPr lang="fr-FR" sz="2400" dirty="0">
                    <a:solidFill>
                      <a:srgbClr val="FF6161"/>
                    </a:solidFill>
                  </a:rPr>
                  <a:t>, </a:t>
                </a:r>
                <a14:m>
                  <m:oMath xmlns:m="http://schemas.openxmlformats.org/officeDocument/2006/math">
                    <m:sSub>
                      <m:sSubPr>
                        <m:ctrlPr>
                          <a:rPr lang="fr-FR" sz="2400" i="1">
                            <a:solidFill>
                              <a:srgbClr val="FF6161"/>
                            </a:solidFill>
                            <a:latin typeface="Cambria Math" panose="02040503050406030204" pitchFamily="18" charset="0"/>
                          </a:rPr>
                        </m:ctrlPr>
                      </m:sSubPr>
                      <m:e>
                        <m:r>
                          <a:rPr lang="fr-FR" sz="2400">
                            <a:solidFill>
                              <a:srgbClr val="FF6161"/>
                            </a:solidFill>
                            <a:latin typeface="Cambria Math" panose="02040503050406030204" pitchFamily="18" charset="0"/>
                          </a:rPr>
                          <m:t>𝑡</m:t>
                        </m:r>
                      </m:e>
                      <m:sub>
                        <m:r>
                          <a:rPr lang="fr-FR" sz="2400">
                            <a:solidFill>
                              <a:srgbClr val="FF6161"/>
                            </a:solidFill>
                            <a:latin typeface="Cambria Math" panose="02040503050406030204" pitchFamily="18" charset="0"/>
                          </a:rPr>
                          <m:t>2</m:t>
                        </m:r>
                      </m:sub>
                    </m:sSub>
                  </m:oMath>
                </a14:m>
                <a:r>
                  <a:rPr lang="fr-FR" sz="2400" dirty="0">
                    <a:solidFill>
                      <a:srgbClr val="FF6161"/>
                    </a:solidFill>
                  </a:rPr>
                  <a:t>); et</a:t>
                </a:r>
              </a:p>
              <a:p>
                <a:pPr algn="just">
                  <a:spcAft>
                    <a:spcPts val="1000"/>
                  </a:spcAft>
                </a:pPr>
                <a:r>
                  <a:rPr lang="fr-FR" sz="2400" dirty="0">
                    <a:solidFill>
                      <a:srgbClr val="FF6161"/>
                    </a:solidFill>
                  </a:rPr>
                  <a:t>	-  une fois sur deux la paire </a:t>
                </a:r>
                <a14:m>
                  <m:oMath xmlns:m="http://schemas.openxmlformats.org/officeDocument/2006/math">
                    <m:r>
                      <a:rPr lang="fr-FR" sz="2400" i="1">
                        <a:solidFill>
                          <a:srgbClr val="FF6161"/>
                        </a:solidFill>
                        <a:latin typeface="Cambria Math" panose="02040503050406030204" pitchFamily="18" charset="0"/>
                      </a:rPr>
                      <m:t>(</m:t>
                    </m:r>
                    <m:sSub>
                      <m:sSubPr>
                        <m:ctrlPr>
                          <a:rPr lang="fr-FR" sz="2400" i="1">
                            <a:solidFill>
                              <a:srgbClr val="FF6161"/>
                            </a:solidFill>
                            <a:latin typeface="Cambria Math" panose="02040503050406030204" pitchFamily="18" charset="0"/>
                          </a:rPr>
                        </m:ctrlPr>
                      </m:sSubPr>
                      <m:e>
                        <m:r>
                          <m:rPr>
                            <m:sty m:val="p"/>
                          </m:rPr>
                          <a:rPr lang="fr-FR" sz="2400" b="0" i="0" smtClean="0">
                            <a:solidFill>
                              <a:srgbClr val="FF6161"/>
                            </a:solidFill>
                            <a:latin typeface="Cambria Math" panose="02040503050406030204" pitchFamily="18" charset="0"/>
                          </a:rPr>
                          <m:t>c</m:t>
                        </m:r>
                      </m:e>
                      <m:sub>
                        <m:r>
                          <a:rPr lang="fr-FR" sz="2400">
                            <a:solidFill>
                              <a:srgbClr val="FF6161"/>
                            </a:solidFill>
                            <a:latin typeface="Cambria Math" panose="02040503050406030204" pitchFamily="18" charset="0"/>
                          </a:rPr>
                          <m:t>1</m:t>
                        </m:r>
                      </m:sub>
                    </m:sSub>
                  </m:oMath>
                </a14:m>
                <a:r>
                  <a:rPr lang="fr-FR" sz="2400" dirty="0">
                    <a:solidFill>
                      <a:srgbClr val="FF6161"/>
                    </a:solidFill>
                  </a:rPr>
                  <a:t>, </a:t>
                </a:r>
                <a14:m>
                  <m:oMath xmlns:m="http://schemas.openxmlformats.org/officeDocument/2006/math">
                    <m:sSub>
                      <m:sSubPr>
                        <m:ctrlPr>
                          <a:rPr lang="fr-FR" sz="2400" i="1">
                            <a:solidFill>
                              <a:srgbClr val="FF6161"/>
                            </a:solidFill>
                            <a:latin typeface="Cambria Math" panose="02040503050406030204" pitchFamily="18" charset="0"/>
                          </a:rPr>
                        </m:ctrlPr>
                      </m:sSubPr>
                      <m:e>
                        <m:r>
                          <m:rPr>
                            <m:sty m:val="p"/>
                          </m:rPr>
                          <a:rPr lang="fr-FR" sz="2400" b="0" i="0" smtClean="0">
                            <a:solidFill>
                              <a:srgbClr val="FF6161"/>
                            </a:solidFill>
                            <a:latin typeface="Cambria Math" panose="02040503050406030204" pitchFamily="18" charset="0"/>
                          </a:rPr>
                          <m:t>c</m:t>
                        </m:r>
                      </m:e>
                      <m:sub>
                        <m:r>
                          <a:rPr lang="fr-FR" sz="2400">
                            <a:solidFill>
                              <a:srgbClr val="FF6161"/>
                            </a:solidFill>
                            <a:latin typeface="Cambria Math" panose="02040503050406030204" pitchFamily="18" charset="0"/>
                          </a:rPr>
                          <m:t>2</m:t>
                        </m:r>
                      </m:sub>
                    </m:sSub>
                  </m:oMath>
                </a14:m>
                <a:r>
                  <a:rPr lang="fr-FR" sz="2400" dirty="0">
                    <a:solidFill>
                      <a:srgbClr val="FF6161"/>
                    </a:solidFill>
                  </a:rPr>
                  <a:t>).</a:t>
                </a:r>
              </a:p>
              <a:p>
                <a:pPr algn="just">
                  <a:spcAft>
                    <a:spcPts val="1000"/>
                  </a:spcAft>
                </a:pPr>
                <a:r>
                  <a:rPr lang="fr-FR" sz="2400" dirty="0">
                    <a:solidFill>
                      <a:srgbClr val="FF6161"/>
                    </a:solidFill>
                  </a:rPr>
                  <a:t> Le paiement espéré de chaque joueur vaut donc:  </a:t>
                </a:r>
                <a14:m>
                  <m:oMath xmlns:m="http://schemas.openxmlformats.org/officeDocument/2006/math">
                    <m:f>
                      <m:fPr>
                        <m:ctrlPr>
                          <a:rPr lang="fr-FR" sz="2400" i="1">
                            <a:solidFill>
                              <a:srgbClr val="FF6161"/>
                            </a:solidFill>
                            <a:latin typeface="Cambria Math" panose="02040503050406030204" pitchFamily="18" charset="0"/>
                          </a:rPr>
                        </m:ctrlPr>
                      </m:fPr>
                      <m:num>
                        <m:r>
                          <a:rPr lang="fr-FR" sz="2400" i="1">
                            <a:solidFill>
                              <a:srgbClr val="FF6161"/>
                            </a:solidFill>
                            <a:latin typeface="Cambria Math" panose="02040503050406030204" pitchFamily="18" charset="0"/>
                          </a:rPr>
                          <m:t>1</m:t>
                        </m:r>
                      </m:num>
                      <m:den>
                        <m:r>
                          <a:rPr lang="fr-FR" sz="2400" b="0" i="1" smtClean="0">
                            <a:solidFill>
                              <a:srgbClr val="FF6161"/>
                            </a:solidFill>
                            <a:latin typeface="Cambria Math" panose="02040503050406030204" pitchFamily="18" charset="0"/>
                          </a:rPr>
                          <m:t>2</m:t>
                        </m:r>
                      </m:den>
                    </m:f>
                    <m:r>
                      <a:rPr lang="fr-FR" sz="2400" i="1">
                        <a:solidFill>
                          <a:srgbClr val="FF6161"/>
                        </a:solidFill>
                        <a:latin typeface="Cambria Math" panose="02040503050406030204" pitchFamily="18" charset="0"/>
                      </a:rPr>
                      <m:t>×</m:t>
                    </m:r>
                    <m:r>
                      <a:rPr lang="fr-FR" sz="2400" b="0" i="1" smtClean="0">
                        <a:solidFill>
                          <a:srgbClr val="FF6161"/>
                        </a:solidFill>
                        <a:latin typeface="Cambria Math" panose="02040503050406030204" pitchFamily="18" charset="0"/>
                      </a:rPr>
                      <m:t>1</m:t>
                    </m:r>
                    <m:r>
                      <a:rPr lang="fr-FR" sz="2400" i="1">
                        <a:solidFill>
                          <a:srgbClr val="FF6161"/>
                        </a:solidFill>
                        <a:latin typeface="Cambria Math" panose="02040503050406030204" pitchFamily="18" charset="0"/>
                      </a:rPr>
                      <m:t>+</m:t>
                    </m:r>
                    <m:f>
                      <m:fPr>
                        <m:ctrlPr>
                          <a:rPr lang="fr-FR" sz="2400" i="1">
                            <a:solidFill>
                              <a:srgbClr val="FF6161"/>
                            </a:solidFill>
                            <a:latin typeface="Cambria Math" panose="02040503050406030204" pitchFamily="18" charset="0"/>
                          </a:rPr>
                        </m:ctrlPr>
                      </m:fPr>
                      <m:num>
                        <m:r>
                          <a:rPr lang="fr-FR" sz="2400" b="0" i="1" smtClean="0">
                            <a:solidFill>
                              <a:srgbClr val="FF6161"/>
                            </a:solidFill>
                            <a:latin typeface="Cambria Math" panose="02040503050406030204" pitchFamily="18" charset="0"/>
                          </a:rPr>
                          <m:t>1</m:t>
                        </m:r>
                      </m:num>
                      <m:den>
                        <m:r>
                          <a:rPr lang="fr-FR" sz="2400" b="0" i="1" smtClean="0">
                            <a:solidFill>
                              <a:srgbClr val="FF6161"/>
                            </a:solidFill>
                            <a:latin typeface="Cambria Math" panose="02040503050406030204" pitchFamily="18" charset="0"/>
                          </a:rPr>
                          <m:t>2</m:t>
                        </m:r>
                      </m:den>
                    </m:f>
                    <m:r>
                      <a:rPr lang="fr-FR" sz="2400" i="1">
                        <a:solidFill>
                          <a:srgbClr val="FF6161"/>
                        </a:solidFill>
                        <a:latin typeface="Cambria Math" panose="02040503050406030204" pitchFamily="18" charset="0"/>
                      </a:rPr>
                      <m:t>×</m:t>
                    </m:r>
                    <m:r>
                      <a:rPr lang="fr-FR" sz="2400" b="0" i="1" smtClean="0">
                        <a:solidFill>
                          <a:srgbClr val="FF6161"/>
                        </a:solidFill>
                        <a:latin typeface="Cambria Math" panose="02040503050406030204" pitchFamily="18" charset="0"/>
                      </a:rPr>
                      <m:t>3=2</m:t>
                    </m:r>
                  </m:oMath>
                </a14:m>
                <a:r>
                  <a:rPr lang="fr-FR" sz="2400" dirty="0">
                    <a:solidFill>
                      <a:srgbClr val="FF6161"/>
                    </a:solidFill>
                    <a:latin typeface="Times New Roman" panose="02020603050405020304" pitchFamily="18" charset="0"/>
                    <a:ea typeface="Times New Roman" panose="02020603050405020304" pitchFamily="18" charset="0"/>
                  </a:rPr>
                  <a:t>.</a:t>
                </a:r>
              </a:p>
              <a:p>
                <a:pPr algn="just">
                  <a:spcAft>
                    <a:spcPts val="1000"/>
                  </a:spcAft>
                </a:pPr>
                <a:r>
                  <a:rPr lang="fr-FR" sz="2400" dirty="0">
                    <a:solidFill>
                      <a:srgbClr val="FF6161"/>
                    </a:solidFill>
                    <a:latin typeface="Times New Roman" panose="02020603050405020304" pitchFamily="18" charset="0"/>
                    <a:ea typeface="Times New Roman" panose="02020603050405020304" pitchFamily="18" charset="0"/>
                  </a:rPr>
                  <a:t>Une telle loterie peut être répliqué par une stratégie qui consiste à jouer </a:t>
                </a:r>
                <a14:m>
                  <m:oMath xmlns:m="http://schemas.openxmlformats.org/officeDocument/2006/math">
                    <m:r>
                      <a:rPr lang="fr-FR" sz="2400" i="1">
                        <a:solidFill>
                          <a:srgbClr val="FF6161"/>
                        </a:solidFill>
                        <a:latin typeface="Cambria Math" panose="02040503050406030204" pitchFamily="18" charset="0"/>
                      </a:rPr>
                      <m:t>(</m:t>
                    </m:r>
                    <m:sSub>
                      <m:sSubPr>
                        <m:ctrlPr>
                          <a:rPr lang="fr-FR" sz="2400" i="1">
                            <a:solidFill>
                              <a:srgbClr val="FF6161"/>
                            </a:solidFill>
                            <a:latin typeface="Cambria Math" panose="02040503050406030204" pitchFamily="18" charset="0"/>
                          </a:rPr>
                        </m:ctrlPr>
                      </m:sSubPr>
                      <m:e>
                        <m:r>
                          <a:rPr lang="fr-FR" sz="2400">
                            <a:solidFill>
                              <a:srgbClr val="FF6161"/>
                            </a:solidFill>
                            <a:latin typeface="Cambria Math" panose="02040503050406030204" pitchFamily="18" charset="0"/>
                          </a:rPr>
                          <m:t>𝑡</m:t>
                        </m:r>
                      </m:e>
                      <m:sub>
                        <m:r>
                          <a:rPr lang="fr-FR" sz="2400">
                            <a:solidFill>
                              <a:srgbClr val="FF6161"/>
                            </a:solidFill>
                            <a:latin typeface="Cambria Math" panose="02040503050406030204" pitchFamily="18" charset="0"/>
                          </a:rPr>
                          <m:t>1</m:t>
                        </m:r>
                      </m:sub>
                    </m:sSub>
                  </m:oMath>
                </a14:m>
                <a:r>
                  <a:rPr lang="fr-FR" sz="2400" dirty="0">
                    <a:solidFill>
                      <a:srgbClr val="FF6161"/>
                    </a:solidFill>
                  </a:rPr>
                  <a:t>, </a:t>
                </a:r>
                <a14:m>
                  <m:oMath xmlns:m="http://schemas.openxmlformats.org/officeDocument/2006/math">
                    <m:sSub>
                      <m:sSubPr>
                        <m:ctrlPr>
                          <a:rPr lang="fr-FR" sz="2400" i="1">
                            <a:solidFill>
                              <a:srgbClr val="FF6161"/>
                            </a:solidFill>
                            <a:latin typeface="Cambria Math" panose="02040503050406030204" pitchFamily="18" charset="0"/>
                          </a:rPr>
                        </m:ctrlPr>
                      </m:sSubPr>
                      <m:e>
                        <m:r>
                          <a:rPr lang="fr-FR" sz="2400">
                            <a:solidFill>
                              <a:srgbClr val="FF6161"/>
                            </a:solidFill>
                            <a:latin typeface="Cambria Math" panose="02040503050406030204" pitchFamily="18" charset="0"/>
                          </a:rPr>
                          <m:t>𝑡</m:t>
                        </m:r>
                      </m:e>
                      <m:sub>
                        <m:r>
                          <a:rPr lang="fr-FR" sz="2400">
                            <a:solidFill>
                              <a:srgbClr val="FF6161"/>
                            </a:solidFill>
                            <a:latin typeface="Cambria Math" panose="02040503050406030204" pitchFamily="18" charset="0"/>
                          </a:rPr>
                          <m:t>2</m:t>
                        </m:r>
                      </m:sub>
                    </m:sSub>
                  </m:oMath>
                </a14:m>
                <a:r>
                  <a:rPr lang="fr-FR" sz="2400" dirty="0">
                    <a:solidFill>
                      <a:srgbClr val="FF6161"/>
                    </a:solidFill>
                  </a:rPr>
                  <a:t>) (resp. </a:t>
                </a:r>
                <a14:m>
                  <m:oMath xmlns:m="http://schemas.openxmlformats.org/officeDocument/2006/math">
                    <m:r>
                      <a:rPr lang="fr-FR" sz="2400" i="1">
                        <a:solidFill>
                          <a:srgbClr val="FF6161"/>
                        </a:solidFill>
                        <a:latin typeface="Cambria Math" panose="02040503050406030204" pitchFamily="18" charset="0"/>
                      </a:rPr>
                      <m:t>(</m:t>
                    </m:r>
                    <m:sSub>
                      <m:sSubPr>
                        <m:ctrlPr>
                          <a:rPr lang="fr-FR" sz="2400" i="1">
                            <a:solidFill>
                              <a:srgbClr val="FF6161"/>
                            </a:solidFill>
                            <a:latin typeface="Cambria Math" panose="02040503050406030204" pitchFamily="18" charset="0"/>
                          </a:rPr>
                        </m:ctrlPr>
                      </m:sSubPr>
                      <m:e>
                        <m:r>
                          <m:rPr>
                            <m:sty m:val="p"/>
                          </m:rPr>
                          <a:rPr lang="fr-FR" sz="2400">
                            <a:solidFill>
                              <a:srgbClr val="FF6161"/>
                            </a:solidFill>
                            <a:latin typeface="Cambria Math" panose="02040503050406030204" pitchFamily="18" charset="0"/>
                          </a:rPr>
                          <m:t>c</m:t>
                        </m:r>
                      </m:e>
                      <m:sub>
                        <m:r>
                          <a:rPr lang="fr-FR" sz="2400">
                            <a:solidFill>
                              <a:srgbClr val="FF6161"/>
                            </a:solidFill>
                            <a:latin typeface="Cambria Math" panose="02040503050406030204" pitchFamily="18" charset="0"/>
                          </a:rPr>
                          <m:t>1</m:t>
                        </m:r>
                      </m:sub>
                    </m:sSub>
                  </m:oMath>
                </a14:m>
                <a:r>
                  <a:rPr lang="fr-FR" sz="2400" dirty="0">
                    <a:solidFill>
                      <a:srgbClr val="FF6161"/>
                    </a:solidFill>
                  </a:rPr>
                  <a:t>, </a:t>
                </a:r>
                <a14:m>
                  <m:oMath xmlns:m="http://schemas.openxmlformats.org/officeDocument/2006/math">
                    <m:sSub>
                      <m:sSubPr>
                        <m:ctrlPr>
                          <a:rPr lang="fr-FR" sz="2400" i="1">
                            <a:solidFill>
                              <a:srgbClr val="FF6161"/>
                            </a:solidFill>
                            <a:latin typeface="Cambria Math" panose="02040503050406030204" pitchFamily="18" charset="0"/>
                          </a:rPr>
                        </m:ctrlPr>
                      </m:sSubPr>
                      <m:e>
                        <m:r>
                          <m:rPr>
                            <m:sty m:val="p"/>
                          </m:rPr>
                          <a:rPr lang="fr-FR" sz="2400">
                            <a:solidFill>
                              <a:srgbClr val="FF6161"/>
                            </a:solidFill>
                            <a:latin typeface="Cambria Math" panose="02040503050406030204" pitchFamily="18" charset="0"/>
                          </a:rPr>
                          <m:t>c</m:t>
                        </m:r>
                      </m:e>
                      <m:sub>
                        <m:r>
                          <a:rPr lang="fr-FR" sz="2400">
                            <a:solidFill>
                              <a:srgbClr val="FF6161"/>
                            </a:solidFill>
                            <a:latin typeface="Cambria Math" panose="02040503050406030204" pitchFamily="18" charset="0"/>
                          </a:rPr>
                          <m:t>2</m:t>
                        </m:r>
                      </m:sub>
                    </m:sSub>
                  </m:oMath>
                </a14:m>
                <a:r>
                  <a:rPr lang="fr-FR" sz="2400" dirty="0">
                    <a:solidFill>
                      <a:srgbClr val="FF6161"/>
                    </a:solidFill>
                  </a:rPr>
                  <a:t>)) les étapes paires (resp. impaires). </a:t>
                </a:r>
                <a:endParaRPr lang="fr-FR" sz="2400" dirty="0">
                  <a:solidFill>
                    <a:srgbClr val="FF6161"/>
                  </a:solidFill>
                  <a:latin typeface="Times New Roman" panose="02020603050405020304" pitchFamily="18" charset="0"/>
                  <a:ea typeface="Times New Roman" panose="02020603050405020304" pitchFamily="18" charset="0"/>
                </a:endParaRPr>
              </a:p>
            </p:txBody>
          </p:sp>
        </mc:Choice>
        <mc:Fallback xmlns="">
          <p:sp>
            <p:nvSpPr>
              <p:cNvPr id="12" name="ZoneTexte 11">
                <a:extLst>
                  <a:ext uri="{FF2B5EF4-FFF2-40B4-BE49-F238E27FC236}">
                    <a16:creationId xmlns:a16="http://schemas.microsoft.com/office/drawing/2014/main" id="{63C58E06-00E9-4DE6-85C7-DAD7F2397972}"/>
                  </a:ext>
                </a:extLst>
              </p:cNvPr>
              <p:cNvSpPr txBox="1">
                <a:spLocks noRot="1" noChangeAspect="1" noMove="1" noResize="1" noEditPoints="1" noAdjustHandles="1" noChangeArrowheads="1" noChangeShapeType="1" noTextEdit="1"/>
              </p:cNvSpPr>
              <p:nvPr/>
            </p:nvSpPr>
            <p:spPr>
              <a:xfrm>
                <a:off x="0" y="3347737"/>
                <a:ext cx="12192000" cy="3342838"/>
              </a:xfrm>
              <a:prstGeom prst="rect">
                <a:avLst/>
              </a:prstGeom>
              <a:blipFill>
                <a:blip r:embed="rId5"/>
                <a:stretch>
                  <a:fillRect l="-750" t="-1639" r="-750" b="-2914"/>
                </a:stretch>
              </a:blipFill>
            </p:spPr>
            <p:txBody>
              <a:bodyPr/>
              <a:lstStyle/>
              <a:p>
                <a:r>
                  <a:rPr lang="fr-FR">
                    <a:noFill/>
                  </a:rPr>
                  <a:t> </a:t>
                </a:r>
              </a:p>
            </p:txBody>
          </p:sp>
        </mc:Fallback>
      </mc:AlternateContent>
      <p:pic>
        <p:nvPicPr>
          <p:cNvPr id="10" name="Image 9">
            <a:extLst>
              <a:ext uri="{FF2B5EF4-FFF2-40B4-BE49-F238E27FC236}">
                <a16:creationId xmlns:a16="http://schemas.microsoft.com/office/drawing/2014/main" id="{213416DC-15EE-4768-9A1D-1909D9153BEA}"/>
              </a:ext>
            </a:extLst>
          </p:cNvPr>
          <p:cNvPicPr>
            <a:picLocks noChangeAspect="1"/>
          </p:cNvPicPr>
          <p:nvPr/>
        </p:nvPicPr>
        <p:blipFill>
          <a:blip r:embed="rId6"/>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8128831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1239250"/>
            <a:ext cx="12238148" cy="461665"/>
          </a:xfrm>
          <a:prstGeom prst="rect">
            <a:avLst/>
          </a:prstGeom>
          <a:noFill/>
        </p:spPr>
        <p:txBody>
          <a:bodyPr wrap="square" rtlCol="0">
            <a:spAutoFit/>
          </a:bodyPr>
          <a:lstStyle/>
          <a:p>
            <a:pPr algn="ctr">
              <a:spcAft>
                <a:spcPts val="1000"/>
              </a:spcAft>
            </a:pPr>
            <a:r>
              <a:rPr lang="fr-FR" sz="2400" dirty="0">
                <a:latin typeface="Times New Roman" panose="02020603050405020304" pitchFamily="18" charset="0"/>
                <a:ea typeface="Times New Roman" panose="02020603050405020304" pitchFamily="18" charset="0"/>
              </a:rPr>
              <a:t>Non application du Théorème 1. </a:t>
            </a:r>
            <a:endParaRPr lang="fr-FR" sz="2400" dirty="0">
              <a:latin typeface="Times New Roman" panose="02020603050405020304" pitchFamily="18" charset="0"/>
              <a:ea typeface="Calibri" panose="020F0502020204030204" pitchFamily="34"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BC26AC7E-EA4E-48A5-BCFC-52A3BC6296EF}"/>
                  </a:ext>
                </a:extLst>
              </p:cNvPr>
              <p:cNvSpPr txBox="1"/>
              <p:nvPr/>
            </p:nvSpPr>
            <p:spPr>
              <a:xfrm>
                <a:off x="-23074" y="3996972"/>
                <a:ext cx="12238148" cy="2934137"/>
              </a:xfrm>
              <a:prstGeom prst="rect">
                <a:avLst/>
              </a:prstGeom>
              <a:noFill/>
            </p:spPr>
            <p:txBody>
              <a:bodyPr wrap="square" rtlCol="0">
                <a:spAutoFit/>
              </a:bodyPr>
              <a:lstStyle/>
              <a:p>
                <a:pPr marL="342900" indent="-342900" algn="just">
                  <a:spcAft>
                    <a:spcPts val="1000"/>
                  </a:spcAft>
                  <a:buFont typeface="Arial" panose="020B0604020202020204" pitchFamily="34" charset="0"/>
                  <a:buChar char="•"/>
                </a:pPr>
                <a:r>
                  <a:rPr lang="fr-FR" sz="2400" dirty="0">
                    <a:latin typeface="Times New Roman" panose="02020603050405020304" pitchFamily="18" charset="0"/>
                    <a:ea typeface="Calibri" panose="020F0502020204030204" pitchFamily="34" charset="0"/>
                  </a:rPr>
                  <a:t>Ce jeu d’étape possède un unique équilibre de Nash qui est Pareto optimal.</a:t>
                </a:r>
              </a:p>
              <a:p>
                <a:pPr marL="342900" indent="-342900" algn="just">
                  <a:spcAft>
                    <a:spcPts val="1000"/>
                  </a:spcAft>
                  <a:buFont typeface="Arial" panose="020B0604020202020204" pitchFamily="34" charset="0"/>
                  <a:buChar char="•"/>
                </a:pPr>
                <a:r>
                  <a:rPr lang="fr-FR" sz="2400" dirty="0">
                    <a:latin typeface="Times New Roman" panose="02020603050405020304" pitchFamily="18" charset="0"/>
                    <a:ea typeface="Calibri" panose="020F0502020204030204" pitchFamily="34" charset="0"/>
                  </a:rPr>
                  <a:t>Il n’y a alors aucun candidat possible </a:t>
                </a:r>
                <a14:m>
                  <m:oMath xmlns:m="http://schemas.openxmlformats.org/officeDocument/2006/math">
                    <m:r>
                      <a:rPr lang="fr-FR" sz="2400" b="1" i="1">
                        <a:effectLst/>
                        <a:latin typeface="Cambria Math" panose="02040503050406030204" pitchFamily="18" charset="0"/>
                        <a:ea typeface="Calibri" panose="020F0502020204030204" pitchFamily="34" charset="0"/>
                        <a:cs typeface="Times New Roman" panose="02020603050405020304" pitchFamily="18" charset="0"/>
                      </a:rPr>
                      <m:t>𝐚</m:t>
                    </m:r>
                    <m:r>
                      <a:rPr lang="fr-FR" sz="2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2400" dirty="0">
                    <a:effectLst/>
                    <a:latin typeface="Times New Roman" panose="02020603050405020304" pitchFamily="18" charset="0"/>
                    <a:ea typeface="Times New Roman" panose="02020603050405020304" pitchFamily="18" charset="0"/>
                  </a:rPr>
                  <a:t> qui soit Pareto améliorant (c’est-à-dire capable d’augmenter les paiements de tous les joueurs par rapport au paiement de l’équilibre de Nash </a:t>
                </a:r>
                <a14:m>
                  <m:oMath xmlns:m="http://schemas.openxmlformats.org/officeDocument/2006/math">
                    <m:r>
                      <a:rPr lang="fr-FR" sz="2400" b="1" i="1">
                        <a:effectLst/>
                        <a:latin typeface="Cambria Math" panose="02040503050406030204" pitchFamily="18" charset="0"/>
                        <a:ea typeface="Calibri" panose="020F0502020204030204" pitchFamily="34" charset="0"/>
                        <a:cs typeface="Times New Roman" panose="02020603050405020304" pitchFamily="18" charset="0"/>
                      </a:rPr>
                      <m:t>𝐚</m:t>
                    </m:r>
                  </m:oMath>
                </a14:m>
                <a:r>
                  <a:rPr lang="fr-FR" sz="2400" dirty="0">
                    <a:effectLst/>
                    <a:latin typeface="Times New Roman" panose="02020603050405020304" pitchFamily="18" charset="0"/>
                    <a:ea typeface="Times New Roman" panose="02020603050405020304" pitchFamily="18" charset="0"/>
                  </a:rPr>
                  <a:t>). </a:t>
                </a:r>
              </a:p>
              <a:p>
                <a:pPr marL="342900" indent="-342900" algn="just">
                  <a:spcAft>
                    <a:spcPts val="1000"/>
                  </a:spcAft>
                  <a:buFont typeface="Arial" panose="020B0604020202020204" pitchFamily="34" charset="0"/>
                  <a:buChar char="•"/>
                </a:pPr>
                <a:r>
                  <a:rPr lang="fr-FR" sz="2400" dirty="0">
                    <a:latin typeface="Times New Roman" panose="02020603050405020304" pitchFamily="18" charset="0"/>
                    <a:ea typeface="Times New Roman" panose="02020603050405020304" pitchFamily="18" charset="0"/>
                  </a:rPr>
                  <a:t>Problème: le paiement d’équilibre n’est pas complètement satisfaisant au regard du paiement associé à la paire d’actions </a:t>
                </a:r>
                <a14:m>
                  <m:oMath xmlns:m="http://schemas.openxmlformats.org/officeDocument/2006/math">
                    <m:d>
                      <m:dPr>
                        <m:ctrlPr>
                          <a:rPr lang="fr-FR" sz="2400" i="1">
                            <a:effectLst/>
                            <a:latin typeface="Cambria Math" panose="02040503050406030204" pitchFamily="18" charset="0"/>
                            <a:ea typeface="Times New Roman" panose="02020603050405020304" pitchFamily="18" charset="0"/>
                          </a:rPr>
                        </m:ctrlPr>
                      </m:dPr>
                      <m:e>
                        <m:sSub>
                          <m:sSubPr>
                            <m:ctrlPr>
                              <a:rPr lang="fr-FR" sz="2400" i="1">
                                <a:effectLst/>
                                <a:latin typeface="Cambria Math" panose="02040503050406030204" pitchFamily="18" charset="0"/>
                                <a:ea typeface="Times New Roman" panose="02020603050405020304" pitchFamily="18" charset="0"/>
                              </a:rPr>
                            </m:ctrlPr>
                          </m:sSub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400" i="1">
                                <a:effectLst/>
                                <a:latin typeface="Cambria Math" panose="02040503050406030204" pitchFamily="18" charset="0"/>
                                <a:ea typeface="Times New Roman" panose="02020603050405020304" pitchFamily="18" charset="0"/>
                              </a:rPr>
                            </m:ctrlPr>
                          </m:sSub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b>
                        </m:sSub>
                      </m:e>
                    </m:d>
                  </m:oMath>
                </a14:m>
                <a:r>
                  <a:rPr lang="fr-FR" sz="2400" dirty="0">
                    <a:effectLst/>
                    <a:latin typeface="Times New Roman" panose="02020603050405020304" pitchFamily="18" charset="0"/>
                    <a:ea typeface="Times New Roman" panose="02020603050405020304" pitchFamily="18" charset="0"/>
                  </a:rPr>
                  <a:t> qui (est elle aussi Pareto-optimale mais) procure un paiement de 99 à chacun. </a:t>
                </a:r>
                <a:endParaRPr lang="fr-FR" sz="2400" dirty="0"/>
              </a:p>
            </p:txBody>
          </p:sp>
        </mc:Choice>
        <mc:Fallback xmlns="">
          <p:sp>
            <p:nvSpPr>
              <p:cNvPr id="9" name="ZoneTexte 8">
                <a:extLst>
                  <a:ext uri="{FF2B5EF4-FFF2-40B4-BE49-F238E27FC236}">
                    <a16:creationId xmlns:a16="http://schemas.microsoft.com/office/drawing/2014/main" id="{BC26AC7E-EA4E-48A5-BCFC-52A3BC6296EF}"/>
                  </a:ext>
                </a:extLst>
              </p:cNvPr>
              <p:cNvSpPr txBox="1">
                <a:spLocks noRot="1" noChangeAspect="1" noMove="1" noResize="1" noEditPoints="1" noAdjustHandles="1" noChangeArrowheads="1" noChangeShapeType="1" noTextEdit="1"/>
              </p:cNvSpPr>
              <p:nvPr/>
            </p:nvSpPr>
            <p:spPr>
              <a:xfrm>
                <a:off x="-23074" y="3996972"/>
                <a:ext cx="12238148" cy="2934137"/>
              </a:xfrm>
              <a:prstGeom prst="rect">
                <a:avLst/>
              </a:prstGeom>
              <a:blipFill>
                <a:blip r:embed="rId3"/>
                <a:stretch>
                  <a:fillRect l="-647" t="-1663" r="-747" b="-395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6" name="Tableau 5">
                <a:extLst>
                  <a:ext uri="{FF2B5EF4-FFF2-40B4-BE49-F238E27FC236}">
                    <a16:creationId xmlns:a16="http://schemas.microsoft.com/office/drawing/2014/main" id="{D55A430D-5D61-4DF8-9397-671540182E3F}"/>
                  </a:ext>
                </a:extLst>
              </p:cNvPr>
              <p:cNvGraphicFramePr>
                <a:graphicFrameLocks noGrp="1"/>
              </p:cNvGraphicFramePr>
              <p:nvPr>
                <p:extLst>
                  <p:ext uri="{D42A27DB-BD31-4B8C-83A1-F6EECF244321}">
                    <p14:modId xmlns:p14="http://schemas.microsoft.com/office/powerpoint/2010/main" val="1297600532"/>
                  </p:ext>
                </p:extLst>
              </p:nvPr>
            </p:nvGraphicFramePr>
            <p:xfrm>
              <a:off x="507258" y="1751662"/>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a:effectLst/>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(99,99)</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1280482"/>
                      </a:ext>
                    </a:extLst>
                  </a:tr>
                  <a:tr h="549509">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(0,2)</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(100,1)</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8658299"/>
                      </a:ext>
                    </a:extLst>
                  </a:tr>
                </a:tbl>
              </a:graphicData>
            </a:graphic>
          </p:graphicFrame>
        </mc:Choice>
        <mc:Fallback xmlns="">
          <p:graphicFrame>
            <p:nvGraphicFramePr>
              <p:cNvPr id="6" name="Tableau 5">
                <a:extLst>
                  <a:ext uri="{FF2B5EF4-FFF2-40B4-BE49-F238E27FC236}">
                    <a16:creationId xmlns:a16="http://schemas.microsoft.com/office/drawing/2014/main" id="{D55A430D-5D61-4DF8-9397-671540182E3F}"/>
                  </a:ext>
                </a:extLst>
              </p:cNvPr>
              <p:cNvGraphicFramePr>
                <a:graphicFrameLocks noGrp="1"/>
              </p:cNvGraphicFramePr>
              <p:nvPr>
                <p:extLst>
                  <p:ext uri="{D42A27DB-BD31-4B8C-83A1-F6EECF244321}">
                    <p14:modId xmlns:p14="http://schemas.microsoft.com/office/powerpoint/2010/main" val="1297600532"/>
                  </p:ext>
                </p:extLst>
              </p:nvPr>
            </p:nvGraphicFramePr>
            <p:xfrm>
              <a:off x="507258" y="1751662"/>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a:effectLst/>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4"/>
                          <a:stretch>
                            <a:fillRect l="-235912" t="-117582" r="-102210" b="-200000"/>
                          </a:stretch>
                        </a:blipFill>
                      </a:tcPr>
                    </a:tc>
                    <a:tc>
                      <a:txBody>
                        <a:bodyPr/>
                        <a:lstStyle/>
                        <a:p>
                          <a:endParaRPr lang="fr-FR"/>
                        </a:p>
                      </a:txBody>
                      <a:tcPr marL="68580" marR="68580" marT="0" marB="0">
                        <a:blipFill>
                          <a:blip r:embed="rId4"/>
                          <a:stretch>
                            <a:fillRect l="-335912" t="-117582" r="-2210" b="-200000"/>
                          </a:stretch>
                        </a:blipFill>
                      </a:tcPr>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4"/>
                          <a:stretch>
                            <a:fillRect l="-137222" t="-220000" r="-203333" b="-102222"/>
                          </a:stretch>
                        </a:blipFill>
                      </a:tcPr>
                    </a:tc>
                    <a:tc>
                      <a:txBody>
                        <a:bodyPr/>
                        <a:lstStyle/>
                        <a:p>
                          <a:endParaRPr lang="fr-FR"/>
                        </a:p>
                      </a:txBody>
                      <a:tcPr marL="68580" marR="68580" marT="0" marB="0">
                        <a:blipFill>
                          <a:blip r:embed="rId4"/>
                          <a:stretch>
                            <a:fillRect l="-235912" t="-220000" r="-102210" b="-102222"/>
                          </a:stretch>
                        </a:blipFill>
                      </a:tcPr>
                    </a:tc>
                    <a:tc>
                      <a:txBody>
                        <a:bodyPr/>
                        <a:lstStyle/>
                        <a:p>
                          <a:endParaRPr lang="fr-FR"/>
                        </a:p>
                      </a:txBody>
                      <a:tcPr marL="68580" marR="68580" marT="0" marB="0">
                        <a:blipFill>
                          <a:blip r:embed="rId4"/>
                          <a:stretch>
                            <a:fillRect l="-335912" t="-220000" r="-2210" b="-102222"/>
                          </a:stretch>
                        </a:blipFill>
                      </a:tcPr>
                    </a:tc>
                    <a:extLst>
                      <a:ext uri="{0D108BD9-81ED-4DB2-BD59-A6C34878D82A}">
                        <a16:rowId xmlns:a16="http://schemas.microsoft.com/office/drawing/2014/main" val="3251280482"/>
                      </a:ext>
                    </a:extLst>
                  </a:tr>
                  <a:tr h="549509">
                    <a:tc vMerge="1">
                      <a:txBody>
                        <a:bodyPr/>
                        <a:lstStyle/>
                        <a:p>
                          <a:endParaRPr lang="fr-FR"/>
                        </a:p>
                      </a:txBody>
                      <a:tcPr/>
                    </a:tc>
                    <a:tc>
                      <a:txBody>
                        <a:bodyPr/>
                        <a:lstStyle/>
                        <a:p>
                          <a:endParaRPr lang="fr-FR"/>
                        </a:p>
                      </a:txBody>
                      <a:tcPr marL="68580" marR="68580" marT="0" marB="0">
                        <a:blipFill>
                          <a:blip r:embed="rId4"/>
                          <a:stretch>
                            <a:fillRect l="-137222" t="-320000" r="-203333" b="-2222"/>
                          </a:stretch>
                        </a:blipFill>
                      </a:tcPr>
                    </a:tc>
                    <a:tc>
                      <a:txBody>
                        <a:bodyPr/>
                        <a:lstStyle/>
                        <a:p>
                          <a:endParaRPr lang="fr-FR"/>
                        </a:p>
                      </a:txBody>
                      <a:tcPr marL="68580" marR="68580" marT="0" marB="0">
                        <a:blipFill>
                          <a:blip r:embed="rId4"/>
                          <a:stretch>
                            <a:fillRect l="-235912" t="-320000" r="-102210" b="-2222"/>
                          </a:stretch>
                        </a:blipFill>
                      </a:tcPr>
                    </a:tc>
                    <a:tc>
                      <a:txBody>
                        <a:bodyPr/>
                        <a:lstStyle/>
                        <a:p>
                          <a:endParaRPr lang="fr-FR"/>
                        </a:p>
                      </a:txBody>
                      <a:tcPr marL="68580" marR="68580" marT="0" marB="0">
                        <a:blipFill>
                          <a:blip r:embed="rId4"/>
                          <a:stretch>
                            <a:fillRect l="-335912" t="-320000" r="-2210" b="-2222"/>
                          </a:stretch>
                        </a:blipFill>
                      </a:tcPr>
                    </a:tc>
                    <a:extLst>
                      <a:ext uri="{0D108BD9-81ED-4DB2-BD59-A6C34878D82A}">
                        <a16:rowId xmlns:a16="http://schemas.microsoft.com/office/drawing/2014/main" val="3088658299"/>
                      </a:ext>
                    </a:extLst>
                  </a:tr>
                </a:tbl>
              </a:graphicData>
            </a:graphic>
          </p:graphicFrame>
        </mc:Fallback>
      </mc:AlternateContent>
      <p:pic>
        <p:nvPicPr>
          <p:cNvPr id="10" name="Image 9">
            <a:extLst>
              <a:ext uri="{FF2B5EF4-FFF2-40B4-BE49-F238E27FC236}">
                <a16:creationId xmlns:a16="http://schemas.microsoft.com/office/drawing/2014/main" id="{4AAC433E-7F3B-4230-8739-5054010F7B2C}"/>
              </a:ext>
            </a:extLst>
          </p:cNvPr>
          <p:cNvPicPr>
            <a:picLocks noChangeAspect="1"/>
          </p:cNvPicPr>
          <p:nvPr/>
        </p:nvPicPr>
        <p:blipFill>
          <a:blip r:embed="rId5"/>
          <a:stretch>
            <a:fillRect/>
          </a:stretch>
        </p:blipFill>
        <p:spPr>
          <a:xfrm>
            <a:off x="6066367" y="1614659"/>
            <a:ext cx="6079066" cy="2468570"/>
          </a:xfrm>
          <a:prstGeom prst="rect">
            <a:avLst/>
          </a:prstGeom>
        </p:spPr>
      </p:pic>
      <p:sp>
        <p:nvSpPr>
          <p:cNvPr id="3" name="Espace réservé du pied de page 2">
            <a:extLst>
              <a:ext uri="{FF2B5EF4-FFF2-40B4-BE49-F238E27FC236}">
                <a16:creationId xmlns:a16="http://schemas.microsoft.com/office/drawing/2014/main" id="{751E1FD8-095C-4362-9631-3FCA8ED44A43}"/>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7FB71548-844B-475F-8A74-1B3D7408C697}"/>
              </a:ext>
            </a:extLst>
          </p:cNvPr>
          <p:cNvSpPr>
            <a:spLocks noGrp="1"/>
          </p:cNvSpPr>
          <p:nvPr>
            <p:ph type="sldNum" sz="quarter" idx="12"/>
          </p:nvPr>
        </p:nvSpPr>
        <p:spPr/>
        <p:txBody>
          <a:bodyPr/>
          <a:lstStyle/>
          <a:p>
            <a:fld id="{A88EAB1B-73FB-4977-9B11-E6EDEDEB8490}" type="slidenum">
              <a:rPr lang="fr-FR" smtClean="0"/>
              <a:t>96</a:t>
            </a:fld>
            <a:endParaRPr lang="fr-FR" dirty="0"/>
          </a:p>
        </p:txBody>
      </p:sp>
      <p:pic>
        <p:nvPicPr>
          <p:cNvPr id="12" name="Image 11">
            <a:extLst>
              <a:ext uri="{FF2B5EF4-FFF2-40B4-BE49-F238E27FC236}">
                <a16:creationId xmlns:a16="http://schemas.microsoft.com/office/drawing/2014/main" id="{349A7B95-C9DE-4DC6-BDD7-640C940A422A}"/>
              </a:ext>
            </a:extLst>
          </p:cNvPr>
          <p:cNvPicPr>
            <a:picLocks noChangeAspect="1"/>
          </p:cNvPicPr>
          <p:nvPr/>
        </p:nvPicPr>
        <p:blipFill>
          <a:blip r:embed="rId6"/>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5542858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1239250"/>
            <a:ext cx="12238148" cy="461665"/>
          </a:xfrm>
          <a:prstGeom prst="rect">
            <a:avLst/>
          </a:prstGeom>
          <a:noFill/>
        </p:spPr>
        <p:txBody>
          <a:bodyPr wrap="square" rtlCol="0">
            <a:spAutoFit/>
          </a:bodyPr>
          <a:lstStyle/>
          <a:p>
            <a:pPr algn="ctr">
              <a:spcAft>
                <a:spcPts val="1000"/>
              </a:spcAft>
            </a:pPr>
            <a:r>
              <a:rPr lang="fr-FR" sz="2400" dirty="0">
                <a:latin typeface="Times New Roman" panose="02020603050405020304" pitchFamily="18" charset="0"/>
                <a:ea typeface="Times New Roman" panose="02020603050405020304" pitchFamily="18" charset="0"/>
              </a:rPr>
              <a:t>Non application du Théorème 1. </a:t>
            </a:r>
            <a:endParaRPr lang="fr-FR" sz="2400" dirty="0">
              <a:latin typeface="Times New Roman" panose="02020603050405020304" pitchFamily="18" charset="0"/>
              <a:ea typeface="Calibri" panose="020F0502020204030204" pitchFamily="34"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BC26AC7E-EA4E-48A5-BCFC-52A3BC6296EF}"/>
                  </a:ext>
                </a:extLst>
              </p:cNvPr>
              <p:cNvSpPr txBox="1"/>
              <p:nvPr/>
            </p:nvSpPr>
            <p:spPr>
              <a:xfrm>
                <a:off x="46567" y="4409971"/>
                <a:ext cx="12238148" cy="2067233"/>
              </a:xfrm>
              <a:prstGeom prst="rect">
                <a:avLst/>
              </a:prstGeom>
              <a:noFill/>
            </p:spPr>
            <p:txBody>
              <a:bodyPr wrap="square" rtlCol="0">
                <a:spAutoFit/>
              </a:bodyPr>
              <a:lstStyle/>
              <a:p>
                <a:pPr marL="342900" indent="-342900" algn="just">
                  <a:spcAft>
                    <a:spcPts val="1000"/>
                  </a:spcAft>
                  <a:buFont typeface="Arial" panose="020B0604020202020204" pitchFamily="34" charset="0"/>
                  <a:buChar char="•"/>
                </a:pPr>
                <a:r>
                  <a:rPr lang="fr-FR" sz="2400" dirty="0">
                    <a:latin typeface="Times New Roman" panose="02020603050405020304" pitchFamily="18" charset="0"/>
                    <a:ea typeface="Times New Roman" panose="02020603050405020304" pitchFamily="18" charset="0"/>
                  </a:rPr>
                  <a:t>La paire d’actions </a:t>
                </a:r>
                <a14:m>
                  <m:oMath xmlns:m="http://schemas.openxmlformats.org/officeDocument/2006/math">
                    <m:d>
                      <m:dPr>
                        <m:ctrlPr>
                          <a:rPr lang="fr-FR" sz="2400" i="1">
                            <a:latin typeface="Cambria Math" panose="02040503050406030204" pitchFamily="18" charset="0"/>
                            <a:ea typeface="Times New Roman" panose="02020603050405020304" pitchFamily="18" charset="0"/>
                          </a:rPr>
                        </m:ctrlPr>
                      </m:dPr>
                      <m:e>
                        <m:sSub>
                          <m:sSubPr>
                            <m:ctrlPr>
                              <a:rPr lang="fr-FR" sz="2400" i="1">
                                <a:latin typeface="Cambria Math" panose="02040503050406030204" pitchFamily="18" charset="0"/>
                                <a:ea typeface="Times New Roman" panose="02020603050405020304" pitchFamily="18" charset="0"/>
                              </a:rPr>
                            </m:ctrlPr>
                          </m:sSubPr>
                          <m:e>
                            <m:r>
                              <a:rPr lang="fr-FR" sz="2400" i="1">
                                <a:latin typeface="Cambria Math" panose="02040503050406030204" pitchFamily="18" charset="0"/>
                                <a:ea typeface="Times New Roman" panose="02020603050405020304" pitchFamily="18" charset="0"/>
                                <a:cs typeface="Times New Roman" panose="02020603050405020304" pitchFamily="18" charset="0"/>
                              </a:rPr>
                              <m:t>𝑎</m:t>
                            </m:r>
                          </m:e>
                          <m:sub>
                            <m:r>
                              <a:rPr lang="fr-FR" sz="2400" i="1">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400" i="1">
                                <a:latin typeface="Cambria Math" panose="02040503050406030204" pitchFamily="18" charset="0"/>
                                <a:ea typeface="Times New Roman" panose="02020603050405020304" pitchFamily="18" charset="0"/>
                              </a:rPr>
                            </m:ctrlPr>
                          </m:sSubPr>
                          <m:e>
                            <m:r>
                              <a:rPr lang="fr-FR" sz="2400" i="1">
                                <a:latin typeface="Cambria Math" panose="02040503050406030204" pitchFamily="18" charset="0"/>
                                <a:ea typeface="Times New Roman" panose="02020603050405020304" pitchFamily="18" charset="0"/>
                                <a:cs typeface="Times New Roman" panose="02020603050405020304" pitchFamily="18" charset="0"/>
                              </a:rPr>
                              <m:t>𝑏</m:t>
                            </m:r>
                          </m:e>
                          <m:sub>
                            <m:r>
                              <a:rPr lang="fr-FR" sz="2400" i="1">
                                <a:latin typeface="Cambria Math" panose="02040503050406030204" pitchFamily="18" charset="0"/>
                                <a:ea typeface="Times New Roman" panose="02020603050405020304" pitchFamily="18" charset="0"/>
                                <a:cs typeface="Times New Roman" panose="02020603050405020304" pitchFamily="18" charset="0"/>
                              </a:rPr>
                              <m:t>2</m:t>
                            </m:r>
                          </m:sub>
                        </m:sSub>
                      </m:e>
                    </m:d>
                    <m:r>
                      <a:rPr lang="fr-FR" sz="2400" i="1">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400" dirty="0">
                    <a:latin typeface="Times New Roman" panose="02020603050405020304" pitchFamily="18" charset="0"/>
                    <a:ea typeface="Times New Roman" panose="02020603050405020304" pitchFamily="18" charset="0"/>
                  </a:rPr>
                  <a:t>est-elle soutenable à l’équilibre du jeu répété infini ?</a:t>
                </a:r>
              </a:p>
              <a:p>
                <a:pPr marL="342900" indent="-342900" algn="just">
                  <a:spcAft>
                    <a:spcPts val="0"/>
                  </a:spcAft>
                  <a:buFont typeface="Arial" panose="020B0604020202020204" pitchFamily="34" charset="0"/>
                  <a:buChar char="•"/>
                </a:pPr>
                <a:r>
                  <a:rPr lang="fr-FR" sz="2400" dirty="0">
                    <a:latin typeface="Times New Roman" panose="02020603050405020304" pitchFamily="18" charset="0"/>
                    <a:ea typeface="Times New Roman" panose="02020603050405020304" pitchFamily="18" charset="0"/>
                  </a:rPr>
                  <a:t>Notre prochain théorème répond par l’affirmative.</a:t>
                </a:r>
              </a:p>
              <a:p>
                <a:pPr marL="342900" indent="-342900" algn="just">
                  <a:spcAft>
                    <a:spcPts val="0"/>
                  </a:spcAft>
                  <a:buFont typeface="Arial" panose="020B0604020202020204" pitchFamily="34" charset="0"/>
                  <a:buChar char="•"/>
                </a:pPr>
                <a:r>
                  <a:rPr lang="fr-FR" sz="2400" dirty="0">
                    <a:latin typeface="Times New Roman" panose="02020603050405020304" pitchFamily="18" charset="0"/>
                    <a:ea typeface="Times New Roman" panose="02020603050405020304" pitchFamily="18" charset="0"/>
                  </a:rPr>
                  <a:t>L’idée est que le joueur 1 peut encourager le joueur 2 à se coordonner sur la paire d’actions </a:t>
                </a:r>
                <a14:m>
                  <m:oMath xmlns:m="http://schemas.openxmlformats.org/officeDocument/2006/math">
                    <m:d>
                      <m:dPr>
                        <m:ctrlPr>
                          <a:rPr lang="fr-FR" sz="2400" i="1">
                            <a:effectLst/>
                            <a:latin typeface="Cambria Math" panose="02040503050406030204" pitchFamily="18" charset="0"/>
                            <a:ea typeface="Times New Roman" panose="02020603050405020304" pitchFamily="18" charset="0"/>
                          </a:rPr>
                        </m:ctrlPr>
                      </m:dPr>
                      <m:e>
                        <m:sSub>
                          <m:sSubPr>
                            <m:ctrlPr>
                              <a:rPr lang="fr-FR" sz="2400" i="1">
                                <a:effectLst/>
                                <a:latin typeface="Cambria Math" panose="02040503050406030204" pitchFamily="18" charset="0"/>
                                <a:ea typeface="Times New Roman" panose="02020603050405020304" pitchFamily="18" charset="0"/>
                              </a:rPr>
                            </m:ctrlPr>
                          </m:sSubPr>
                          <m:e>
                            <m:r>
                              <a:rPr lang="fr-FR" sz="2400" i="1">
                                <a:effectLst/>
                                <a:latin typeface="Cambria Math" panose="02040503050406030204" pitchFamily="18" charset="0"/>
                                <a:ea typeface="Times New Roman" panose="02020603050405020304" pitchFamily="18" charset="0"/>
                              </a:rPr>
                              <m:t>𝑎</m:t>
                            </m:r>
                          </m:e>
                          <m:sub>
                            <m:r>
                              <a:rPr lang="fr-FR" sz="2400" i="1">
                                <a:effectLst/>
                                <a:latin typeface="Cambria Math" panose="02040503050406030204" pitchFamily="18" charset="0"/>
                                <a:ea typeface="Times New Roman" panose="02020603050405020304" pitchFamily="18" charset="0"/>
                              </a:rPr>
                              <m:t>1</m:t>
                            </m:r>
                          </m:sub>
                        </m:sSub>
                        <m:r>
                          <a:rPr lang="fr-FR" sz="2400" i="1">
                            <a:effectLst/>
                            <a:latin typeface="Cambria Math" panose="02040503050406030204" pitchFamily="18" charset="0"/>
                            <a:ea typeface="Times New Roman" panose="02020603050405020304" pitchFamily="18" charset="0"/>
                          </a:rPr>
                          <m:t>,</m:t>
                        </m:r>
                        <m:sSub>
                          <m:sSubPr>
                            <m:ctrlPr>
                              <a:rPr lang="fr-FR" sz="2400" i="1">
                                <a:effectLst/>
                                <a:latin typeface="Cambria Math" panose="02040503050406030204" pitchFamily="18" charset="0"/>
                                <a:ea typeface="Times New Roman" panose="02020603050405020304" pitchFamily="18" charset="0"/>
                              </a:rPr>
                            </m:ctrlPr>
                          </m:sSubPr>
                          <m:e>
                            <m:r>
                              <a:rPr lang="fr-FR" sz="2400" i="1">
                                <a:effectLst/>
                                <a:latin typeface="Cambria Math" panose="02040503050406030204" pitchFamily="18" charset="0"/>
                                <a:ea typeface="Times New Roman" panose="02020603050405020304" pitchFamily="18" charset="0"/>
                              </a:rPr>
                              <m:t>𝑏</m:t>
                            </m:r>
                          </m:e>
                          <m:sub>
                            <m:r>
                              <a:rPr lang="fr-FR" sz="2400" i="1">
                                <a:effectLst/>
                                <a:latin typeface="Cambria Math" panose="02040503050406030204" pitchFamily="18" charset="0"/>
                                <a:ea typeface="Times New Roman" panose="02020603050405020304" pitchFamily="18" charset="0"/>
                              </a:rPr>
                              <m:t>2</m:t>
                            </m:r>
                          </m:sub>
                        </m:sSub>
                      </m:e>
                    </m:d>
                  </m:oMath>
                </a14:m>
                <a:r>
                  <a:rPr lang="fr-FR" sz="2400" dirty="0">
                    <a:effectLst/>
                    <a:latin typeface="Times New Roman" panose="02020603050405020304" pitchFamily="18" charset="0"/>
                    <a:ea typeface="Times New Roman" panose="02020603050405020304" pitchFamily="18" charset="0"/>
                  </a:rPr>
                  <a:t> en utilisant l’action </a:t>
                </a:r>
                <a14:m>
                  <m:oMath xmlns:m="http://schemas.openxmlformats.org/officeDocument/2006/math">
                    <m:sSub>
                      <m:sSubPr>
                        <m:ctrlPr>
                          <a:rPr lang="fr-FR" sz="2400" i="1">
                            <a:effectLst/>
                            <a:latin typeface="Cambria Math" panose="02040503050406030204" pitchFamily="18" charset="0"/>
                            <a:ea typeface="Times New Roman" panose="02020603050405020304" pitchFamily="18" charset="0"/>
                          </a:rPr>
                        </m:ctrlPr>
                      </m:sSubPr>
                      <m:e>
                        <m:r>
                          <a:rPr lang="fr-FR" sz="2400" i="1">
                            <a:effectLst/>
                            <a:latin typeface="Cambria Math" panose="02040503050406030204" pitchFamily="18" charset="0"/>
                            <a:ea typeface="Times New Roman" panose="02020603050405020304" pitchFamily="18" charset="0"/>
                          </a:rPr>
                          <m:t>𝑏</m:t>
                        </m:r>
                      </m:e>
                      <m:sub>
                        <m:r>
                          <a:rPr lang="fr-FR" sz="2400" i="1">
                            <a:effectLst/>
                            <a:latin typeface="Cambria Math" panose="02040503050406030204" pitchFamily="18" charset="0"/>
                            <a:ea typeface="Times New Roman" panose="02020603050405020304" pitchFamily="18" charset="0"/>
                          </a:rPr>
                          <m:t>1</m:t>
                        </m:r>
                      </m:sub>
                    </m:sSub>
                  </m:oMath>
                </a14:m>
                <a:r>
                  <a:rPr lang="fr-FR" sz="2400" dirty="0">
                    <a:effectLst/>
                    <a:latin typeface="Times New Roman" panose="02020603050405020304" pitchFamily="18" charset="0"/>
                    <a:ea typeface="Times New Roman" panose="02020603050405020304" pitchFamily="18" charset="0"/>
                  </a:rPr>
                  <a:t> comme menace de punition dans le cas de déviation du joueur 2.  </a:t>
                </a:r>
              </a:p>
              <a:p>
                <a:pPr marL="342900" indent="-342900" algn="just">
                  <a:spcAft>
                    <a:spcPts val="1000"/>
                  </a:spcAft>
                  <a:buFont typeface="Arial" panose="020B0604020202020204" pitchFamily="34" charset="0"/>
                  <a:buChar char="•"/>
                </a:pPr>
                <a:endParaRPr lang="fr-FR" sz="2400" dirty="0"/>
              </a:p>
            </p:txBody>
          </p:sp>
        </mc:Choice>
        <mc:Fallback xmlns="">
          <p:sp>
            <p:nvSpPr>
              <p:cNvPr id="9" name="ZoneTexte 8">
                <a:extLst>
                  <a:ext uri="{FF2B5EF4-FFF2-40B4-BE49-F238E27FC236}">
                    <a16:creationId xmlns:a16="http://schemas.microsoft.com/office/drawing/2014/main" id="{BC26AC7E-EA4E-48A5-BCFC-52A3BC6296EF}"/>
                  </a:ext>
                </a:extLst>
              </p:cNvPr>
              <p:cNvSpPr txBox="1">
                <a:spLocks noRot="1" noChangeAspect="1" noMove="1" noResize="1" noEditPoints="1" noAdjustHandles="1" noChangeArrowheads="1" noChangeShapeType="1" noTextEdit="1"/>
              </p:cNvSpPr>
              <p:nvPr/>
            </p:nvSpPr>
            <p:spPr>
              <a:xfrm>
                <a:off x="46567" y="4409971"/>
                <a:ext cx="12238148" cy="2067233"/>
              </a:xfrm>
              <a:prstGeom prst="rect">
                <a:avLst/>
              </a:prstGeom>
              <a:blipFill>
                <a:blip r:embed="rId6"/>
                <a:stretch>
                  <a:fillRect l="-698" t="-2353" r="-74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6" name="Tableau 5">
                <a:extLst>
                  <a:ext uri="{FF2B5EF4-FFF2-40B4-BE49-F238E27FC236}">
                    <a16:creationId xmlns:a16="http://schemas.microsoft.com/office/drawing/2014/main" id="{D55A430D-5D61-4DF8-9397-671540182E3F}"/>
                  </a:ext>
                </a:extLst>
              </p:cNvPr>
              <p:cNvGraphicFramePr>
                <a:graphicFrameLocks noGrp="1"/>
              </p:cNvGraphicFramePr>
              <p:nvPr/>
            </p:nvGraphicFramePr>
            <p:xfrm>
              <a:off x="507258" y="1751662"/>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2</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𝑎</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(1,100)</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(99,99)</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1280482"/>
                      </a:ext>
                    </a:extLst>
                  </a:tr>
                  <a:tr h="549509">
                    <a:tc vMerge="1">
                      <a:txBody>
                        <a:bodyPr/>
                        <a:lstStyle/>
                        <a:p>
                          <a:endParaRPr lang="fr-FR"/>
                        </a:p>
                      </a:txBody>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𝑏</m:t>
                                    </m:r>
                                  </m:e>
                                  <m:sub>
                                    <m:r>
                                      <a:rPr lang="fr-FR" sz="2400">
                                        <a:effectLst/>
                                        <a:latin typeface="Cambria Math" panose="02040503050406030204" pitchFamily="18" charset="0"/>
                                      </a:rPr>
                                      <m:t>1</m:t>
                                    </m:r>
                                  </m:sub>
                                </m:sSub>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(0,2)</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(100,1)</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8658299"/>
                      </a:ext>
                    </a:extLst>
                  </a:tr>
                </a:tbl>
              </a:graphicData>
            </a:graphic>
          </p:graphicFrame>
        </mc:Choice>
        <mc:Fallback xmlns="">
          <p:graphicFrame>
            <p:nvGraphicFramePr>
              <p:cNvPr id="6" name="Tableau 5">
                <a:extLst>
                  <a:ext uri="{FF2B5EF4-FFF2-40B4-BE49-F238E27FC236}">
                    <a16:creationId xmlns:a16="http://schemas.microsoft.com/office/drawing/2014/main" id="{D55A430D-5D61-4DF8-9397-671540182E3F}"/>
                  </a:ext>
                </a:extLst>
              </p:cNvPr>
              <p:cNvGraphicFramePr>
                <a:graphicFrameLocks noGrp="1"/>
              </p:cNvGraphicFramePr>
              <p:nvPr/>
            </p:nvGraphicFramePr>
            <p:xfrm>
              <a:off x="507258" y="1751662"/>
              <a:ext cx="4797110" cy="2198036"/>
            </p:xfrm>
            <a:graphic>
              <a:graphicData uri="http://schemas.openxmlformats.org/drawingml/2006/table">
                <a:tbl>
                  <a:tblPr firstRow="1" firstCol="1" bandRow="1">
                    <a:tableStyleId>{5C22544A-7EE6-4342-B048-85BDC9FD1C3A}</a:tableStyleId>
                  </a:tblPr>
                  <a:tblGrid>
                    <a:gridCol w="1495136">
                      <a:extLst>
                        <a:ext uri="{9D8B030D-6E8A-4147-A177-3AD203B41FA5}">
                          <a16:colId xmlns:a16="http://schemas.microsoft.com/office/drawing/2014/main" val="1251624309"/>
                        </a:ext>
                      </a:extLst>
                    </a:gridCol>
                    <a:gridCol w="1100658">
                      <a:extLst>
                        <a:ext uri="{9D8B030D-6E8A-4147-A177-3AD203B41FA5}">
                          <a16:colId xmlns:a16="http://schemas.microsoft.com/office/drawing/2014/main" val="816529031"/>
                        </a:ext>
                      </a:extLst>
                    </a:gridCol>
                    <a:gridCol w="1100658">
                      <a:extLst>
                        <a:ext uri="{9D8B030D-6E8A-4147-A177-3AD203B41FA5}">
                          <a16:colId xmlns:a16="http://schemas.microsoft.com/office/drawing/2014/main" val="1172958922"/>
                        </a:ext>
                      </a:extLst>
                    </a:gridCol>
                    <a:gridCol w="1100658">
                      <a:extLst>
                        <a:ext uri="{9D8B030D-6E8A-4147-A177-3AD203B41FA5}">
                          <a16:colId xmlns:a16="http://schemas.microsoft.com/office/drawing/2014/main" val="2732153702"/>
                        </a:ext>
                      </a:extLst>
                    </a:gridCol>
                  </a:tblGrid>
                  <a:tr h="549509">
                    <a:tc rowSpan="2" gridSpan="2">
                      <a:txBody>
                        <a:bodyPr/>
                        <a:lstStyle/>
                        <a:p>
                          <a:pPr algn="just">
                            <a:spcAft>
                              <a:spcPts val="0"/>
                            </a:spcAft>
                          </a:pP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fr-FR"/>
                        </a:p>
                      </a:txBody>
                      <a:tcPr/>
                    </a:tc>
                    <a:tc gridSpan="2">
                      <a:txBody>
                        <a:bodyPr/>
                        <a:lstStyle/>
                        <a:p>
                          <a:pPr algn="ctr">
                            <a:spcAft>
                              <a:spcPts val="0"/>
                            </a:spcAft>
                          </a:pPr>
                          <a:r>
                            <a:rPr lang="fr-FR" sz="2400">
                              <a:effectLst/>
                            </a:rPr>
                            <a:t>Joueur 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652404621"/>
                      </a:ext>
                    </a:extLst>
                  </a:tr>
                  <a:tr h="549509">
                    <a:tc gridSpan="2" vMerge="1">
                      <a:txBody>
                        <a:bodyPr/>
                        <a:lstStyle/>
                        <a:p>
                          <a:endParaRPr lang="fr-FR"/>
                        </a:p>
                      </a:txBody>
                      <a:tcPr/>
                    </a:tc>
                    <a:tc hMerge="1" vMerge="1">
                      <a:txBody>
                        <a:bodyPr/>
                        <a:lstStyle/>
                        <a:p>
                          <a:endParaRPr lang="fr-FR"/>
                        </a:p>
                      </a:txBody>
                      <a:tcPr/>
                    </a:tc>
                    <a:tc>
                      <a:txBody>
                        <a:bodyPr/>
                        <a:lstStyle/>
                        <a:p>
                          <a:endParaRPr lang="fr-FR"/>
                        </a:p>
                      </a:txBody>
                      <a:tcPr marL="68580" marR="68580" marT="0" marB="0">
                        <a:blipFill>
                          <a:blip r:embed="rId4"/>
                          <a:stretch>
                            <a:fillRect l="-235912" t="-117582" r="-102210" b="-200000"/>
                          </a:stretch>
                        </a:blipFill>
                      </a:tcPr>
                    </a:tc>
                    <a:tc>
                      <a:txBody>
                        <a:bodyPr/>
                        <a:lstStyle/>
                        <a:p>
                          <a:endParaRPr lang="fr-FR"/>
                        </a:p>
                      </a:txBody>
                      <a:tcPr marL="68580" marR="68580" marT="0" marB="0">
                        <a:blipFill>
                          <a:blip r:embed="rId4"/>
                          <a:stretch>
                            <a:fillRect l="-335912" t="-117582" r="-2210" b="-200000"/>
                          </a:stretch>
                        </a:blipFill>
                      </a:tcPr>
                    </a:tc>
                    <a:extLst>
                      <a:ext uri="{0D108BD9-81ED-4DB2-BD59-A6C34878D82A}">
                        <a16:rowId xmlns:a16="http://schemas.microsoft.com/office/drawing/2014/main" val="2319254555"/>
                      </a:ext>
                    </a:extLst>
                  </a:tr>
                  <a:tr h="549509">
                    <a:tc rowSpan="2">
                      <a:txBody>
                        <a:bodyPr/>
                        <a:lstStyle/>
                        <a:p>
                          <a:pPr algn="ctr">
                            <a:spcAft>
                              <a:spcPts val="0"/>
                            </a:spcAft>
                          </a:pPr>
                          <a:r>
                            <a:rPr lang="fr-FR" sz="2400">
                              <a:effectLst/>
                            </a:rPr>
                            <a:t>Joueur 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fr-FR"/>
                        </a:p>
                      </a:txBody>
                      <a:tcPr marL="68580" marR="68580" marT="0" marB="0">
                        <a:blipFill>
                          <a:blip r:embed="rId4"/>
                          <a:stretch>
                            <a:fillRect l="-137222" t="-220000" r="-203333" b="-102222"/>
                          </a:stretch>
                        </a:blipFill>
                      </a:tcPr>
                    </a:tc>
                    <a:tc>
                      <a:txBody>
                        <a:bodyPr/>
                        <a:lstStyle/>
                        <a:p>
                          <a:endParaRPr lang="fr-FR"/>
                        </a:p>
                      </a:txBody>
                      <a:tcPr marL="68580" marR="68580" marT="0" marB="0">
                        <a:blipFill>
                          <a:blip r:embed="rId4"/>
                          <a:stretch>
                            <a:fillRect l="-235912" t="-220000" r="-102210" b="-102222"/>
                          </a:stretch>
                        </a:blipFill>
                      </a:tcPr>
                    </a:tc>
                    <a:tc>
                      <a:txBody>
                        <a:bodyPr/>
                        <a:lstStyle/>
                        <a:p>
                          <a:endParaRPr lang="fr-FR"/>
                        </a:p>
                      </a:txBody>
                      <a:tcPr marL="68580" marR="68580" marT="0" marB="0">
                        <a:blipFill>
                          <a:blip r:embed="rId4"/>
                          <a:stretch>
                            <a:fillRect l="-335912" t="-220000" r="-2210" b="-102222"/>
                          </a:stretch>
                        </a:blipFill>
                      </a:tcPr>
                    </a:tc>
                    <a:extLst>
                      <a:ext uri="{0D108BD9-81ED-4DB2-BD59-A6C34878D82A}">
                        <a16:rowId xmlns:a16="http://schemas.microsoft.com/office/drawing/2014/main" val="3251280482"/>
                      </a:ext>
                    </a:extLst>
                  </a:tr>
                  <a:tr h="549509">
                    <a:tc vMerge="1">
                      <a:txBody>
                        <a:bodyPr/>
                        <a:lstStyle/>
                        <a:p>
                          <a:endParaRPr lang="fr-FR"/>
                        </a:p>
                      </a:txBody>
                      <a:tcPr/>
                    </a:tc>
                    <a:tc>
                      <a:txBody>
                        <a:bodyPr/>
                        <a:lstStyle/>
                        <a:p>
                          <a:endParaRPr lang="fr-FR"/>
                        </a:p>
                      </a:txBody>
                      <a:tcPr marL="68580" marR="68580" marT="0" marB="0">
                        <a:blipFill>
                          <a:blip r:embed="rId4"/>
                          <a:stretch>
                            <a:fillRect l="-137222" t="-320000" r="-203333" b="-2222"/>
                          </a:stretch>
                        </a:blipFill>
                      </a:tcPr>
                    </a:tc>
                    <a:tc>
                      <a:txBody>
                        <a:bodyPr/>
                        <a:lstStyle/>
                        <a:p>
                          <a:endParaRPr lang="fr-FR"/>
                        </a:p>
                      </a:txBody>
                      <a:tcPr marL="68580" marR="68580" marT="0" marB="0">
                        <a:blipFill>
                          <a:blip r:embed="rId4"/>
                          <a:stretch>
                            <a:fillRect l="-235912" t="-320000" r="-102210" b="-2222"/>
                          </a:stretch>
                        </a:blipFill>
                      </a:tcPr>
                    </a:tc>
                    <a:tc>
                      <a:txBody>
                        <a:bodyPr/>
                        <a:lstStyle/>
                        <a:p>
                          <a:endParaRPr lang="fr-FR"/>
                        </a:p>
                      </a:txBody>
                      <a:tcPr marL="68580" marR="68580" marT="0" marB="0">
                        <a:blipFill>
                          <a:blip r:embed="rId4"/>
                          <a:stretch>
                            <a:fillRect l="-335912" t="-320000" r="-2210" b="-2222"/>
                          </a:stretch>
                        </a:blipFill>
                      </a:tcPr>
                    </a:tc>
                    <a:extLst>
                      <a:ext uri="{0D108BD9-81ED-4DB2-BD59-A6C34878D82A}">
                        <a16:rowId xmlns:a16="http://schemas.microsoft.com/office/drawing/2014/main" val="3088658299"/>
                      </a:ext>
                    </a:extLst>
                  </a:tr>
                </a:tbl>
              </a:graphicData>
            </a:graphic>
          </p:graphicFrame>
        </mc:Fallback>
      </mc:AlternateContent>
      <p:pic>
        <p:nvPicPr>
          <p:cNvPr id="10" name="Image 9">
            <a:extLst>
              <a:ext uri="{FF2B5EF4-FFF2-40B4-BE49-F238E27FC236}">
                <a16:creationId xmlns:a16="http://schemas.microsoft.com/office/drawing/2014/main" id="{4AAC433E-7F3B-4230-8739-5054010F7B2C}"/>
              </a:ext>
            </a:extLst>
          </p:cNvPr>
          <p:cNvPicPr>
            <a:picLocks noChangeAspect="1"/>
          </p:cNvPicPr>
          <p:nvPr/>
        </p:nvPicPr>
        <p:blipFill>
          <a:blip r:embed="rId7"/>
          <a:stretch>
            <a:fillRect/>
          </a:stretch>
        </p:blipFill>
        <p:spPr>
          <a:xfrm>
            <a:off x="6066367" y="1614659"/>
            <a:ext cx="6079066" cy="2468570"/>
          </a:xfrm>
          <a:prstGeom prst="rect">
            <a:avLst/>
          </a:prstGeom>
        </p:spPr>
      </p:pic>
      <p:sp>
        <p:nvSpPr>
          <p:cNvPr id="3" name="Espace réservé du pied de page 2">
            <a:extLst>
              <a:ext uri="{FF2B5EF4-FFF2-40B4-BE49-F238E27FC236}">
                <a16:creationId xmlns:a16="http://schemas.microsoft.com/office/drawing/2014/main" id="{F5566CB6-8961-4AC8-8045-486BD7BF8A23}"/>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A7181C91-6C9A-49E5-AA28-70B12D05BB0F}"/>
              </a:ext>
            </a:extLst>
          </p:cNvPr>
          <p:cNvSpPr>
            <a:spLocks noGrp="1"/>
          </p:cNvSpPr>
          <p:nvPr>
            <p:ph type="sldNum" sz="quarter" idx="12"/>
          </p:nvPr>
        </p:nvSpPr>
        <p:spPr/>
        <p:txBody>
          <a:bodyPr/>
          <a:lstStyle/>
          <a:p>
            <a:fld id="{A88EAB1B-73FB-4977-9B11-E6EDEDEB8490}" type="slidenum">
              <a:rPr lang="fr-FR" smtClean="0"/>
              <a:t>97</a:t>
            </a:fld>
            <a:endParaRPr lang="fr-FR" dirty="0"/>
          </a:p>
        </p:txBody>
      </p:sp>
      <p:pic>
        <p:nvPicPr>
          <p:cNvPr id="12" name="Image 11">
            <a:extLst>
              <a:ext uri="{FF2B5EF4-FFF2-40B4-BE49-F238E27FC236}">
                <a16:creationId xmlns:a16="http://schemas.microsoft.com/office/drawing/2014/main" id="{283A3B04-BA80-4E14-9BA8-271D4BF97EAA}"/>
              </a:ext>
            </a:extLst>
          </p:cNvPr>
          <p:cNvPicPr>
            <a:picLocks noChangeAspect="1"/>
          </p:cNvPicPr>
          <p:nvPr/>
        </p:nvPicPr>
        <p:blipFill>
          <a:blip r:embed="rId8"/>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726125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p:sp>
        <p:nvSpPr>
          <p:cNvPr id="5" name="ZoneTexte 4">
            <a:extLst>
              <a:ext uri="{FF2B5EF4-FFF2-40B4-BE49-F238E27FC236}">
                <a16:creationId xmlns:a16="http://schemas.microsoft.com/office/drawing/2014/main" id="{6F7D0CD5-CB69-4A6C-9BBB-0C029308A225}"/>
              </a:ext>
            </a:extLst>
          </p:cNvPr>
          <p:cNvSpPr txBox="1"/>
          <p:nvPr/>
        </p:nvSpPr>
        <p:spPr>
          <a:xfrm>
            <a:off x="0" y="1287917"/>
            <a:ext cx="12158133" cy="5509200"/>
          </a:xfrm>
          <a:prstGeom prst="rect">
            <a:avLst/>
          </a:prstGeom>
          <a:noFill/>
        </p:spPr>
        <p:txBody>
          <a:bodyPr wrap="square" rtlCol="0">
            <a:spAutoFit/>
          </a:bodyPr>
          <a:lstStyle/>
          <a:p>
            <a:pPr algn="just">
              <a:spcAft>
                <a:spcPts val="0"/>
              </a:spcAft>
            </a:pPr>
            <a:r>
              <a:rPr lang="fr-FR" sz="3200" b="1" dirty="0">
                <a:latin typeface="Times New Roman" panose="02020603050405020304" pitchFamily="18" charset="0"/>
                <a:ea typeface="Times New Roman" panose="02020603050405020304" pitchFamily="18" charset="0"/>
              </a:rPr>
              <a:t>2</a:t>
            </a:r>
            <a:r>
              <a:rPr lang="fr-FR" sz="3200" b="1" baseline="30000" dirty="0">
                <a:latin typeface="Times New Roman" panose="02020603050405020304" pitchFamily="18" charset="0"/>
                <a:ea typeface="Times New Roman" panose="02020603050405020304" pitchFamily="18" charset="0"/>
              </a:rPr>
              <a:t>nd</a:t>
            </a:r>
            <a:r>
              <a:rPr lang="fr-FR" sz="3200" b="1" dirty="0">
                <a:latin typeface="Times New Roman" panose="02020603050405020304" pitchFamily="18" charset="0"/>
                <a:ea typeface="Times New Roman" panose="02020603050405020304" pitchFamily="18" charset="0"/>
              </a:rPr>
              <a:t> « Folk </a:t>
            </a:r>
            <a:r>
              <a:rPr lang="fr-FR" sz="3200" b="1" dirty="0" err="1">
                <a:latin typeface="Times New Roman" panose="02020603050405020304" pitchFamily="18" charset="0"/>
                <a:ea typeface="Times New Roman" panose="02020603050405020304" pitchFamily="18" charset="0"/>
              </a:rPr>
              <a:t>theorem</a:t>
            </a:r>
            <a:r>
              <a:rPr lang="fr-FR" sz="3200" b="1" dirty="0">
                <a:latin typeface="Times New Roman" panose="02020603050405020304" pitchFamily="18" charset="0"/>
                <a:ea typeface="Times New Roman" panose="02020603050405020304" pitchFamily="18" charset="0"/>
              </a:rPr>
              <a:t> » : amélioration des paiements individuellement rationnels du jeu d’étape</a:t>
            </a:r>
          </a:p>
          <a:p>
            <a:pPr algn="just">
              <a:spcAft>
                <a:spcPts val="0"/>
              </a:spcAft>
            </a:pPr>
            <a:endParaRPr lang="fr-FR" sz="3200" b="1" dirty="0">
              <a:latin typeface="Times New Roman" panose="02020603050405020304" pitchFamily="18" charset="0"/>
              <a:ea typeface="Times New Roman" panose="02020603050405020304" pitchFamily="18" charset="0"/>
            </a:endParaRPr>
          </a:p>
          <a:p>
            <a:pPr marL="342900" indent="-342900" algn="just">
              <a:spcAft>
                <a:spcPts val="0"/>
              </a:spcAft>
              <a:buFont typeface="Arial" panose="020B0604020202020204" pitchFamily="34" charset="0"/>
              <a:buChar char="•"/>
            </a:pPr>
            <a:r>
              <a:rPr lang="fr-FR" sz="3200" dirty="0">
                <a:latin typeface="Times New Roman" panose="02020603050405020304" pitchFamily="18" charset="0"/>
                <a:ea typeface="Times New Roman" panose="02020603050405020304" pitchFamily="18" charset="0"/>
              </a:rPr>
              <a:t>Le second folk théorème exploite l’idée selon laquelle, pour inciter à des comportements de coopération, les joueurs peuvent utiliser d’autres punitions que celles de l’équilibre de Nash du jeu d’étape. </a:t>
            </a:r>
          </a:p>
          <a:p>
            <a:pPr marL="342900" indent="-342900" algn="just">
              <a:spcAft>
                <a:spcPts val="0"/>
              </a:spcAft>
              <a:buFont typeface="Arial" panose="020B0604020202020204" pitchFamily="34" charset="0"/>
              <a:buChar char="•"/>
            </a:pPr>
            <a:endParaRPr lang="fr-FR" sz="3200" dirty="0">
              <a:latin typeface="Times New Roman" panose="02020603050405020304" pitchFamily="18" charset="0"/>
              <a:ea typeface="Times New Roman" panose="02020603050405020304" pitchFamily="18" charset="0"/>
            </a:endParaRPr>
          </a:p>
          <a:p>
            <a:pPr marL="342900" indent="-342900" algn="just">
              <a:spcAft>
                <a:spcPts val="0"/>
              </a:spcAft>
              <a:buFont typeface="Arial" panose="020B0604020202020204" pitchFamily="34" charset="0"/>
              <a:buChar char="•"/>
            </a:pPr>
            <a:r>
              <a:rPr lang="fr-FR" sz="3200" dirty="0">
                <a:latin typeface="Times New Roman" panose="02020603050405020304" pitchFamily="18" charset="0"/>
                <a:ea typeface="Times New Roman" panose="02020603050405020304" pitchFamily="18" charset="0"/>
              </a:rPr>
              <a:t>Ces punitions doivent tout de même satisfaire une propriété dite de « valeur minimax ».</a:t>
            </a:r>
          </a:p>
          <a:p>
            <a:pPr marL="342900" indent="-342900" algn="just">
              <a:spcAft>
                <a:spcPts val="0"/>
              </a:spcAft>
              <a:buFont typeface="Arial" panose="020B0604020202020204" pitchFamily="34" charset="0"/>
              <a:buChar char="•"/>
            </a:pPr>
            <a:endParaRPr lang="fr-FR" sz="3200" dirty="0">
              <a:latin typeface="Times New Roman" panose="02020603050405020304" pitchFamily="18" charset="0"/>
              <a:ea typeface="Calibri" panose="020F0502020204030204" pitchFamily="34" charset="0"/>
            </a:endParaRPr>
          </a:p>
          <a:p>
            <a:pPr marL="457200" indent="-457200">
              <a:buFont typeface="Arial" panose="020B0604020202020204" pitchFamily="34" charset="0"/>
              <a:buChar char="•"/>
            </a:pPr>
            <a:endParaRPr lang="fr-FR" sz="3200" dirty="0">
              <a:effectLst/>
              <a:ea typeface="Calibri" panose="020F0502020204030204" pitchFamily="34" charset="0"/>
            </a:endParaRPr>
          </a:p>
        </p:txBody>
      </p:sp>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2"/>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7A404A94-7AEE-42FB-B72D-DFDF893FF858}"/>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89A56362-B2D2-430F-87AC-184049D0823F}"/>
              </a:ext>
            </a:extLst>
          </p:cNvPr>
          <p:cNvSpPr>
            <a:spLocks noGrp="1"/>
          </p:cNvSpPr>
          <p:nvPr>
            <p:ph type="sldNum" sz="quarter" idx="12"/>
          </p:nvPr>
        </p:nvSpPr>
        <p:spPr/>
        <p:txBody>
          <a:bodyPr/>
          <a:lstStyle/>
          <a:p>
            <a:fld id="{A88EAB1B-73FB-4977-9B11-E6EDEDEB8490}" type="slidenum">
              <a:rPr lang="fr-FR" smtClean="0"/>
              <a:t>98</a:t>
            </a:fld>
            <a:endParaRPr lang="fr-FR" dirty="0"/>
          </a:p>
        </p:txBody>
      </p:sp>
      <p:pic>
        <p:nvPicPr>
          <p:cNvPr id="7" name="Image 6">
            <a:extLst>
              <a:ext uri="{FF2B5EF4-FFF2-40B4-BE49-F238E27FC236}">
                <a16:creationId xmlns:a16="http://schemas.microsoft.com/office/drawing/2014/main" id="{D0ACC4AB-4B5A-4406-B362-021EA6946FE3}"/>
              </a:ext>
            </a:extLst>
          </p:cNvPr>
          <p:cNvPicPr>
            <a:picLocks noChangeAspect="1"/>
          </p:cNvPicPr>
          <p:nvPr/>
        </p:nvPicPr>
        <p:blipFill>
          <a:blip r:embed="rId3"/>
          <a:stretch>
            <a:fillRect/>
          </a:stretch>
        </p:blipFill>
        <p:spPr>
          <a:xfrm>
            <a:off x="11204293" y="-5787"/>
            <a:ext cx="987705" cy="1287917"/>
          </a:xfrm>
          <a:prstGeom prst="rect">
            <a:avLst/>
          </a:prstGeom>
        </p:spPr>
      </p:pic>
    </p:spTree>
    <p:extLst>
      <p:ext uri="{BB962C8B-B14F-4D97-AF65-F5344CB8AC3E}">
        <p14:creationId xmlns:p14="http://schemas.microsoft.com/office/powerpoint/2010/main" val="11683687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4B297-C235-4086-BBBB-3A21CAA04266}"/>
              </a:ext>
            </a:extLst>
          </p:cNvPr>
          <p:cNvSpPr>
            <a:spLocks noGrp="1"/>
          </p:cNvSpPr>
          <p:nvPr>
            <p:ph type="title"/>
          </p:nvPr>
        </p:nvSpPr>
        <p:spPr>
          <a:xfrm>
            <a:off x="0" y="0"/>
            <a:ext cx="12192000" cy="1287917"/>
          </a:xfrm>
          <a:solidFill>
            <a:schemeClr val="bg1">
              <a:lumMod val="95000"/>
            </a:schemeClr>
          </a:solidFill>
        </p:spPr>
        <p:txBody>
          <a:bodyPr>
            <a:normAutofit/>
          </a:bodyPr>
          <a:lstStyle/>
          <a:p>
            <a:pPr algn="ctr"/>
            <a:r>
              <a:rPr lang="fr-FR" dirty="0">
                <a:latin typeface="Arial Black" panose="020B0A04020102020204" pitchFamily="34" charset="0"/>
                <a:cs typeface="Arial" panose="020B0604020202020204" pitchFamily="34" charset="0"/>
              </a:rPr>
              <a:t>Résultats théoriques</a:t>
            </a:r>
            <a:br>
              <a:rPr lang="fr-FR" dirty="0">
                <a:latin typeface="Arial Black" panose="020B0A04020102020204" pitchFamily="34" charset="0"/>
              </a:rPr>
            </a:br>
            <a:r>
              <a:rPr lang="fr-FR" sz="3600" dirty="0">
                <a:latin typeface="Arial" panose="020B0604020202020204" pitchFamily="34" charset="0"/>
                <a:cs typeface="Arial" panose="020B0604020202020204" pitchFamily="34" charset="0"/>
              </a:rPr>
              <a:t>Jeux répétés infinis</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F7D0CD5-CB69-4A6C-9BBB-0C029308A225}"/>
                  </a:ext>
                </a:extLst>
              </p:cNvPr>
              <p:cNvSpPr txBox="1"/>
              <p:nvPr/>
            </p:nvSpPr>
            <p:spPr>
              <a:xfrm>
                <a:off x="0" y="1287917"/>
                <a:ext cx="12158133" cy="5557099"/>
              </a:xfrm>
              <a:prstGeom prst="rect">
                <a:avLst/>
              </a:prstGeom>
              <a:noFill/>
            </p:spPr>
            <p:txBody>
              <a:bodyPr wrap="square" rtlCol="0">
                <a:spAutoFit/>
              </a:bodyPr>
              <a:lstStyle/>
              <a:p>
                <a:pPr marL="285750" indent="-285750">
                  <a:buFont typeface="Arial" panose="020B0604020202020204" pitchFamily="34" charset="0"/>
                  <a:buChar char="•"/>
                </a:pPr>
                <a:r>
                  <a:rPr lang="fr-FR" sz="3200" dirty="0"/>
                  <a:t>La </a:t>
                </a:r>
                <a:r>
                  <a:rPr lang="fr-FR" sz="3200" b="1" i="1" u="sng" dirty="0"/>
                  <a:t>valeur minimax</a:t>
                </a:r>
                <a:r>
                  <a:rPr lang="fr-FR" sz="3200" b="1" u="sng" dirty="0"/>
                  <a:t> </a:t>
                </a:r>
                <a:r>
                  <a:rPr lang="fr-FR" sz="3200" dirty="0"/>
                  <a:t>d’un joueur est la plus petite valeur à laquelle il peut être contraint par les autres joueurs, sachant qu’il conserve une attitude de meilleure réponse. </a:t>
                </a:r>
              </a:p>
              <a:p>
                <a:pPr marL="285750" indent="-285750">
                  <a:buFont typeface="Arial" panose="020B0604020202020204" pitchFamily="34" charset="0"/>
                  <a:buChar char="•"/>
                </a:pPr>
                <a:endParaRPr lang="fr-FR" sz="3200" dirty="0"/>
              </a:p>
              <a:p>
                <a:pPr marL="285750" indent="-285750">
                  <a:buFont typeface="Arial" panose="020B0604020202020204" pitchFamily="34" charset="0"/>
                  <a:buChar char="•"/>
                </a:pPr>
                <a:r>
                  <a:rPr lang="fr-FR" sz="3200" dirty="0"/>
                  <a:t>C’est-à-dire qu’il s’agit de la pire des punitions infligées à un joueur capable de se défendre de manière optimale. </a:t>
                </a:r>
              </a:p>
              <a:p>
                <a:pPr marL="285750" indent="-285750">
                  <a:buFont typeface="Arial" panose="020B0604020202020204" pitchFamily="34" charset="0"/>
                  <a:buChar char="•"/>
                </a:pPr>
                <a:endParaRPr lang="fr-FR" sz="3200" dirty="0"/>
              </a:p>
              <a:p>
                <a:pPr marL="285750" indent="-285750">
                  <a:buFont typeface="Arial" panose="020B0604020202020204" pitchFamily="34" charset="0"/>
                  <a:buChar char="•"/>
                </a:pPr>
                <a:r>
                  <a:rPr lang="fr-FR" sz="3200" dirty="0"/>
                  <a:t>Formellement, en notant l’espérance de gain (du joueur </a:t>
                </a:r>
                <a14:m>
                  <m:oMath xmlns:m="http://schemas.openxmlformats.org/officeDocument/2006/math">
                    <m:r>
                      <a:rPr lang="fr-FR" sz="3200" i="1">
                        <a:latin typeface="Cambria Math" panose="02040503050406030204" pitchFamily="18" charset="0"/>
                      </a:rPr>
                      <m:t>𝑖</m:t>
                    </m:r>
                  </m:oMath>
                </a14:m>
                <a:r>
                  <a:rPr lang="fr-FR" sz="3200" dirty="0"/>
                  <a:t>) associée à une stratégie mixte </a:t>
                </a:r>
                <a14:m>
                  <m:oMath xmlns:m="http://schemas.openxmlformats.org/officeDocument/2006/math">
                    <m:r>
                      <a:rPr lang="fr-FR" sz="3200" i="1">
                        <a:latin typeface="Cambria Math" panose="02040503050406030204" pitchFamily="18" charset="0"/>
                      </a:rPr>
                      <m:t>𝜎</m:t>
                    </m:r>
                  </m:oMath>
                </a14:m>
                <a:r>
                  <a:rPr lang="fr-FR" sz="3200" dirty="0"/>
                  <a:t> comme </a:t>
                </a:r>
                <a14:m>
                  <m:oMath xmlns:m="http://schemas.openxmlformats.org/officeDocument/2006/math">
                    <m:sSub>
                      <m:sSubPr>
                        <m:ctrlPr>
                          <a:rPr lang="fr-FR" sz="3200" i="1">
                            <a:latin typeface="Cambria Math" panose="02040503050406030204" pitchFamily="18" charset="0"/>
                          </a:rPr>
                        </m:ctrlPr>
                      </m:sSubPr>
                      <m:e>
                        <m:r>
                          <a:rPr lang="fr-FR" sz="3200" i="1">
                            <a:latin typeface="Cambria Math" panose="02040503050406030204" pitchFamily="18" charset="0"/>
                          </a:rPr>
                          <m:t>𝐸</m:t>
                        </m:r>
                      </m:e>
                      <m:sub>
                        <m:r>
                          <a:rPr lang="fr-FR" sz="3200" i="1">
                            <a:latin typeface="Cambria Math" panose="02040503050406030204" pitchFamily="18" charset="0"/>
                          </a:rPr>
                          <m:t>𝜎</m:t>
                        </m:r>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𝑔</m:t>
                        </m:r>
                      </m:e>
                      <m:sub>
                        <m:r>
                          <a:rPr lang="fr-FR" sz="3200" i="1">
                            <a:latin typeface="Cambria Math" panose="02040503050406030204" pitchFamily="18" charset="0"/>
                          </a:rPr>
                          <m:t>𝑖</m:t>
                        </m:r>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𝑔</m:t>
                        </m:r>
                      </m:e>
                      <m:sub>
                        <m:r>
                          <a:rPr lang="fr-FR" sz="3200" i="1">
                            <a:latin typeface="Cambria Math" panose="02040503050406030204" pitchFamily="18" charset="0"/>
                          </a:rPr>
                          <m:t>𝑖</m:t>
                        </m:r>
                      </m:sub>
                    </m:sSub>
                    <m:r>
                      <a:rPr lang="fr-FR" sz="3200" i="1">
                        <a:latin typeface="Cambria Math" panose="02040503050406030204" pitchFamily="18" charset="0"/>
                      </a:rPr>
                      <m:t>(</m:t>
                    </m:r>
                    <m:r>
                      <a:rPr lang="fr-FR" sz="3200" i="1">
                        <a:latin typeface="Cambria Math" panose="02040503050406030204" pitchFamily="18" charset="0"/>
                      </a:rPr>
                      <m:t>𝜎</m:t>
                    </m:r>
                    <m:r>
                      <a:rPr lang="fr-FR" sz="3200" i="1">
                        <a:latin typeface="Cambria Math" panose="02040503050406030204" pitchFamily="18" charset="0"/>
                      </a:rPr>
                      <m:t>)</m:t>
                    </m:r>
                  </m:oMath>
                </a14:m>
                <a:r>
                  <a:rPr lang="fr-FR" sz="3200" dirty="0"/>
                  <a:t>, la valeur minimax du joueur </a:t>
                </a:r>
                <a14:m>
                  <m:oMath xmlns:m="http://schemas.openxmlformats.org/officeDocument/2006/math">
                    <m:r>
                      <a:rPr lang="fr-FR" sz="3200" i="1">
                        <a:latin typeface="Cambria Math" panose="02040503050406030204" pitchFamily="18" charset="0"/>
                      </a:rPr>
                      <m:t>𝑖</m:t>
                    </m:r>
                  </m:oMath>
                </a14:m>
                <a:r>
                  <a:rPr lang="fr-FR" sz="3200" dirty="0"/>
                  <a:t> s’écrit : </a:t>
                </a:r>
              </a:p>
              <a:p>
                <a:pPr/>
                <a14:m>
                  <m:oMathPara xmlns:m="http://schemas.openxmlformats.org/officeDocument/2006/math">
                    <m:oMathParaPr>
                      <m:jc m:val="center"/>
                    </m:oMathParaPr>
                    <m:oMath xmlns:m="http://schemas.openxmlformats.org/officeDocument/2006/math">
                      <m:sSub>
                        <m:sSubPr>
                          <m:ctrlPr>
                            <a:rPr lang="fr-FR" sz="3200" i="1">
                              <a:latin typeface="Cambria Math" panose="02040503050406030204" pitchFamily="18" charset="0"/>
                            </a:rPr>
                          </m:ctrlPr>
                        </m:sSubPr>
                        <m:e>
                          <m:sSub>
                            <m:sSubPr>
                              <m:ctrlPr>
                                <a:rPr lang="fr-FR" sz="3200" i="1">
                                  <a:latin typeface="Cambria Math" panose="02040503050406030204" pitchFamily="18" charset="0"/>
                                </a:rPr>
                              </m:ctrlPr>
                            </m:sSubPr>
                            <m:e>
                              <m:r>
                                <a:rPr lang="fr-FR" sz="3200" i="1">
                                  <a:latin typeface="Cambria Math" panose="02040503050406030204" pitchFamily="18" charset="0"/>
                                </a:rPr>
                                <m:t>𝑚𝑖𝑛</m:t>
                              </m:r>
                            </m:e>
                            <m:sub>
                              <m:sSub>
                                <m:sSubPr>
                                  <m:ctrlPr>
                                    <a:rPr lang="fr-FR" sz="3200" i="1">
                                      <a:latin typeface="Cambria Math" panose="02040503050406030204" pitchFamily="18" charset="0"/>
                                    </a:rPr>
                                  </m:ctrlPr>
                                </m:sSubPr>
                                <m:e>
                                  <m:r>
                                    <a:rPr lang="fr-FR" sz="3200" i="1">
                                      <a:latin typeface="Cambria Math" panose="02040503050406030204" pitchFamily="18" charset="0"/>
                                    </a:rPr>
                                    <m:t>𝜎</m:t>
                                  </m:r>
                                </m:e>
                                <m:sub>
                                  <m:r>
                                    <a:rPr lang="fr-FR" sz="3200" i="1">
                                      <a:latin typeface="Cambria Math" panose="02040503050406030204" pitchFamily="18" charset="0"/>
                                    </a:rPr>
                                    <m:t>−</m:t>
                                  </m:r>
                                  <m:r>
                                    <a:rPr lang="fr-FR" sz="3200" i="1">
                                      <a:latin typeface="Cambria Math" panose="02040503050406030204" pitchFamily="18" charset="0"/>
                                    </a:rPr>
                                    <m:t>𝑖</m:t>
                                  </m:r>
                                </m:sub>
                              </m:sSub>
                            </m:sub>
                          </m:sSub>
                          <m:r>
                            <a:rPr lang="fr-FR" sz="3200" i="1">
                              <a:latin typeface="Cambria Math" panose="02040503050406030204" pitchFamily="18" charset="0"/>
                            </a:rPr>
                            <m:t>𝑚𝑎𝑥</m:t>
                          </m:r>
                        </m:e>
                        <m:sub>
                          <m:sSub>
                            <m:sSubPr>
                              <m:ctrlPr>
                                <a:rPr lang="fr-FR" sz="3200" i="1">
                                  <a:latin typeface="Cambria Math" panose="02040503050406030204" pitchFamily="18" charset="0"/>
                                </a:rPr>
                              </m:ctrlPr>
                            </m:sSubPr>
                            <m:e>
                              <m:r>
                                <a:rPr lang="fr-FR" sz="3200" i="1">
                                  <a:latin typeface="Cambria Math" panose="02040503050406030204" pitchFamily="18" charset="0"/>
                                </a:rPr>
                                <m:t>𝜎</m:t>
                              </m:r>
                            </m:e>
                            <m:sub>
                              <m:r>
                                <a:rPr lang="fr-FR" sz="3200" i="1">
                                  <a:latin typeface="Cambria Math" panose="02040503050406030204" pitchFamily="18" charset="0"/>
                                </a:rPr>
                                <m:t>𝑖</m:t>
                              </m:r>
                            </m:sub>
                          </m:sSub>
                        </m:sub>
                      </m:sSub>
                      <m:sSub>
                        <m:sSubPr>
                          <m:ctrlPr>
                            <a:rPr lang="fr-FR" sz="3200" i="1">
                              <a:latin typeface="Cambria Math" panose="02040503050406030204" pitchFamily="18" charset="0"/>
                            </a:rPr>
                          </m:ctrlPr>
                        </m:sSubPr>
                        <m:e>
                          <m:r>
                            <a:rPr lang="fr-FR" sz="3200" i="1">
                              <a:latin typeface="Cambria Math" panose="02040503050406030204" pitchFamily="18" charset="0"/>
                            </a:rPr>
                            <m:t>𝑔</m:t>
                          </m:r>
                        </m:e>
                        <m:sub>
                          <m:r>
                            <a:rPr lang="fr-FR" sz="3200" i="1">
                              <a:latin typeface="Cambria Math" panose="02040503050406030204" pitchFamily="18" charset="0"/>
                            </a:rPr>
                            <m:t>𝑖</m:t>
                          </m:r>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𝜎</m:t>
                          </m:r>
                        </m:e>
                        <m:sub>
                          <m:r>
                            <a:rPr lang="fr-FR" sz="3200" i="1">
                              <a:latin typeface="Cambria Math" panose="02040503050406030204" pitchFamily="18" charset="0"/>
                            </a:rPr>
                            <m:t>−</m:t>
                          </m:r>
                          <m:r>
                            <a:rPr lang="fr-FR" sz="3200" i="1">
                              <a:latin typeface="Cambria Math" panose="02040503050406030204" pitchFamily="18" charset="0"/>
                            </a:rPr>
                            <m:t>𝑖</m:t>
                          </m:r>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𝜎</m:t>
                          </m:r>
                        </m:e>
                        <m:sub>
                          <m:r>
                            <a:rPr lang="fr-FR" sz="3200" i="1">
                              <a:latin typeface="Cambria Math" panose="02040503050406030204" pitchFamily="18" charset="0"/>
                            </a:rPr>
                            <m:t>𝑖</m:t>
                          </m:r>
                        </m:sub>
                      </m:sSub>
                      <m:r>
                        <a:rPr lang="fr-FR" sz="3200" i="1">
                          <a:latin typeface="Cambria Math" panose="02040503050406030204" pitchFamily="18" charset="0"/>
                        </a:rPr>
                        <m:t>)</m:t>
                      </m:r>
                    </m:oMath>
                  </m:oMathPara>
                </a14:m>
                <a:endParaRPr lang="fr-FR" sz="3200" dirty="0"/>
              </a:p>
            </p:txBody>
          </p:sp>
        </mc:Choice>
        <mc:Fallback xmlns="">
          <p:sp>
            <p:nvSpPr>
              <p:cNvPr id="5" name="ZoneTexte 4">
                <a:extLst>
                  <a:ext uri="{FF2B5EF4-FFF2-40B4-BE49-F238E27FC236}">
                    <a16:creationId xmlns:a16="http://schemas.microsoft.com/office/drawing/2014/main" id="{6F7D0CD5-CB69-4A6C-9BBB-0C029308A225}"/>
                  </a:ext>
                </a:extLst>
              </p:cNvPr>
              <p:cNvSpPr txBox="1">
                <a:spLocks noRot="1" noChangeAspect="1" noMove="1" noResize="1" noEditPoints="1" noAdjustHandles="1" noChangeArrowheads="1" noChangeShapeType="1" noTextEdit="1"/>
              </p:cNvSpPr>
              <p:nvPr/>
            </p:nvSpPr>
            <p:spPr>
              <a:xfrm>
                <a:off x="0" y="1287917"/>
                <a:ext cx="12158133" cy="5557099"/>
              </a:xfrm>
              <a:prstGeom prst="rect">
                <a:avLst/>
              </a:prstGeom>
              <a:blipFill>
                <a:blip r:embed="rId2"/>
                <a:stretch>
                  <a:fillRect l="-1153" t="-1425" r="-1153"/>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D1C452B6-F6F0-463A-BF3C-8FD6063B21DC}"/>
              </a:ext>
            </a:extLst>
          </p:cNvPr>
          <p:cNvPicPr>
            <a:picLocks noChangeAspect="1"/>
          </p:cNvPicPr>
          <p:nvPr/>
        </p:nvPicPr>
        <p:blipFill>
          <a:blip r:embed="rId3"/>
          <a:stretch>
            <a:fillRect/>
          </a:stretch>
        </p:blipFill>
        <p:spPr>
          <a:xfrm>
            <a:off x="11279956" y="0"/>
            <a:ext cx="912044" cy="1287917"/>
          </a:xfrm>
          <a:prstGeom prst="rect">
            <a:avLst/>
          </a:prstGeom>
        </p:spPr>
      </p:pic>
      <p:sp>
        <p:nvSpPr>
          <p:cNvPr id="3" name="Espace réservé du pied de page 2">
            <a:extLst>
              <a:ext uri="{FF2B5EF4-FFF2-40B4-BE49-F238E27FC236}">
                <a16:creationId xmlns:a16="http://schemas.microsoft.com/office/drawing/2014/main" id="{9EA63450-A6B1-44C1-9BDF-BAAF889FE911}"/>
              </a:ext>
            </a:extLst>
          </p:cNvPr>
          <p:cNvSpPr>
            <a:spLocks noGrp="1"/>
          </p:cNvSpPr>
          <p:nvPr>
            <p:ph type="ftr" sz="quarter" idx="11"/>
          </p:nvPr>
        </p:nvSpPr>
        <p:spPr/>
        <p:txBody>
          <a:bodyPr/>
          <a:lstStyle/>
          <a:p>
            <a:r>
              <a:rPr lang="fr-FR"/>
              <a:t>Diapositives du livre "Microéconomie : Théorie des jeux et contrats" ©Jérôme MATHIS</a:t>
            </a:r>
            <a:endParaRPr lang="fr-FR" dirty="0"/>
          </a:p>
        </p:txBody>
      </p:sp>
      <p:sp>
        <p:nvSpPr>
          <p:cNvPr id="4" name="Espace réservé du numéro de diapositive 3">
            <a:extLst>
              <a:ext uri="{FF2B5EF4-FFF2-40B4-BE49-F238E27FC236}">
                <a16:creationId xmlns:a16="http://schemas.microsoft.com/office/drawing/2014/main" id="{720CCE6F-457F-435E-949F-904A1EE06262}"/>
              </a:ext>
            </a:extLst>
          </p:cNvPr>
          <p:cNvSpPr>
            <a:spLocks noGrp="1"/>
          </p:cNvSpPr>
          <p:nvPr>
            <p:ph type="sldNum" sz="quarter" idx="12"/>
          </p:nvPr>
        </p:nvSpPr>
        <p:spPr/>
        <p:txBody>
          <a:bodyPr/>
          <a:lstStyle/>
          <a:p>
            <a:fld id="{A88EAB1B-73FB-4977-9B11-E6EDEDEB8490}" type="slidenum">
              <a:rPr lang="fr-FR" smtClean="0"/>
              <a:t>99</a:t>
            </a:fld>
            <a:endParaRPr lang="fr-FR" dirty="0"/>
          </a:p>
        </p:txBody>
      </p:sp>
      <p:pic>
        <p:nvPicPr>
          <p:cNvPr id="7" name="Image 6">
            <a:extLst>
              <a:ext uri="{FF2B5EF4-FFF2-40B4-BE49-F238E27FC236}">
                <a16:creationId xmlns:a16="http://schemas.microsoft.com/office/drawing/2014/main" id="{D5CD66B6-5A65-4240-B821-3647D8124180}"/>
              </a:ext>
            </a:extLst>
          </p:cNvPr>
          <p:cNvPicPr>
            <a:picLocks noChangeAspect="1"/>
          </p:cNvPicPr>
          <p:nvPr/>
        </p:nvPicPr>
        <p:blipFill>
          <a:blip r:embed="rId4"/>
          <a:stretch>
            <a:fillRect/>
          </a:stretch>
        </p:blipFill>
        <p:spPr>
          <a:xfrm>
            <a:off x="11204293" y="-5787"/>
            <a:ext cx="987705" cy="1287917"/>
          </a:xfrm>
          <a:prstGeom prst="rect">
            <a:avLst/>
          </a:prstGeom>
        </p:spPr>
      </p:pic>
    </p:spTree>
    <p:extLst>
      <p:ext uri="{BB962C8B-B14F-4D97-AF65-F5344CB8AC3E}">
        <p14:creationId xmlns:p14="http://schemas.microsoft.com/office/powerpoint/2010/main" val="370999730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1">
      <a:majorFont>
        <a:latin typeface="Calibri Light"/>
        <a:ea typeface=""/>
        <a:cs typeface=""/>
      </a:majorFont>
      <a:minorFont>
        <a:latin typeface="Cambria Mat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1327</TotalTime>
  <Words>12514</Words>
  <Application>Microsoft Office PowerPoint</Application>
  <PresentationFormat>Grand écran</PresentationFormat>
  <Paragraphs>1730</Paragraphs>
  <Slides>130</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130</vt:i4>
      </vt:variant>
    </vt:vector>
  </HeadingPairs>
  <TitlesOfParts>
    <vt:vector size="139" baseType="lpstr">
      <vt:lpstr>Arial</vt:lpstr>
      <vt:lpstr>Arial Black</vt:lpstr>
      <vt:lpstr>Calibri</vt:lpstr>
      <vt:lpstr>Calibri Light</vt:lpstr>
      <vt:lpstr>Cambria</vt:lpstr>
      <vt:lpstr>Cambria Math</vt:lpstr>
      <vt:lpstr>Symbol</vt:lpstr>
      <vt:lpstr>Times New Roman</vt:lpstr>
      <vt:lpstr>Thème Office</vt:lpstr>
      <vt:lpstr>Game Theory  with Economic and Finance Applications  Chapitre 3: JEUX RÉPÉTÉS  Jérôme MATHIS (LEDa)</vt:lpstr>
      <vt:lpstr>Présentation PowerPoint</vt:lpstr>
      <vt:lpstr>Jeux répétés Plan</vt:lpstr>
      <vt:lpstr>Jeux répétés Plan</vt:lpstr>
      <vt:lpstr>Introduction La résolution du dilemme du prisonnier</vt:lpstr>
      <vt:lpstr>Introduction La résolution du dilemme du prisonnier</vt:lpstr>
      <vt:lpstr>Introduction La résolution du dilemme du prisonnier</vt:lpstr>
      <vt:lpstr>Introduction La résolution du dilemme du prisonnier</vt:lpstr>
      <vt:lpstr>Introduction La résolution du dilemme du prisonnier</vt:lpstr>
      <vt:lpstr>Introduction La résolution du dilemme du prisonnier</vt:lpstr>
      <vt:lpstr>Introduction La résolution du dilemme du prisonnier</vt:lpstr>
      <vt:lpstr>Introduction La résolution du dilemme du prisonnier</vt:lpstr>
      <vt:lpstr>Introduction La résolution du dilemme du prisonnier</vt:lpstr>
      <vt:lpstr>Introduction La résolution du dilemme du prisonnier</vt:lpstr>
      <vt:lpstr>Introduction La résolution du dilemme du prisonnier</vt:lpstr>
      <vt:lpstr>Jeux répétés Plan</vt:lpstr>
      <vt:lpstr>Introduction Le dilemme du prisonnier répété un nombre fini de fois</vt:lpstr>
      <vt:lpstr>Introduction Le dilemme du prisonnier répété un nombre fini de fois</vt:lpstr>
      <vt:lpstr>Introduction Le dilemme du prisonnier répété un nombre fini de fois</vt:lpstr>
      <vt:lpstr>Introduction Le dilemme du prisonnier répété un nombre fini de fois</vt:lpstr>
      <vt:lpstr>Jeux répétés Plan</vt:lpstr>
      <vt:lpstr>Introduction Qu’est-ce qu’un jeu répété un nombre infini de fois ?</vt:lpstr>
      <vt:lpstr>Introduction Qu’est-ce qu’un jeu répété un nombre infini de fois ?</vt:lpstr>
      <vt:lpstr>Jeux répétés Plan</vt:lpstr>
      <vt:lpstr>Construction du jeu répété </vt:lpstr>
      <vt:lpstr>Jeux répétés Plan</vt:lpstr>
      <vt:lpstr>Construction du jeu répété Jeu d’étape</vt:lpstr>
      <vt:lpstr>Jeux répétés Plan</vt:lpstr>
      <vt:lpstr>Construction du jeu répété Répétition du jeu d’étape</vt:lpstr>
      <vt:lpstr>Construction du jeu répété Répétition du jeu d’étape</vt:lpstr>
      <vt:lpstr>Construction du jeu répété Répétition du jeu d’étape</vt:lpstr>
      <vt:lpstr>Jeux répétés Plan</vt:lpstr>
      <vt:lpstr>Construction du jeu répété Stratégies du jeu répété</vt:lpstr>
      <vt:lpstr>Construction du jeu répété Stratégies du jeu répété</vt:lpstr>
      <vt:lpstr>Construction du jeu répété Stratégies du jeu répété</vt:lpstr>
      <vt:lpstr>Jeux répétés Plan</vt:lpstr>
      <vt:lpstr>Construction du jeu répété Paiement escompté</vt:lpstr>
      <vt:lpstr>Construction du jeu répété Paiement escompté</vt:lpstr>
      <vt:lpstr>Construction du jeu répété Paiement escompté</vt:lpstr>
      <vt:lpstr>Construction du jeu répété Paiement escompté</vt:lpstr>
      <vt:lpstr>Construction du jeu répété Paiement escompté</vt:lpstr>
      <vt:lpstr>Construction du jeu répété Paiement escompté</vt:lpstr>
      <vt:lpstr>Construction du jeu répété Paiement escompté</vt:lpstr>
      <vt:lpstr>Construction du jeu répété Paiement escompté</vt:lpstr>
      <vt:lpstr>Construction du jeu répété Paiement escompté</vt:lpstr>
      <vt:lpstr>Construction du jeu répété Paiement escompté</vt:lpstr>
      <vt:lpstr>Construction du jeu répété Paiement escompté</vt:lpstr>
      <vt:lpstr>Construction du jeu répété Paiement escompté</vt:lpstr>
      <vt:lpstr>Jeux répétés Plan</vt:lpstr>
      <vt:lpstr>Construction du jeu répété Concept de solution</vt:lpstr>
      <vt:lpstr>Jeux répétés Plan</vt:lpstr>
      <vt:lpstr>Résultats théoriques Principe de déviation en un coup</vt:lpstr>
      <vt:lpstr>Résultats théoriques Principe de déviation en un coup</vt:lpstr>
      <vt:lpstr>Résultats théoriques Principe de déviation en un coup</vt:lpstr>
      <vt:lpstr>Jeux répétés Plan</vt:lpstr>
      <vt:lpstr>Résultats théoriques Jeux répétés finis</vt:lpstr>
      <vt:lpstr>Résultats théoriques Jeux répétés finis</vt:lpstr>
      <vt:lpstr>Résultats théoriques Jeux répétés finis</vt:lpstr>
      <vt:lpstr>Résultats théoriques Jeux répétés finis</vt:lpstr>
      <vt:lpstr>Résultats théoriques Jeux répétés finis</vt:lpstr>
      <vt:lpstr>Résultats théoriques Jeux répétés finis</vt:lpstr>
      <vt:lpstr>Résultats théoriques Jeux répétés finis</vt:lpstr>
      <vt:lpstr>Résultats théoriques Jeux répétés finis</vt:lpstr>
      <vt:lpstr>Résultats théoriques Jeux répétés finis</vt:lpstr>
      <vt:lpstr>Résultats théoriques Jeux répétés finis</vt:lpstr>
      <vt:lpstr>Résultats théoriques Jeux répétés finis</vt:lpstr>
      <vt:lpstr>Résultats théoriques Jeux répétés finis</vt:lpstr>
      <vt:lpstr>Résultats théoriques Jeux répétés finis</vt:lpstr>
      <vt:lpstr>Jeux répétés Plan</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Résultats théoriques Jeux répétés infinis</vt:lpstr>
      <vt:lpstr>Jeux répétés Plan</vt:lpstr>
      <vt:lpstr>Application à l’économie industrielle Collusion en prix au sein d’un duopole</vt:lpstr>
      <vt:lpstr>Application à l’économie industrielle Collusion en prix au sein d’un duopole</vt:lpstr>
      <vt:lpstr>Application à l’économie industrielle Collusion en prix au sein d’un duopole</vt:lpstr>
      <vt:lpstr>Application à l’économie industrielle Collusion en prix au sein d’un duopole</vt:lpstr>
      <vt:lpstr>Application à l’économie industrielle Collusion en prix au sein d’un duopole</vt:lpstr>
      <vt:lpstr>Application à l’économie industrielle Collusion en prix au sein d’un duopole</vt:lpstr>
      <vt:lpstr>Application à l’économie industrielle Collusion en prix au sein d’un duopole</vt:lpstr>
      <vt:lpstr>Application à l’économie industrielle Collusion en prix au sein d’un duopole</vt:lpstr>
      <vt:lpstr>Application à l’économie industrielle Collusion en prix au sein d’un duopole</vt:lpstr>
      <vt:lpstr>Application à l’économie industrielle Collusion en prix au sein d’un duopole</vt:lpstr>
      <vt:lpstr>Application à l’économie industrielle Collusion en prix au sein d’un duopole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Théorie des Jeux Université Paris-Dauphine Jérôme MATHIS (LEDa)</dc:title>
  <dc:creator>Jérôme Mathis</dc:creator>
  <cp:lastModifiedBy>Jérôme Mathis</cp:lastModifiedBy>
  <cp:revision>167</cp:revision>
  <cp:lastPrinted>2018-04-26T17:19:55Z</cp:lastPrinted>
  <dcterms:created xsi:type="dcterms:W3CDTF">2018-04-20T06:29:04Z</dcterms:created>
  <dcterms:modified xsi:type="dcterms:W3CDTF">2020-08-28T15:39:53Z</dcterms:modified>
</cp:coreProperties>
</file>