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02"/>
  </p:notesMasterIdLst>
  <p:handoutMasterIdLst>
    <p:handoutMasterId r:id="rId103"/>
  </p:handoutMasterIdLst>
  <p:sldIdLst>
    <p:sldId id="256" r:id="rId2"/>
    <p:sldId id="258" r:id="rId3"/>
    <p:sldId id="348" r:id="rId4"/>
    <p:sldId id="349" r:id="rId5"/>
    <p:sldId id="257" r:id="rId6"/>
    <p:sldId id="362" r:id="rId7"/>
    <p:sldId id="363" r:id="rId8"/>
    <p:sldId id="261" r:id="rId9"/>
    <p:sldId id="262" r:id="rId10"/>
    <p:sldId id="263" r:id="rId11"/>
    <p:sldId id="265" r:id="rId12"/>
    <p:sldId id="266" r:id="rId13"/>
    <p:sldId id="267" r:id="rId14"/>
    <p:sldId id="350" r:id="rId15"/>
    <p:sldId id="268" r:id="rId16"/>
    <p:sldId id="271" r:id="rId17"/>
    <p:sldId id="272" r:id="rId18"/>
    <p:sldId id="270" r:id="rId19"/>
    <p:sldId id="351" r:id="rId20"/>
    <p:sldId id="275" r:id="rId21"/>
    <p:sldId id="273" r:id="rId22"/>
    <p:sldId id="276" r:id="rId23"/>
    <p:sldId id="352" r:id="rId24"/>
    <p:sldId id="277" r:id="rId25"/>
    <p:sldId id="278" r:id="rId26"/>
    <p:sldId id="279" r:id="rId27"/>
    <p:sldId id="280" r:id="rId28"/>
    <p:sldId id="353" r:id="rId29"/>
    <p:sldId id="281" r:id="rId30"/>
    <p:sldId id="282" r:id="rId31"/>
    <p:sldId id="354" r:id="rId32"/>
    <p:sldId id="283" r:id="rId33"/>
    <p:sldId id="285" r:id="rId34"/>
    <p:sldId id="286" r:id="rId35"/>
    <p:sldId id="287" r:id="rId36"/>
    <p:sldId id="355" r:id="rId37"/>
    <p:sldId id="309" r:id="rId38"/>
    <p:sldId id="288" r:id="rId39"/>
    <p:sldId id="289" r:id="rId40"/>
    <p:sldId id="290" r:id="rId41"/>
    <p:sldId id="291" r:id="rId42"/>
    <p:sldId id="292" r:id="rId43"/>
    <p:sldId id="300" r:id="rId44"/>
    <p:sldId id="293" r:id="rId45"/>
    <p:sldId id="299" r:id="rId46"/>
    <p:sldId id="361" r:id="rId47"/>
    <p:sldId id="295" r:id="rId48"/>
    <p:sldId id="296" r:id="rId49"/>
    <p:sldId id="297" r:id="rId50"/>
    <p:sldId id="298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56" r:id="rId59"/>
    <p:sldId id="357" r:id="rId60"/>
    <p:sldId id="308" r:id="rId61"/>
    <p:sldId id="310" r:id="rId62"/>
    <p:sldId id="312" r:id="rId63"/>
    <p:sldId id="314" r:id="rId64"/>
    <p:sldId id="313" r:id="rId65"/>
    <p:sldId id="311" r:id="rId66"/>
    <p:sldId id="315" r:id="rId67"/>
    <p:sldId id="316" r:id="rId68"/>
    <p:sldId id="318" r:id="rId69"/>
    <p:sldId id="317" r:id="rId70"/>
    <p:sldId id="319" r:id="rId71"/>
    <p:sldId id="320" r:id="rId72"/>
    <p:sldId id="321" r:id="rId73"/>
    <p:sldId id="322" r:id="rId74"/>
    <p:sldId id="323" r:id="rId75"/>
    <p:sldId id="358" r:id="rId76"/>
    <p:sldId id="324" r:id="rId77"/>
    <p:sldId id="325" r:id="rId78"/>
    <p:sldId id="327" r:id="rId79"/>
    <p:sldId id="326" r:id="rId80"/>
    <p:sldId id="328" r:id="rId81"/>
    <p:sldId id="329" r:id="rId82"/>
    <p:sldId id="330" r:id="rId83"/>
    <p:sldId id="359" r:id="rId84"/>
    <p:sldId id="331" r:id="rId85"/>
    <p:sldId id="332" r:id="rId86"/>
    <p:sldId id="333" r:id="rId87"/>
    <p:sldId id="334" r:id="rId88"/>
    <p:sldId id="336" r:id="rId89"/>
    <p:sldId id="335" r:id="rId90"/>
    <p:sldId id="337" r:id="rId91"/>
    <p:sldId id="360" r:id="rId92"/>
    <p:sldId id="338" r:id="rId93"/>
    <p:sldId id="339" r:id="rId94"/>
    <p:sldId id="340" r:id="rId95"/>
    <p:sldId id="342" r:id="rId96"/>
    <p:sldId id="343" r:id="rId97"/>
    <p:sldId id="344" r:id="rId98"/>
    <p:sldId id="345" r:id="rId99"/>
    <p:sldId id="346" r:id="rId100"/>
    <p:sldId id="347" r:id="rId101"/>
  </p:sldIdLst>
  <p:sldSz cx="12192000" cy="6858000"/>
  <p:notesSz cx="10234613" cy="710406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161"/>
    <a:srgbClr val="FF3B3B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1705" autoAdjust="0"/>
  </p:normalViewPr>
  <p:slideViewPr>
    <p:cSldViewPr snapToGrid="0">
      <p:cViewPr>
        <p:scale>
          <a:sx n="75" d="100"/>
          <a:sy n="75" d="100"/>
        </p:scale>
        <p:origin x="1059" y="7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3525" y="2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B496C5F1-0507-40C6-BCAC-8032205B134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0"/>
            <a:ext cx="4434618" cy="3559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FDC0A78-E712-499E-BD8E-5601F1C19FF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797708" y="0"/>
            <a:ext cx="4434617" cy="3559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87B90-2F95-4B8D-9411-06274C867B56}" type="datetimeFigureOut">
              <a:rPr lang="fr-FR" smtClean="0"/>
              <a:t>28/08/2020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8D3CBF2-0740-4733-8E9C-03932C95B27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6748143"/>
            <a:ext cx="4434618" cy="3559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58BAB2D-C58C-4ADC-A7A0-2E794788772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797708" y="6748143"/>
            <a:ext cx="4434617" cy="3559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5BECA-DD3B-418C-8BCD-AF89628A60F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300330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434618" cy="3559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797708" y="0"/>
            <a:ext cx="4434617" cy="3559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167691-4DF4-41A3-8B80-3D5AB1854FA3}" type="datetimeFigureOut">
              <a:rPr lang="fr-FR" smtClean="0"/>
              <a:t>28/08/2020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5612" cy="2398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1024605" y="3419252"/>
            <a:ext cx="8187690" cy="279666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2" y="6748143"/>
            <a:ext cx="4434618" cy="3559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797708" y="6748143"/>
            <a:ext cx="4434617" cy="3559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60DFFD-EC87-4014-9E90-E1171ABEFA2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876626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F180AD-02C9-40E1-A3AB-889C13B98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4966031-E0FE-49A6-B482-163E870776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3893D20-6827-42DE-B784-13BCB623E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C0AB0-3C3A-44B2-A098-ACCAE5D448C9}" type="datetime1">
              <a:rPr lang="fr-FR" smtClean="0"/>
              <a:t>28/08/2020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EEC93D-DE78-43EC-B4BD-E04A87A3A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F086033-DCE5-4DF1-BC54-1E55D2087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0714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AD931D-75BB-446C-950C-3CAA962D4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7777D30-1AE7-4015-A227-D7BEB2FF9C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D3191F5-1BA4-49BA-9D50-B7D99F848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CB876-77D8-4CF8-B350-B21C644A17CB}" type="datetime1">
              <a:rPr lang="fr-FR" smtClean="0"/>
              <a:t>28/08/2020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AD8990-6A73-4E02-9885-6E5DE2C2D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7C4B5FB-A60B-4CB3-A42B-0E472DB30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0936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5E74F5D-9DE6-44A2-BE17-8F9C86C73F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E8CF6E6-8EB7-4273-9DE6-2D15108A3F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8FD1212-EBC0-4FD9-9B79-BBAF36D78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110F6-B60A-41AD-9AB1-5DD28130E0BA}" type="datetime1">
              <a:rPr lang="fr-FR" smtClean="0"/>
              <a:t>28/08/2020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FE8D0EC-93D9-4D71-B3C3-8856BFA57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C9BC7F5-4EA1-457A-8F6C-0EEADAB76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8400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CE1B60-F09F-46EA-AA1B-88A137972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13E893-6E82-4EBF-A673-226083AF44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7FD53F9-3D60-4F67-8209-86BA7AA617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640982"/>
            <a:ext cx="2677732" cy="212500"/>
          </a:xfrm>
        </p:spPr>
        <p:txBody>
          <a:bodyPr/>
          <a:lstStyle/>
          <a:p>
            <a:fld id="{A78C4D79-ED54-41D6-BD75-967E75620DD6}" type="datetime1">
              <a:rPr lang="fr-FR" smtClean="0"/>
              <a:t>28/08/2020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60C800C-C911-4DF1-AF78-5D62E1243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97034" y="6690575"/>
            <a:ext cx="5777664" cy="167424"/>
          </a:xfrm>
        </p:spPr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3589017-BD91-4C05-BE23-8626E9FFE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4698" y="6690575"/>
            <a:ext cx="517301" cy="167424"/>
          </a:xfrm>
        </p:spPr>
        <p:txBody>
          <a:bodyPr/>
          <a:lstStyle/>
          <a:p>
            <a:fld id="{A88EAB1B-73FB-4977-9B11-E6EDEDEB849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8760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FE3238-592B-44A9-B81D-A21F471DE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D9184C2-B086-4DF5-8262-E376A77D1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5E2B31-715C-41D3-BDDE-9FFE45DE2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75BC4-B19E-4AF4-9A72-E174EF805294}" type="datetime1">
              <a:rPr lang="fr-FR" smtClean="0"/>
              <a:t>28/08/2020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3CE5AF-BF14-422C-B58F-17F8181AC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FA4D37B-3A71-4974-9A7E-B430444F2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6831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3A040-4751-49BF-94CE-E2988D76C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8D5DAF-423D-4FC5-B6EC-A0CD3413FC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9C56A8D-7EE7-4DD9-AA3E-7F36B632CF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47A8CF6-2F60-4A12-889B-6CB7BE155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8C68F-70BE-4A44-9486-C04CECA805DA}" type="datetime1">
              <a:rPr lang="fr-FR" smtClean="0"/>
              <a:t>28/08/2020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89FD395-4E32-414D-A1B7-C1CD99061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57FB010-469A-42D3-BF62-CCC3C8BE8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5446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4A5AD6-6B90-4A28-9D05-8184777E0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13A5390-D871-4D60-AC3F-4975E619A2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423AA76-C9A3-447E-8FAE-E266CDE68A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3E10670-AFF3-4DBD-A8CA-3E7ACAF137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14F48C3-3CAA-4F75-AAF6-13BDB6681E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57678E4-942D-4718-B549-983D0149A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81ED0-0EAA-42A2-94A0-64807FA9DA86}" type="datetime1">
              <a:rPr lang="fr-FR" smtClean="0"/>
              <a:t>28/08/2020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43027CB-2A02-4090-9BD6-E47228184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C2345E7-9AB2-4BB7-A89F-BF4799E93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4383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B383EB-6265-43B6-AB61-64F573C6B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560DE1C-45F1-497D-BC18-24E146E3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4A74F-17E1-4310-B28B-76BA4EBF5643}" type="datetime1">
              <a:rPr lang="fr-FR" smtClean="0"/>
              <a:t>28/08/2020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F4D017D-39A0-41A9-AA5F-09EA4400B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A7BC25F-02EC-4C80-9B8D-D60BF80ED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078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888AC16-1812-4363-A28D-8AD8B998B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D159-57C2-410B-A9D5-D2E4BDF969D1}" type="datetime1">
              <a:rPr lang="fr-FR" smtClean="0"/>
              <a:t>28/08/2020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5ED819E-45FA-406D-9282-4F7A4BCA3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7255AB9-0567-4E70-9D98-7AC8B57DC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5514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3CF821-6BC4-4819-B5F0-2AA823B00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AC74AF4-1DAB-4D1E-9A2D-0D59BFFEA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39B0077-654D-47F7-A109-B31D8523F5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BBAE6E3-B704-4084-AE51-DD1DDB70F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ED06A-1E69-4D41-9A39-323B066BF7DE}" type="datetime1">
              <a:rPr lang="fr-FR" smtClean="0"/>
              <a:t>28/08/2020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E5E1851-211B-4915-8412-C2AB6479D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A10DA0C-C2ED-4A14-8627-E32193BD1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4474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E544A6-4545-4A2B-9A7D-F28EAB962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BE88CC8-E93C-4AE7-8BCA-AF3F0DA8B0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02F8336-D2EC-4195-A524-79D6C02B35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99E1E5A-AD9F-4E25-BBBC-F1E19C6F0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1FBA-29F3-4B60-B847-4BECC0362B3E}" type="datetime1">
              <a:rPr lang="fr-FR" smtClean="0"/>
              <a:t>28/08/2020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236BF74-7889-44D9-B81C-11E498AE2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23CC0D5-9B75-4676-851E-69FF6B57A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8111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BAEFF7C-A54E-4673-97F2-305A53399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48CB4D1-ABEE-4555-A1FE-4EDD00767B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5CF1C8C-EB8D-4C68-ABBD-2A627AF6B2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B0B5A-258D-4912-849F-BFCD3347258D}" type="datetime1">
              <a:rPr lang="fr-FR" smtClean="0"/>
              <a:t>28/08/2020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2203C01-F5C9-40EB-A345-8308A84FB4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5A5ADB-BED5-40DA-B8E5-70D7C40BE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EAB1B-73FB-4977-9B11-E6EDEDEB849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1890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jeromemathis.fr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13" Type="http://schemas.openxmlformats.org/officeDocument/2006/relationships/image" Target="../media/image3.png"/><Relationship Id="rId3" Type="http://schemas.openxmlformats.org/officeDocument/2006/relationships/slide" Target="slide14.xml"/><Relationship Id="rId7" Type="http://schemas.openxmlformats.org/officeDocument/2006/relationships/slide" Target="slide31.xml"/><Relationship Id="rId12" Type="http://schemas.openxmlformats.org/officeDocument/2006/relationships/slide" Target="slide91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8.xml"/><Relationship Id="rId11" Type="http://schemas.openxmlformats.org/officeDocument/2006/relationships/slide" Target="slide83.xml"/><Relationship Id="rId5" Type="http://schemas.openxmlformats.org/officeDocument/2006/relationships/slide" Target="slide23.xml"/><Relationship Id="rId10" Type="http://schemas.openxmlformats.org/officeDocument/2006/relationships/slide" Target="slide75.xml"/><Relationship Id="rId4" Type="http://schemas.openxmlformats.org/officeDocument/2006/relationships/slide" Target="slide19.xml"/><Relationship Id="rId9" Type="http://schemas.openxmlformats.org/officeDocument/2006/relationships/slide" Target="slide5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0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9.tif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9.tif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0.tif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0.tif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7.png"/><Relationship Id="rId4" Type="http://schemas.openxmlformats.org/officeDocument/2006/relationships/image" Target="../media/image30.tif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0.tif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0.tif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CC8E766-A4E3-4727-93B8-3CDF156802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229088"/>
            <a:ext cx="12050486" cy="340972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b="1" dirty="0"/>
              <a:t>Game Theory </a:t>
            </a:r>
            <a:br>
              <a:rPr lang="en-US" b="1" dirty="0"/>
            </a:br>
            <a:r>
              <a:rPr lang="en-US" b="1" dirty="0"/>
              <a:t>with Economic and Finance Applications</a:t>
            </a:r>
            <a:br>
              <a:rPr lang="en-US" sz="8000" b="1" dirty="0"/>
            </a:br>
            <a:br>
              <a:rPr lang="fr-FR" dirty="0"/>
            </a:br>
            <a:r>
              <a:rPr lang="fr-FR" dirty="0"/>
              <a:t>Chapitre 4: </a:t>
            </a:r>
            <a:r>
              <a:rPr lang="fr-FR" sz="4900" b="1" dirty="0"/>
              <a:t>JEUX BAYÉSIENS</a:t>
            </a:r>
            <a:br>
              <a:rPr lang="fr-FR" sz="4900" b="1" dirty="0"/>
            </a:br>
            <a:br>
              <a:rPr lang="fr-FR" sz="3600" b="1" dirty="0"/>
            </a:br>
            <a:r>
              <a:rPr lang="fr-FR" sz="3600" dirty="0">
                <a:hlinkClick r:id="rId2"/>
              </a:rPr>
              <a:t>Jérôme MATHIS </a:t>
            </a:r>
            <a:r>
              <a:rPr lang="fr-FR" sz="3600" dirty="0"/>
              <a:t>(</a:t>
            </a:r>
            <a:r>
              <a:rPr lang="fr-FR" sz="3600" dirty="0" err="1"/>
              <a:t>LEDa</a:t>
            </a:r>
            <a:r>
              <a:rPr lang="fr-FR" sz="3600" dirty="0"/>
              <a:t>)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FEE2097-A0E9-4D06-96A7-477A52EFF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98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95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statiques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Exemple introductif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6F7D0CD5-CB69-4A6C-9BBB-0C029308A225}"/>
                  </a:ext>
                </a:extLst>
              </p:cNvPr>
              <p:cNvSpPr txBox="1"/>
              <p:nvPr/>
            </p:nvSpPr>
            <p:spPr>
              <a:xfrm>
                <a:off x="261258" y="3429000"/>
                <a:ext cx="11821884" cy="3725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fr-FR" sz="28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A présent, il nous faut distinguer suivant les valeurs de </a:t>
                </a:r>
                <a14:m>
                  <m:oMath xmlns:m="http://schemas.openxmlformats.org/officeDocument/2006/math">
                    <m:r>
                      <a:rPr lang="fr-FR" sz="28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fr-FR" sz="28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∈[0,1]</m:t>
                    </m:r>
                  </m:oMath>
                </a14:m>
                <a:r>
                  <a:rPr lang="fr-FR" sz="28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fr-FR" sz="28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L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800" b="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orsque</m:t>
                    </m:r>
                    <m:r>
                      <a:rPr lang="fr-FR" sz="2800" b="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fr-FR" sz="28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fr-FR" sz="28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fr-FR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fr-FR" sz="2800" b="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fr-FR" sz="2800" b="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on</m:t>
                    </m:r>
                    <m:r>
                      <a:rPr lang="fr-FR" sz="2800" b="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sz="2800" b="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endParaRPr lang="fr-FR" sz="2800" b="0" i="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fr-FR" sz="2800" b="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fr-FR" sz="28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𝑀𝑅</m:t>
                        </m:r>
                      </m:e>
                      <m:sub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fr-FR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𝐺</m:t>
                        </m:r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d>
                    <m:r>
                      <a:rPr lang="fr-FR" sz="28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fr-FR" sz="28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d>
                  </m:oMath>
                </a14:m>
                <a:r>
                  <a:rPr lang="fr-FR" sz="28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8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𝑀𝑅</m:t>
                        </m:r>
                      </m:e>
                      <m:sub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fr-FR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𝐺</m:t>
                        </m:r>
                      </m:e>
                    </m:d>
                    <m:r>
                      <a:rPr lang="fr-FR" sz="28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fr-FR" sz="28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</m:d>
                  </m:oMath>
                </a14:m>
                <a:endParaRPr lang="fr-FR" sz="280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𝑀𝑅</m:t>
                        </m:r>
                      </m:e>
                      <m:sub>
                        <m:r>
                          <a:rPr lang="fr-F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fr-F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</m:d>
                    <m:r>
                      <a:rPr lang="fr-FR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fr-F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fr-FR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e>
                    </m:d>
                  </m:oMath>
                </a14:m>
                <a:r>
                  <a:rPr lang="fr-FR" sz="28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𝑀𝑅</m:t>
                        </m:r>
                      </m:e>
                      <m:sub>
                        <m:r>
                          <a:rPr lang="fr-F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fr-F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fr-FR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fr-F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fr-FR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</m:e>
                    </m:d>
                  </m:oMath>
                </a14:m>
                <a:endParaRPr lang="fr-FR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fr-FR" sz="28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Donc aucun équilibre </a:t>
                </a:r>
                <a:r>
                  <a:rPr lang="fr-FR" sz="2800" dirty="0">
                    <a:effectLst/>
                    <a:ea typeface="Cambria Math" panose="02040503050406030204" pitchFamily="18" charset="0"/>
                    <a:cs typeface="Times New Roman" panose="02020603050405020304" pitchFamily="18" charset="0"/>
                  </a:rPr>
                  <a:t>de Nash </a:t>
                </a:r>
                <a:r>
                  <a:rPr lang="fr-FR" sz="28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en stratégies pures. </a:t>
                </a:r>
                <a:endParaRPr lang="fr-FR" sz="240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endParaRPr lang="fr-FR" sz="280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fr-FR" sz="28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endParaRPr lang="fr-FR" sz="280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6F7D0CD5-CB69-4A6C-9BBB-0C029308A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258" y="3429000"/>
                <a:ext cx="11821884" cy="3725315"/>
              </a:xfrm>
              <a:prstGeom prst="rect">
                <a:avLst/>
              </a:prstGeom>
              <a:blipFill>
                <a:blip r:embed="rId2"/>
                <a:stretch>
                  <a:fillRect l="-1083" t="-130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au 13">
                <a:extLst>
                  <a:ext uri="{FF2B5EF4-FFF2-40B4-BE49-F238E27FC236}">
                    <a16:creationId xmlns:a16="http://schemas.microsoft.com/office/drawing/2014/main" id="{81CB7112-048D-4DF7-94ED-E8E02AECBFF0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22514" y="1371599"/>
              <a:ext cx="11266715" cy="193128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679580">
                      <a:extLst>
                        <a:ext uri="{9D8B030D-6E8A-4147-A177-3AD203B41FA5}">
                          <a16:colId xmlns:a16="http://schemas.microsoft.com/office/drawing/2014/main" val="1288473207"/>
                        </a:ext>
                      </a:extLst>
                    </a:gridCol>
                    <a:gridCol w="1679580">
                      <a:extLst>
                        <a:ext uri="{9D8B030D-6E8A-4147-A177-3AD203B41FA5}">
                          <a16:colId xmlns:a16="http://schemas.microsoft.com/office/drawing/2014/main" val="4132664088"/>
                        </a:ext>
                      </a:extLst>
                    </a:gridCol>
                    <a:gridCol w="2055296">
                      <a:extLst>
                        <a:ext uri="{9D8B030D-6E8A-4147-A177-3AD203B41FA5}">
                          <a16:colId xmlns:a16="http://schemas.microsoft.com/office/drawing/2014/main" val="2848668404"/>
                        </a:ext>
                      </a:extLst>
                    </a:gridCol>
                    <a:gridCol w="2114199">
                      <a:extLst>
                        <a:ext uri="{9D8B030D-6E8A-4147-A177-3AD203B41FA5}">
                          <a16:colId xmlns:a16="http://schemas.microsoft.com/office/drawing/2014/main" val="747609456"/>
                        </a:ext>
                      </a:extLst>
                    </a:gridCol>
                    <a:gridCol w="2114199">
                      <a:extLst>
                        <a:ext uri="{9D8B030D-6E8A-4147-A177-3AD203B41FA5}">
                          <a16:colId xmlns:a16="http://schemas.microsoft.com/office/drawing/2014/main" val="2036575779"/>
                        </a:ext>
                      </a:extLst>
                    </a:gridCol>
                    <a:gridCol w="1623861">
                      <a:extLst>
                        <a:ext uri="{9D8B030D-6E8A-4147-A177-3AD203B41FA5}">
                          <a16:colId xmlns:a16="http://schemas.microsoft.com/office/drawing/2014/main" val="394097051"/>
                        </a:ext>
                      </a:extLst>
                    </a:gridCol>
                  </a:tblGrid>
                  <a:tr h="457618">
                    <a:tc rowSpan="2"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800" dirty="0">
                              <a:effectLst/>
                            </a:rPr>
                            <a:t> </a:t>
                          </a:r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2"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4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800" dirty="0">
                              <a:effectLst/>
                            </a:rPr>
                            <a:t>Firme 2</a:t>
                          </a:r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83660001"/>
                      </a:ext>
                    </a:extLst>
                  </a:tr>
                  <a:tr h="486090">
                    <a:tc gridSpan="2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fr-FR" sz="2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fr-FR" sz="2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fr-FR" sz="2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fr-FR" sz="2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816968751"/>
                      </a:ext>
                    </a:extLst>
                  </a:tr>
                  <a:tr h="486090">
                    <a:tc row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800" dirty="0">
                              <a:effectLst/>
                            </a:rPr>
                            <a:t>Firme 1</a:t>
                          </a:r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4(1−</m:t>
                                </m:r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274057442"/>
                      </a:ext>
                    </a:extLst>
                  </a:tr>
                  <a:tr h="486090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2(1−</m:t>
                                </m:r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1103256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au 13">
                <a:extLst>
                  <a:ext uri="{FF2B5EF4-FFF2-40B4-BE49-F238E27FC236}">
                    <a16:creationId xmlns:a16="http://schemas.microsoft.com/office/drawing/2014/main" id="{81CB7112-048D-4DF7-94ED-E8E02AECBFF0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22514" y="1371599"/>
              <a:ext cx="11266715" cy="193128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679580">
                      <a:extLst>
                        <a:ext uri="{9D8B030D-6E8A-4147-A177-3AD203B41FA5}">
                          <a16:colId xmlns:a16="http://schemas.microsoft.com/office/drawing/2014/main" val="1288473207"/>
                        </a:ext>
                      </a:extLst>
                    </a:gridCol>
                    <a:gridCol w="1679580">
                      <a:extLst>
                        <a:ext uri="{9D8B030D-6E8A-4147-A177-3AD203B41FA5}">
                          <a16:colId xmlns:a16="http://schemas.microsoft.com/office/drawing/2014/main" val="4132664088"/>
                        </a:ext>
                      </a:extLst>
                    </a:gridCol>
                    <a:gridCol w="2055296">
                      <a:extLst>
                        <a:ext uri="{9D8B030D-6E8A-4147-A177-3AD203B41FA5}">
                          <a16:colId xmlns:a16="http://schemas.microsoft.com/office/drawing/2014/main" val="2848668404"/>
                        </a:ext>
                      </a:extLst>
                    </a:gridCol>
                    <a:gridCol w="2114199">
                      <a:extLst>
                        <a:ext uri="{9D8B030D-6E8A-4147-A177-3AD203B41FA5}">
                          <a16:colId xmlns:a16="http://schemas.microsoft.com/office/drawing/2014/main" val="747609456"/>
                        </a:ext>
                      </a:extLst>
                    </a:gridCol>
                    <a:gridCol w="2114199">
                      <a:extLst>
                        <a:ext uri="{9D8B030D-6E8A-4147-A177-3AD203B41FA5}">
                          <a16:colId xmlns:a16="http://schemas.microsoft.com/office/drawing/2014/main" val="2036575779"/>
                        </a:ext>
                      </a:extLst>
                    </a:gridCol>
                    <a:gridCol w="1623861">
                      <a:extLst>
                        <a:ext uri="{9D8B030D-6E8A-4147-A177-3AD203B41FA5}">
                          <a16:colId xmlns:a16="http://schemas.microsoft.com/office/drawing/2014/main" val="394097051"/>
                        </a:ext>
                      </a:extLst>
                    </a:gridCol>
                  </a:tblGrid>
                  <a:tr h="459105">
                    <a:tc rowSpan="2"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800" dirty="0">
                              <a:effectLst/>
                            </a:rPr>
                            <a:t> </a:t>
                          </a:r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2"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4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800">
                              <a:effectLst/>
                            </a:rPr>
                            <a:t>Firme 2</a:t>
                          </a:r>
                          <a:endParaRPr lang="fr-FR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83660001"/>
                      </a:ext>
                    </a:extLst>
                  </a:tr>
                  <a:tr h="490728">
                    <a:tc gridSpan="2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163314" t="-112500" r="-285503" b="-2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256484" t="-112500" r="-178098" b="-2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356484" t="-112500" r="-78098" b="-2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595489" t="-112500" r="-1880" b="-20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16968751"/>
                      </a:ext>
                    </a:extLst>
                  </a:tr>
                  <a:tr h="490728">
                    <a:tc row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800">
                              <a:effectLst/>
                            </a:rPr>
                            <a:t>Firme 1</a:t>
                          </a:r>
                          <a:endParaRPr lang="fr-FR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100727" t="-209877" r="-473818" b="-10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163314" t="-209877" r="-285503" b="-10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256484" t="-209877" r="-178098" b="-10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356484" t="-209877" r="-78098" b="-10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595489" t="-209877" r="-1880" b="-10246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74057442"/>
                      </a:ext>
                    </a:extLst>
                  </a:tr>
                  <a:tr h="490728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100727" t="-309877" r="-473818" b="-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163314" t="-309877" r="-285503" b="-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256484" t="-309877" r="-178098" b="-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356484" t="-309877" r="-78098" b="-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595489" t="-309877" r="-1880" b="-246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103256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4ECA649-E2E4-4B2A-8D9F-2587F3BBC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16561F7-A454-4ABD-8ABF-AA0A1E43E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10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9946440-34BC-462F-822B-8D0E70C3C1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5414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dynamiques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Application : résolution d’un jeu à 2 joueurs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/>
              <p:nvPr/>
            </p:nvSpPr>
            <p:spPr>
              <a:xfrm>
                <a:off x="0" y="1287917"/>
                <a:ext cx="12192000" cy="52854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r-FR" sz="2900" dirty="0"/>
                  <a:t>Le paiement du joueur 1 ne dépendant pas des actions jouées, l’ensemble des équilibres bayésien parfait s’écrit comme l’ensemble des profils de stratégies et croyances </a:t>
                </a:r>
                <a14:m>
                  <m:oMath xmlns:m="http://schemas.openxmlformats.org/officeDocument/2006/math">
                    <m:r>
                      <a:rPr lang="fr-FR" sz="29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2900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fr-FR" sz="29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fr-FR" sz="2900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fr-FR" sz="29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2900" dirty="0"/>
                  <a:t> satisfaisant conjointement, </a:t>
                </a:r>
                <a:r>
                  <a:rPr lang="fr-FR" sz="2900" dirty="0">
                    <a:cs typeface="Arial" panose="020B0604020202020204" pitchFamily="34" charset="0"/>
                  </a:rPr>
                  <a:t>∀</a:t>
                </a:r>
                <a:r>
                  <a:rPr lang="fr-FR" sz="29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9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FR" sz="2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FR" sz="2900" b="1" i="1">
                        <a:latin typeface="Cambria Math" panose="02040503050406030204" pitchFamily="18" charset="0"/>
                      </a:rPr>
                      <m:t>∈{</m:t>
                    </m:r>
                    <m:sSubSup>
                      <m:sSubSupPr>
                        <m:ctrlPr>
                          <a:rPr lang="fr-FR" sz="29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29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FR" sz="2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sz="29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fr-FR" sz="2900" b="1" i="1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fr-FR" sz="29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29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FR" sz="2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sz="2900" i="1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  <m:r>
                      <a:rPr lang="fr-FR" sz="2900" b="1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fr-FR" sz="2900" dirty="0"/>
                  <a:t>:</a:t>
                </a:r>
              </a:p>
              <a:p>
                <a:endParaRPr lang="fr-FR" sz="2900" dirty="0"/>
              </a:p>
              <a:p>
                <a:r>
                  <a:rPr lang="fr-FR" sz="2900" dirty="0"/>
                  <a:t> 	-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9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2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fr-FR" sz="2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9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e>
                        <m:sSub>
                          <m:sSubPr>
                            <m:ctrlPr>
                              <a:rPr lang="fr-FR" sz="2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9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FR" sz="29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fr-FR" sz="2900" i="1">
                        <a:latin typeface="Cambria Math" panose="02040503050406030204" pitchFamily="18" charset="0"/>
                      </a:rPr>
                      <m:t>=1−</m:t>
                    </m:r>
                    <m:sSub>
                      <m:sSubPr>
                        <m:ctrlPr>
                          <a:rPr lang="fr-FR" sz="2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9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2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fr-FR" sz="2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9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e>
                        <m:sSub>
                          <m:sSubPr>
                            <m:ctrlPr>
                              <a:rPr lang="fr-FR" sz="2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9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FR" sz="29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900" dirty="0"/>
                  <a:t>, avec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9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2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fr-FR" sz="2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9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e>
                        <m:sSub>
                          <m:sSubPr>
                            <m:ctrlPr>
                              <a:rPr lang="fr-FR" sz="2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9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FR" sz="29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fr-FR" sz="29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900" dirty="0"/>
                  <a:t>quelconque ;</a:t>
                </a:r>
              </a:p>
              <a:p>
                <a:endParaRPr lang="fr-FR" sz="2900" dirty="0"/>
              </a:p>
              <a:p>
                <a:r>
                  <a:rPr lang="fr-FR" sz="2900" dirty="0"/>
                  <a:t> 	-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9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2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fr-FR" sz="2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9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e>
                        <m:sSup>
                          <m:sSupPr>
                            <m:ctrlPr>
                              <a:rPr lang="fr-FR" sz="29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9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fr-FR" sz="29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fr-FR" sz="29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FR" sz="29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fr-FR" sz="2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9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FR" sz="29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fr-FR" sz="29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fr-FR" sz="2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9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e>
                        <m:sSup>
                          <m:sSupPr>
                            <m:ctrlPr>
                              <a:rPr lang="fr-FR" sz="29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9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fr-FR" sz="29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fr-FR" sz="2900" dirty="0"/>
                  <a:t>, avec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9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9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fr-FR" sz="29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2900" i="1">
                        <a:latin typeface="Cambria Math" panose="02040503050406030204" pitchFamily="18" charset="0"/>
                      </a:rPr>
                      <m:t>∈{</m:t>
                    </m:r>
                    <m:r>
                      <a:rPr lang="fr-FR" sz="2900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fr-FR" sz="29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fr-FR" sz="2900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fr-FR" sz="2900" i="1">
                        <a:latin typeface="Cambria Math" panose="02040503050406030204" pitchFamily="18" charset="0"/>
                      </a:rPr>
                      <m:t>} </m:t>
                    </m:r>
                  </m:oMath>
                </a14:m>
                <a:r>
                  <a:rPr lang="fr-FR" sz="2900" dirty="0"/>
                  <a:t>; et</a:t>
                </a:r>
              </a:p>
              <a:p>
                <a:r>
                  <a:rPr lang="fr-FR" sz="2900" dirty="0"/>
                  <a:t> 	-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29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29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fr-FR" sz="2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9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fr-FR" sz="29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fr-FR" sz="29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29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9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FR" sz="29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p>
                              <m:sSupPr>
                                <m:ctrlPr>
                                  <a:rPr lang="fr-FR" sz="29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2900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p>
                                <m:r>
                                  <a:rPr lang="fr-FR" sz="29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fr-FR" sz="2900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{"/>
                            <m:endChr m:val=""/>
                            <m:ctrlPr>
                              <a:rPr lang="fr-FR" sz="29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fr-FR" sz="2900" b="1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f>
                                  <m:fPr>
                                    <m:ctrlPr>
                                      <a:rPr lang="fr-FR" sz="29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fr-FR" sz="29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2900" i="1"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fr-FR" sz="29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fr-FR" sz="29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2900" i="1">
                                            <a:latin typeface="Cambria Math" panose="02040503050406030204" pitchFamily="18" charset="0"/>
                                          </a:rPr>
                                          <m:t>𝐺</m:t>
                                        </m:r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fr-FR" sz="29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sz="2900" i="1">
                                                <a:latin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fr-FR" sz="2900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fr-FR" sz="29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2900" i="1"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fr-FR" sz="29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fr-FR" sz="29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2900" i="1">
                                            <a:latin typeface="Cambria Math" panose="02040503050406030204" pitchFamily="18" charset="0"/>
                                          </a:rPr>
                                          <m:t>𝐺</m:t>
                                        </m:r>
                                      </m:e>
                                      <m:e>
                                        <m:sSubSup>
                                          <m:sSubSupPr>
                                            <m:ctrlPr>
                                              <a:rPr lang="fr-FR" sz="29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fr-FR" sz="2900" i="1">
                                                <a:latin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fr-FR" sz="2900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fr-FR" sz="2900" i="1">
                                                <a:latin typeface="Cambria Math" panose="02040503050406030204" pitchFamily="18" charset="0"/>
                                              </a:rPr>
                                              <m:t>′</m:t>
                                            </m:r>
                                          </m:sup>
                                        </m:sSubSup>
                                      </m:e>
                                    </m:d>
                                    <m:r>
                                      <a:rPr lang="fr-FR" sz="29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fr-FR" sz="29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2900" i="1"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fr-FR" sz="29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fr-FR" sz="2900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fr-FR" sz="2900" i="1"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  <m:r>
                                      <a:rPr lang="fr-FR" sz="2900" i="1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sSubSup>
                                      <m:sSubSupPr>
                                        <m:ctrlPr>
                                          <a:rPr lang="fr-FR" sz="29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fr-FR" sz="2900" i="1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fr-FR" sz="29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fr-FR" sz="2900" i="1">
                                            <a:latin typeface="Cambria Math" panose="02040503050406030204" pitchFamily="18" charset="0"/>
                                          </a:rPr>
                                          <m:t>′′</m:t>
                                        </m:r>
                                      </m:sup>
                                    </m:sSubSup>
                                    <m:r>
                                      <a:rPr lang="fr-FR" sz="2900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den>
                                </m:f>
                                <m:r>
                                  <a:rPr lang="fr-FR" sz="29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fr-FR" sz="2900">
                                    <a:latin typeface="Cambria Math" panose="02040503050406030204" pitchFamily="18" charset="0"/>
                                  </a:rPr>
                                  <m:t>si</m:t>
                                </m:r>
                                <m:r>
                                  <a:rPr lang="fr-FR" sz="29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fr-FR" sz="29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2900" i="1"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p>
                                    <m:r>
                                      <a:rPr lang="fr-FR" sz="29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fr-FR" sz="29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fr-FR" sz="2900" i="1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fr-FR" sz="29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2900" i="1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sSub>
                                      <m:sSubPr>
                                        <m:ctrlPr>
                                          <a:rPr lang="fr-FR" sz="29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2900" i="1"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fr-FR" sz="29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fr-FR" sz="29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2900" i="1">
                                            <a:latin typeface="Cambria Math" panose="02040503050406030204" pitchFamily="18" charset="0"/>
                                          </a:rPr>
                                          <m:t>𝐺</m:t>
                                        </m:r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fr-FR" sz="29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sz="2900" i="1">
                                                <a:latin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fr-FR" sz="2900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num>
                                  <m:den>
                                    <m:r>
                                      <a:rPr lang="fr-FR" sz="2900" i="1">
                                        <a:latin typeface="Cambria Math" panose="02040503050406030204" pitchFamily="18" charset="0"/>
                                      </a:rPr>
                                      <m:t>2−</m:t>
                                    </m:r>
                                    <m:sSub>
                                      <m:sSubPr>
                                        <m:ctrlPr>
                                          <a:rPr lang="fr-FR" sz="29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2900" i="1"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fr-FR" sz="29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fr-FR" sz="29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2900" i="1">
                                            <a:latin typeface="Cambria Math" panose="02040503050406030204" pitchFamily="18" charset="0"/>
                                          </a:rPr>
                                          <m:t>𝐺</m:t>
                                        </m:r>
                                      </m:e>
                                      <m:e>
                                        <m:sSubSup>
                                          <m:sSubSupPr>
                                            <m:ctrlPr>
                                              <a:rPr lang="fr-FR" sz="29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fr-FR" sz="2900" i="1">
                                                <a:latin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fr-FR" sz="2900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fr-FR" sz="2900" i="1">
                                                <a:latin typeface="Cambria Math" panose="02040503050406030204" pitchFamily="18" charset="0"/>
                                              </a:rPr>
                                              <m:t>′</m:t>
                                            </m:r>
                                          </m:sup>
                                        </m:sSubSup>
                                      </m:e>
                                    </m:d>
                                    <m:r>
                                      <a:rPr lang="fr-FR" sz="29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fr-FR" sz="29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2900" i="1"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fr-FR" sz="29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fr-FR" sz="29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2900" i="1">
                                            <a:latin typeface="Cambria Math" panose="02040503050406030204" pitchFamily="18" charset="0"/>
                                          </a:rPr>
                                          <m:t>𝐺</m:t>
                                        </m:r>
                                      </m:e>
                                      <m:e>
                                        <m:sSubSup>
                                          <m:sSubSupPr>
                                            <m:ctrlPr>
                                              <a:rPr lang="fr-FR" sz="29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fr-FR" sz="2900" i="1">
                                                <a:latin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fr-FR" sz="2900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fr-FR" sz="2900" i="1">
                                                <a:latin typeface="Cambria Math" panose="02040503050406030204" pitchFamily="18" charset="0"/>
                                              </a:rPr>
                                              <m:t>′′</m:t>
                                            </m:r>
                                          </m:sup>
                                        </m:sSubSup>
                                      </m:e>
                                    </m:d>
                                  </m:den>
                                </m:f>
                                <m:r>
                                  <a:rPr lang="fr-FR" sz="29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fr-FR" sz="2900">
                                    <a:latin typeface="Cambria Math" panose="02040503050406030204" pitchFamily="18" charset="0"/>
                                  </a:rPr>
                                  <m:t>si</m:t>
                                </m:r>
                                <m:r>
                                  <a:rPr lang="fr-FR" sz="29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fr-FR" sz="29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2900" i="1"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p>
                                    <m:r>
                                      <a:rPr lang="fr-FR" sz="29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fr-FR" sz="29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fr-FR" sz="29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eqArr>
                          </m:e>
                        </m:d>
                      </m:e>
                    </m:func>
                  </m:oMath>
                </a14:m>
                <a:r>
                  <a:rPr lang="fr-FR" sz="2900" dirty="0"/>
                  <a:t>.</a:t>
                </a: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287917"/>
                <a:ext cx="12192000" cy="5285486"/>
              </a:xfrm>
              <a:prstGeom prst="rect">
                <a:avLst/>
              </a:prstGeom>
              <a:blipFill>
                <a:blip r:embed="rId3"/>
                <a:stretch>
                  <a:fillRect l="-950" t="-1269" r="-9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6EE8A10-9B7F-4DBA-A441-62D120F8D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11A76C9-2904-414D-BB67-A3E5D17EF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100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152C289-735B-433F-ADC1-7243B8DED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92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statiques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Exemple introductif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6F7D0CD5-CB69-4A6C-9BBB-0C029308A225}"/>
                  </a:ext>
                </a:extLst>
              </p:cNvPr>
              <p:cNvSpPr txBox="1"/>
              <p:nvPr/>
            </p:nvSpPr>
            <p:spPr>
              <a:xfrm>
                <a:off x="261258" y="3429000"/>
                <a:ext cx="11821884" cy="3329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fr-FR" sz="2800" dirty="0">
                    <a:effectLst/>
                    <a:ea typeface="Cambria Math" panose="02040503050406030204" pitchFamily="18" charset="0"/>
                    <a:cs typeface="Arial" panose="020B0604020202020204" pitchFamily="34" charset="0"/>
                  </a:rPr>
                  <a:t>L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800" b="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orsque</m:t>
                    </m:r>
                    <m:r>
                      <a:rPr lang="fr-FR" sz="2800" b="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fr-FR" sz="28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fr-FR" sz="28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d>
                      <m:dPr>
                        <m:begChr m:val="["/>
                        <m:endChr m:val="["/>
                        <m:ctrlPr>
                          <a:rPr lang="fr-FR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FR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fr-FR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fr-FR" sz="28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fr-FR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fr-FR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fr-FR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  <m:r>
                      <m:rPr>
                        <m:nor/>
                      </m:rPr>
                      <a:rPr lang="fr-FR" sz="2800">
                        <a:effectLst/>
                        <a:ea typeface="Times New Roman" panose="020206030504050203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fr-FR" sz="2800" b="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on</m:t>
                    </m:r>
                    <m:r>
                      <a:rPr lang="fr-FR" sz="2800" b="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sz="2800" b="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endParaRPr lang="fr-FR" sz="2800" b="0" i="0" dirty="0">
                  <a:effectLst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𝑀𝑅</m:t>
                        </m:r>
                      </m:e>
                      <m:sub>
                        <m:r>
                          <a:rPr lang="fr-FR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fr-F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𝐺</m:t>
                        </m:r>
                        <m:r>
                          <a:rPr lang="fr-FR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fr-FR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d>
                    <m:r>
                      <a:rPr lang="fr-FR" sz="28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fr-F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</m:d>
                  </m:oMath>
                </a14:m>
                <a:r>
                  <a:rPr lang="fr-FR" sz="2800" b="0" i="0" dirty="0">
                    <a:effectLst/>
                    <a:ea typeface="Cambria Math" panose="02040503050406030204" pitchFamily="18" charset="0"/>
                    <a:cs typeface="Arial" panose="020B0604020202020204" pitchFamily="34" charset="0"/>
                  </a:rPr>
                  <a:t> 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𝑀𝑅</m:t>
                        </m:r>
                      </m:e>
                      <m:sub>
                        <m:r>
                          <a:rPr lang="fr-FR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fr-F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  <m:r>
                          <a:rPr lang="fr-FR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fr-FR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𝐺</m:t>
                        </m:r>
                      </m:e>
                    </m:d>
                    <m:r>
                      <a:rPr lang="fr-FR" sz="28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fr-F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</m:d>
                  </m:oMath>
                </a14:m>
                <a:endParaRPr lang="fr-FR" sz="2800" i="1" dirty="0"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𝑀𝑅</m:t>
                        </m:r>
                      </m:e>
                      <m:sub>
                        <m:r>
                          <a:rPr lang="fr-FR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fr-F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</m:d>
                    <m:r>
                      <a:rPr lang="fr-FR" sz="28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fr-F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fr-FR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28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𝐺</m:t>
                            </m:r>
                            <m:r>
                              <a:rPr lang="fr-FR" sz="28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fr-FR" sz="28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</m:d>
                      </m:e>
                    </m:d>
                  </m:oMath>
                </a14:m>
                <a:r>
                  <a:rPr lang="fr-FR" sz="2800" i="1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et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𝑀𝑅</m:t>
                        </m:r>
                      </m:e>
                      <m:sub>
                        <m:r>
                          <a:rPr lang="fr-FR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fr-F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d>
                    <m:r>
                      <a:rPr lang="fr-FR" sz="28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fr-F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fr-FR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28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  <m:r>
                              <a:rPr lang="fr-FR" sz="28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fr-FR" sz="28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𝐺</m:t>
                            </m:r>
                          </m:e>
                        </m:d>
                      </m:e>
                    </m:d>
                  </m:oMath>
                </a14:m>
                <a:endParaRPr lang="fr-FR" sz="2800" i="1" dirty="0"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fr-FR" sz="2800" dirty="0">
                    <a:effectLst/>
                    <a:ea typeface="Cambria Math" panose="02040503050406030204" pitchFamily="18" charset="0"/>
                    <a:cs typeface="Times New Roman" panose="02020603050405020304" pitchFamily="18" charset="0"/>
                  </a:rPr>
                  <a:t>Donc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8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fr-FR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𝐺</m:t>
                            </m:r>
                            <m:r>
                              <a:rPr lang="fr-FR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fr-FR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</m:d>
                      </m:e>
                    </m:d>
                  </m:oMath>
                </a14:m>
                <a:r>
                  <a:rPr lang="fr-FR" sz="2800" dirty="0">
                    <a:effectLst/>
                    <a:ea typeface="Times New Roman" panose="02020603050405020304" pitchFamily="18" charset="0"/>
                  </a:rPr>
                  <a:t> est l’unique </a:t>
                </a:r>
                <a:r>
                  <a:rPr lang="fr-FR" sz="2800" dirty="0">
                    <a:effectLst/>
                    <a:ea typeface="Cambria Math" panose="02040503050406030204" pitchFamily="18" charset="0"/>
                    <a:cs typeface="Times New Roman" panose="02020603050405020304" pitchFamily="18" charset="0"/>
                  </a:rPr>
                  <a:t>équilibre de Nash en stratégies pures. </a:t>
                </a:r>
                <a:endParaRPr lang="fr-FR" sz="2400" dirty="0">
                  <a:effectLst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endParaRPr lang="fr-FR" sz="280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fr-FR" sz="28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endParaRPr lang="fr-FR" sz="280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6F7D0CD5-CB69-4A6C-9BBB-0C029308A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258" y="3429000"/>
                <a:ext cx="11821884" cy="3329438"/>
              </a:xfrm>
              <a:prstGeom prst="rect">
                <a:avLst/>
              </a:prstGeom>
              <a:blipFill>
                <a:blip r:embed="rId2"/>
                <a:stretch>
                  <a:fillRect l="-108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au 13">
                <a:extLst>
                  <a:ext uri="{FF2B5EF4-FFF2-40B4-BE49-F238E27FC236}">
                    <a16:creationId xmlns:a16="http://schemas.microsoft.com/office/drawing/2014/main" id="{81CB7112-048D-4DF7-94ED-E8E02AECBFF0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22514" y="1371599"/>
              <a:ext cx="11266715" cy="193128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679580">
                      <a:extLst>
                        <a:ext uri="{9D8B030D-6E8A-4147-A177-3AD203B41FA5}">
                          <a16:colId xmlns:a16="http://schemas.microsoft.com/office/drawing/2014/main" val="1288473207"/>
                        </a:ext>
                      </a:extLst>
                    </a:gridCol>
                    <a:gridCol w="1679580">
                      <a:extLst>
                        <a:ext uri="{9D8B030D-6E8A-4147-A177-3AD203B41FA5}">
                          <a16:colId xmlns:a16="http://schemas.microsoft.com/office/drawing/2014/main" val="4132664088"/>
                        </a:ext>
                      </a:extLst>
                    </a:gridCol>
                    <a:gridCol w="2055296">
                      <a:extLst>
                        <a:ext uri="{9D8B030D-6E8A-4147-A177-3AD203B41FA5}">
                          <a16:colId xmlns:a16="http://schemas.microsoft.com/office/drawing/2014/main" val="2848668404"/>
                        </a:ext>
                      </a:extLst>
                    </a:gridCol>
                    <a:gridCol w="2114199">
                      <a:extLst>
                        <a:ext uri="{9D8B030D-6E8A-4147-A177-3AD203B41FA5}">
                          <a16:colId xmlns:a16="http://schemas.microsoft.com/office/drawing/2014/main" val="747609456"/>
                        </a:ext>
                      </a:extLst>
                    </a:gridCol>
                    <a:gridCol w="2114199">
                      <a:extLst>
                        <a:ext uri="{9D8B030D-6E8A-4147-A177-3AD203B41FA5}">
                          <a16:colId xmlns:a16="http://schemas.microsoft.com/office/drawing/2014/main" val="2036575779"/>
                        </a:ext>
                      </a:extLst>
                    </a:gridCol>
                    <a:gridCol w="1623861">
                      <a:extLst>
                        <a:ext uri="{9D8B030D-6E8A-4147-A177-3AD203B41FA5}">
                          <a16:colId xmlns:a16="http://schemas.microsoft.com/office/drawing/2014/main" val="394097051"/>
                        </a:ext>
                      </a:extLst>
                    </a:gridCol>
                  </a:tblGrid>
                  <a:tr h="457618">
                    <a:tc rowSpan="2"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800" dirty="0">
                              <a:effectLst/>
                            </a:rPr>
                            <a:t> </a:t>
                          </a:r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2"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4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800" dirty="0">
                              <a:effectLst/>
                            </a:rPr>
                            <a:t>Firme 2</a:t>
                          </a:r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83660001"/>
                      </a:ext>
                    </a:extLst>
                  </a:tr>
                  <a:tr h="486090">
                    <a:tc gridSpan="2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fr-FR" sz="2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fr-FR" sz="2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fr-FR" sz="2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fr-FR" sz="2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816968751"/>
                      </a:ext>
                    </a:extLst>
                  </a:tr>
                  <a:tr h="486090">
                    <a:tc row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800" dirty="0">
                              <a:effectLst/>
                            </a:rPr>
                            <a:t>Firme 1</a:t>
                          </a:r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4(1−</m:t>
                                </m:r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274057442"/>
                      </a:ext>
                    </a:extLst>
                  </a:tr>
                  <a:tr h="486090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2(1−</m:t>
                                </m:r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1103256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au 13">
                <a:extLst>
                  <a:ext uri="{FF2B5EF4-FFF2-40B4-BE49-F238E27FC236}">
                    <a16:creationId xmlns:a16="http://schemas.microsoft.com/office/drawing/2014/main" id="{81CB7112-048D-4DF7-94ED-E8E02AECBFF0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22514" y="1371599"/>
              <a:ext cx="11266715" cy="193128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679580">
                      <a:extLst>
                        <a:ext uri="{9D8B030D-6E8A-4147-A177-3AD203B41FA5}">
                          <a16:colId xmlns:a16="http://schemas.microsoft.com/office/drawing/2014/main" val="1288473207"/>
                        </a:ext>
                      </a:extLst>
                    </a:gridCol>
                    <a:gridCol w="1679580">
                      <a:extLst>
                        <a:ext uri="{9D8B030D-6E8A-4147-A177-3AD203B41FA5}">
                          <a16:colId xmlns:a16="http://schemas.microsoft.com/office/drawing/2014/main" val="4132664088"/>
                        </a:ext>
                      </a:extLst>
                    </a:gridCol>
                    <a:gridCol w="2055296">
                      <a:extLst>
                        <a:ext uri="{9D8B030D-6E8A-4147-A177-3AD203B41FA5}">
                          <a16:colId xmlns:a16="http://schemas.microsoft.com/office/drawing/2014/main" val="2848668404"/>
                        </a:ext>
                      </a:extLst>
                    </a:gridCol>
                    <a:gridCol w="2114199">
                      <a:extLst>
                        <a:ext uri="{9D8B030D-6E8A-4147-A177-3AD203B41FA5}">
                          <a16:colId xmlns:a16="http://schemas.microsoft.com/office/drawing/2014/main" val="747609456"/>
                        </a:ext>
                      </a:extLst>
                    </a:gridCol>
                    <a:gridCol w="2114199">
                      <a:extLst>
                        <a:ext uri="{9D8B030D-6E8A-4147-A177-3AD203B41FA5}">
                          <a16:colId xmlns:a16="http://schemas.microsoft.com/office/drawing/2014/main" val="2036575779"/>
                        </a:ext>
                      </a:extLst>
                    </a:gridCol>
                    <a:gridCol w="1623861">
                      <a:extLst>
                        <a:ext uri="{9D8B030D-6E8A-4147-A177-3AD203B41FA5}">
                          <a16:colId xmlns:a16="http://schemas.microsoft.com/office/drawing/2014/main" val="394097051"/>
                        </a:ext>
                      </a:extLst>
                    </a:gridCol>
                  </a:tblGrid>
                  <a:tr h="459105">
                    <a:tc rowSpan="2"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800" dirty="0">
                              <a:effectLst/>
                            </a:rPr>
                            <a:t> </a:t>
                          </a:r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2"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4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800">
                              <a:effectLst/>
                            </a:rPr>
                            <a:t>Firme 2</a:t>
                          </a:r>
                          <a:endParaRPr lang="fr-FR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83660001"/>
                      </a:ext>
                    </a:extLst>
                  </a:tr>
                  <a:tr h="490728">
                    <a:tc gridSpan="2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163314" t="-112500" r="-285503" b="-2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256484" t="-112500" r="-178098" b="-2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356484" t="-112500" r="-78098" b="-2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595489" t="-112500" r="-1880" b="-20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16968751"/>
                      </a:ext>
                    </a:extLst>
                  </a:tr>
                  <a:tr h="490728">
                    <a:tc row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800">
                              <a:effectLst/>
                            </a:rPr>
                            <a:t>Firme 1</a:t>
                          </a:r>
                          <a:endParaRPr lang="fr-FR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100727" t="-209877" r="-473818" b="-10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163314" t="-209877" r="-285503" b="-10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256484" t="-209877" r="-178098" b="-10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356484" t="-209877" r="-78098" b="-10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595489" t="-209877" r="-1880" b="-10246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74057442"/>
                      </a:ext>
                    </a:extLst>
                  </a:tr>
                  <a:tr h="490728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100727" t="-309877" r="-473818" b="-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163314" t="-309877" r="-285503" b="-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256484" t="-309877" r="-178098" b="-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356484" t="-309877" r="-78098" b="-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595489" t="-309877" r="-1880" b="-246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103256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D72A618-D737-4253-8E78-233A80902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996F4E6-E07C-4DB7-BF99-721DE1FB4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11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9A38B4A-7407-42A6-B472-98C9CA080E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10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statiques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Exemple introductif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6F7D0CD5-CB69-4A6C-9BBB-0C029308A225}"/>
                  </a:ext>
                </a:extLst>
              </p:cNvPr>
              <p:cNvSpPr txBox="1"/>
              <p:nvPr/>
            </p:nvSpPr>
            <p:spPr>
              <a:xfrm>
                <a:off x="185058" y="3242090"/>
                <a:ext cx="11821884" cy="4462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fr-FR" sz="2800" dirty="0">
                    <a:effectLst/>
                    <a:ea typeface="Cambria Math" panose="02040503050406030204" pitchFamily="18" charset="0"/>
                    <a:cs typeface="Arial" panose="020B0604020202020204" pitchFamily="34" charset="0"/>
                  </a:rPr>
                  <a:t>L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800" b="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orsque</m:t>
                    </m:r>
                    <m:r>
                      <a:rPr lang="fr-FR" sz="2800" b="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fr-FR" sz="28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fr-FR" sz="28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≥</m:t>
                    </m:r>
                    <m:f>
                      <m:fPr>
                        <m:ctrlPr>
                          <a:rPr lang="fr-FR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fr-FR" sz="2800">
                        <a:effectLst/>
                        <a:ea typeface="Times New Roman" panose="020206030504050203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fr-FR" sz="2800" b="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on</m:t>
                    </m:r>
                    <m:r>
                      <a:rPr lang="fr-FR" sz="2800" b="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sz="2800" b="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fr-FR" sz="28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fr-FR" sz="28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𝑀𝑅</m:t>
                        </m:r>
                      </m:e>
                      <m:sub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fr-FR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𝐺</m:t>
                        </m:r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d>
                    <m:r>
                      <a:rPr lang="fr-FR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fr-FR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</m:d>
                    <m:r>
                      <a:rPr lang="fr-FR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fr-FR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𝑒𝑡</m:t>
                    </m:r>
                    <m:r>
                      <a:rPr lang="fr-FR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</m:t>
                    </m:r>
                    <m:sSub>
                      <m:sSubPr>
                        <m:ctrlPr>
                          <a:rPr lang="fr-FR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𝑀𝑅</m:t>
                        </m:r>
                      </m:e>
                      <m:sub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fr-FR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𝐺</m:t>
                        </m:r>
                      </m:e>
                    </m:d>
                    <m:r>
                      <a:rPr lang="fr-FR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fr-FR" sz="2800" b="1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fr-FR" sz="2800" b="1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fr-FR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𝐻</m:t>
                                </m:r>
                                <m:r>
                                  <a:rPr lang="fr-FR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fr-FR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𝐵</m:t>
                                </m:r>
                              </m:e>
                            </m:d>
                            <m:r>
                              <a:rPr lang="fr-FR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fr-FR" sz="2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si</m:t>
                            </m:r>
                            <m:r>
                              <a:rPr lang="fr-FR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fr-FR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  <m:r>
                              <a:rPr lang="fr-FR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fr-FR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fr-FR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fr-FR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;</m:t>
                            </m:r>
                            <m:r>
                              <a:rPr lang="fr-FR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𝑒𝑡</m:t>
                            </m:r>
                          </m:e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fr-FR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𝐵</m:t>
                                </m:r>
                              </m:e>
                            </m:d>
                            <m:r>
                              <a:rPr lang="fr-FR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fr-FR" sz="2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si</m:t>
                            </m:r>
                            <m:r>
                              <a:rPr lang="fr-FR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fr-FR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  <m:r>
                              <a:rPr lang="fr-FR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&gt;</m:t>
                            </m:r>
                            <m:f>
                              <m:fPr>
                                <m:ctrlPr>
                                  <a:rPr lang="fr-FR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fr-FR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fr-FR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.</m:t>
                            </m:r>
                          </m:e>
                        </m:eqArr>
                      </m:e>
                    </m:d>
                  </m:oMath>
                </a14:m>
                <a:endParaRPr lang="fr-FR" sz="2800" b="1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28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𝑀𝑅</m:t>
                        </m:r>
                      </m:e>
                      <m:sub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fr-FR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</m:d>
                    <m:r>
                      <a:rPr lang="fr-FR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fr-FR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fr-FR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𝐺</m:t>
                            </m:r>
                            <m:r>
                              <a:rPr lang="fr-FR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fr-FR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</m:d>
                      </m:e>
                    </m:d>
                  </m:oMath>
                </a14:m>
                <a:r>
                  <a:rPr lang="fr-FR" sz="2800" i="1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et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8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𝑀𝑅</m:t>
                        </m:r>
                      </m:e>
                      <m:sub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fr-FR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d>
                    <m:r>
                      <a:rPr lang="fr-FR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fr-FR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fr-FR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  <m:r>
                              <a:rPr lang="fr-FR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fr-FR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𝐺</m:t>
                            </m:r>
                          </m:e>
                        </m:d>
                      </m:e>
                    </m:d>
                  </m:oMath>
                </a14:m>
                <a:endParaRPr lang="fr-FR" sz="2800" i="1" dirty="0"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endParaRPr lang="fr-FR" sz="2800" i="1" dirty="0"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fr-FR" sz="2800" dirty="0">
                    <a:effectLst/>
                    <a:ea typeface="Cambria Math" panose="02040503050406030204" pitchFamily="18" charset="0"/>
                    <a:cs typeface="Times New Roman" panose="02020603050405020304" pitchFamily="18" charset="0"/>
                  </a:rPr>
                  <a:t>Donc l’ensemble des équilibres de Nash en stratégies pures s’écrit: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fr-FR" sz="28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fr-FR" sz="28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  <m:r>
                              <a:rPr lang="fr-FR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d>
                              <m:dPr>
                                <m:ctrlPr>
                                  <a:rPr lang="fr-FR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𝐺</m:t>
                                </m:r>
                                <m:r>
                                  <a:rPr lang="fr-FR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fr-FR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𝐷</m:t>
                                </m:r>
                              </m:e>
                            </m:d>
                          </m:e>
                        </m:d>
                        <m:r>
                          <a:rPr lang="fr-FR" sz="28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fr-FR" sz="28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  <m:r>
                              <a:rPr lang="fr-FR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d>
                              <m:dPr>
                                <m:ctrlPr>
                                  <a:rPr lang="fr-FR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𝐷</m:t>
                                </m:r>
                                <m:r>
                                  <a:rPr lang="fr-FR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fr-FR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𝐺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fr-FR" sz="2800" dirty="0">
                    <a:effectLst/>
                    <a:ea typeface="Cambria Math" panose="02040503050406030204" pitchFamily="18" charset="0"/>
                    <a:cs typeface="Times New Roman" panose="02020603050405020304" pitchFamily="18" charset="0"/>
                  </a:rPr>
                  <a:t>. </a:t>
                </a:r>
                <a:endParaRPr lang="fr-FR" sz="2400" dirty="0">
                  <a:effectLst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endParaRPr lang="fr-FR" sz="280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fr-FR" sz="28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endParaRPr lang="fr-FR" sz="280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6F7D0CD5-CB69-4A6C-9BBB-0C029308A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058" y="3242090"/>
                <a:ext cx="11821884" cy="4462632"/>
              </a:xfrm>
              <a:prstGeom prst="rect">
                <a:avLst/>
              </a:prstGeom>
              <a:blipFill>
                <a:blip r:embed="rId2"/>
                <a:stretch>
                  <a:fillRect l="-1031" r="-103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au 13">
                <a:extLst>
                  <a:ext uri="{FF2B5EF4-FFF2-40B4-BE49-F238E27FC236}">
                    <a16:creationId xmlns:a16="http://schemas.microsoft.com/office/drawing/2014/main" id="{81CB7112-048D-4DF7-94ED-E8E02AECBFF0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22514" y="1371599"/>
              <a:ext cx="11266715" cy="193128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679580">
                      <a:extLst>
                        <a:ext uri="{9D8B030D-6E8A-4147-A177-3AD203B41FA5}">
                          <a16:colId xmlns:a16="http://schemas.microsoft.com/office/drawing/2014/main" val="1288473207"/>
                        </a:ext>
                      </a:extLst>
                    </a:gridCol>
                    <a:gridCol w="1679580">
                      <a:extLst>
                        <a:ext uri="{9D8B030D-6E8A-4147-A177-3AD203B41FA5}">
                          <a16:colId xmlns:a16="http://schemas.microsoft.com/office/drawing/2014/main" val="4132664088"/>
                        </a:ext>
                      </a:extLst>
                    </a:gridCol>
                    <a:gridCol w="2055296">
                      <a:extLst>
                        <a:ext uri="{9D8B030D-6E8A-4147-A177-3AD203B41FA5}">
                          <a16:colId xmlns:a16="http://schemas.microsoft.com/office/drawing/2014/main" val="2848668404"/>
                        </a:ext>
                      </a:extLst>
                    </a:gridCol>
                    <a:gridCol w="2114199">
                      <a:extLst>
                        <a:ext uri="{9D8B030D-6E8A-4147-A177-3AD203B41FA5}">
                          <a16:colId xmlns:a16="http://schemas.microsoft.com/office/drawing/2014/main" val="747609456"/>
                        </a:ext>
                      </a:extLst>
                    </a:gridCol>
                    <a:gridCol w="2114199">
                      <a:extLst>
                        <a:ext uri="{9D8B030D-6E8A-4147-A177-3AD203B41FA5}">
                          <a16:colId xmlns:a16="http://schemas.microsoft.com/office/drawing/2014/main" val="2036575779"/>
                        </a:ext>
                      </a:extLst>
                    </a:gridCol>
                    <a:gridCol w="1623861">
                      <a:extLst>
                        <a:ext uri="{9D8B030D-6E8A-4147-A177-3AD203B41FA5}">
                          <a16:colId xmlns:a16="http://schemas.microsoft.com/office/drawing/2014/main" val="394097051"/>
                        </a:ext>
                      </a:extLst>
                    </a:gridCol>
                  </a:tblGrid>
                  <a:tr h="457618">
                    <a:tc rowSpan="2"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800" dirty="0">
                              <a:effectLst/>
                            </a:rPr>
                            <a:t> </a:t>
                          </a:r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2"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4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800" dirty="0">
                              <a:effectLst/>
                            </a:rPr>
                            <a:t>Firme 2</a:t>
                          </a:r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83660001"/>
                      </a:ext>
                    </a:extLst>
                  </a:tr>
                  <a:tr h="486090">
                    <a:tc gridSpan="2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fr-FR" sz="2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fr-FR" sz="2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fr-FR" sz="2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fr-FR" sz="2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816968751"/>
                      </a:ext>
                    </a:extLst>
                  </a:tr>
                  <a:tr h="486090">
                    <a:tc row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800" dirty="0">
                              <a:effectLst/>
                            </a:rPr>
                            <a:t>Firme 1</a:t>
                          </a:r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4(1−</m:t>
                                </m:r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274057442"/>
                      </a:ext>
                    </a:extLst>
                  </a:tr>
                  <a:tr h="486090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2(1−</m:t>
                                </m:r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1103256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au 13">
                <a:extLst>
                  <a:ext uri="{FF2B5EF4-FFF2-40B4-BE49-F238E27FC236}">
                    <a16:creationId xmlns:a16="http://schemas.microsoft.com/office/drawing/2014/main" id="{81CB7112-048D-4DF7-94ED-E8E02AECBFF0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22514" y="1371599"/>
              <a:ext cx="11266715" cy="193128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679580">
                      <a:extLst>
                        <a:ext uri="{9D8B030D-6E8A-4147-A177-3AD203B41FA5}">
                          <a16:colId xmlns:a16="http://schemas.microsoft.com/office/drawing/2014/main" val="1288473207"/>
                        </a:ext>
                      </a:extLst>
                    </a:gridCol>
                    <a:gridCol w="1679580">
                      <a:extLst>
                        <a:ext uri="{9D8B030D-6E8A-4147-A177-3AD203B41FA5}">
                          <a16:colId xmlns:a16="http://schemas.microsoft.com/office/drawing/2014/main" val="4132664088"/>
                        </a:ext>
                      </a:extLst>
                    </a:gridCol>
                    <a:gridCol w="2055296">
                      <a:extLst>
                        <a:ext uri="{9D8B030D-6E8A-4147-A177-3AD203B41FA5}">
                          <a16:colId xmlns:a16="http://schemas.microsoft.com/office/drawing/2014/main" val="2848668404"/>
                        </a:ext>
                      </a:extLst>
                    </a:gridCol>
                    <a:gridCol w="2114199">
                      <a:extLst>
                        <a:ext uri="{9D8B030D-6E8A-4147-A177-3AD203B41FA5}">
                          <a16:colId xmlns:a16="http://schemas.microsoft.com/office/drawing/2014/main" val="747609456"/>
                        </a:ext>
                      </a:extLst>
                    </a:gridCol>
                    <a:gridCol w="2114199">
                      <a:extLst>
                        <a:ext uri="{9D8B030D-6E8A-4147-A177-3AD203B41FA5}">
                          <a16:colId xmlns:a16="http://schemas.microsoft.com/office/drawing/2014/main" val="2036575779"/>
                        </a:ext>
                      </a:extLst>
                    </a:gridCol>
                    <a:gridCol w="1623861">
                      <a:extLst>
                        <a:ext uri="{9D8B030D-6E8A-4147-A177-3AD203B41FA5}">
                          <a16:colId xmlns:a16="http://schemas.microsoft.com/office/drawing/2014/main" val="394097051"/>
                        </a:ext>
                      </a:extLst>
                    </a:gridCol>
                  </a:tblGrid>
                  <a:tr h="459105">
                    <a:tc rowSpan="2"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800" dirty="0">
                              <a:effectLst/>
                            </a:rPr>
                            <a:t> </a:t>
                          </a:r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2"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4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800">
                              <a:effectLst/>
                            </a:rPr>
                            <a:t>Firme 2</a:t>
                          </a:r>
                          <a:endParaRPr lang="fr-FR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83660001"/>
                      </a:ext>
                    </a:extLst>
                  </a:tr>
                  <a:tr h="490728">
                    <a:tc gridSpan="2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163314" t="-112500" r="-285503" b="-2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256484" t="-112500" r="-178098" b="-2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356484" t="-112500" r="-78098" b="-2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595489" t="-112500" r="-1880" b="-20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16968751"/>
                      </a:ext>
                    </a:extLst>
                  </a:tr>
                  <a:tr h="490728">
                    <a:tc row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800">
                              <a:effectLst/>
                            </a:rPr>
                            <a:t>Firme 1</a:t>
                          </a:r>
                          <a:endParaRPr lang="fr-FR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100727" t="-209877" r="-473818" b="-10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163314" t="-209877" r="-285503" b="-10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256484" t="-209877" r="-178098" b="-10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356484" t="-209877" r="-78098" b="-10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595489" t="-209877" r="-1880" b="-10246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74057442"/>
                      </a:ext>
                    </a:extLst>
                  </a:tr>
                  <a:tr h="490728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100727" t="-309877" r="-473818" b="-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163314" t="-309877" r="-285503" b="-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256484" t="-309877" r="-178098" b="-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356484" t="-309877" r="-78098" b="-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595489" t="-309877" r="-1880" b="-246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103256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78C1B24-4CB1-402A-A9CA-BB2E9AF31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90E7650-DFBD-4E33-A915-00DE4BCFC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12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028CCAD-C39E-48F6-B432-2118D3E4E6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353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statiques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Exemple introductif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6F7D0CD5-CB69-4A6C-9BBB-0C029308A225}"/>
                  </a:ext>
                </a:extLst>
              </p:cNvPr>
              <p:cNvSpPr txBox="1"/>
              <p:nvPr/>
            </p:nvSpPr>
            <p:spPr>
              <a:xfrm>
                <a:off x="97971" y="1287917"/>
                <a:ext cx="11908971" cy="557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lnSpc>
                    <a:spcPct val="115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fr-FR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Cet exemple illustre comment un équilibre de Nash dans un jeu bayésien peut varier avec la distribution de probabilités (ici </a:t>
                </a:r>
                <a14:m>
                  <m:oMath xmlns:m="http://schemas.openxmlformats.org/officeDocument/2006/math">
                    <m:r>
                      <a:rPr lang="fr-FR" sz="32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fr-FR" sz="32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∈[0,1]</m:t>
                    </m:r>
                  </m:oMath>
                </a14:m>
                <a:r>
                  <a:rPr lang="fr-FR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définie sur l’ensemble des types (ici ceux de la firme 2).</a:t>
                </a:r>
              </a:p>
              <a:p>
                <a:pPr marL="457200" indent="-457200" algn="just">
                  <a:lnSpc>
                    <a:spcPct val="115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endParaRPr lang="fr-FR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 algn="just">
                  <a:lnSpc>
                    <a:spcPct val="115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fr-FR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Par la suite, nous étudierons le concept de solution approprié à cette classe de jeux: l’</a:t>
                </a:r>
                <a:r>
                  <a:rPr lang="fr-FR" sz="32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équilibre Bayésien</a:t>
                </a:r>
                <a:endParaRPr lang="fr-FR" sz="3200" i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914400" lvl="1" indent="-457200" algn="just">
                  <a:lnSpc>
                    <a:spcPct val="115000"/>
                  </a:lnSpc>
                  <a:buFont typeface="Arial" panose="020B0604020202020204" pitchFamily="34" charset="0"/>
                  <a:buChar char="•"/>
                </a:pPr>
                <a:r>
                  <a:rPr lang="fr-FR" sz="2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Celui-ci repose sur une articulation cohérente entre les stratégies et les croyances (définies par des distributions de probabilités).</a:t>
                </a:r>
                <a:endParaRPr lang="fr-FR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endParaRPr lang="fr-FR" sz="280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fr-FR" sz="28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endParaRPr lang="fr-FR" sz="280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6F7D0CD5-CB69-4A6C-9BBB-0C029308A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71" y="1287917"/>
                <a:ext cx="11908971" cy="5571590"/>
              </a:xfrm>
              <a:prstGeom prst="rect">
                <a:avLst/>
              </a:prstGeom>
              <a:blipFill>
                <a:blip r:embed="rId2"/>
                <a:stretch>
                  <a:fillRect l="-1177" t="-985" r="-127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D73EB79-9B09-4EF6-A8B7-96EB4E32F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52D2D8B-539E-4881-BBCE-8948EDB8A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13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58E8374-6939-40EB-ABC1-DF98AD15D5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259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Plan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F7D0CD5-CB69-4A6C-9BBB-0C029308A225}"/>
              </a:ext>
            </a:extLst>
          </p:cNvPr>
          <p:cNvSpPr txBox="1"/>
          <p:nvPr/>
        </p:nvSpPr>
        <p:spPr>
          <a:xfrm>
            <a:off x="131233" y="1375833"/>
            <a:ext cx="11908367" cy="526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Arial Black" panose="020B0A04020102020204" pitchFamily="34" charset="0"/>
              </a:rPr>
              <a:t>  Jeux bayésiens statiques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Exemple introductif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Modèle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Information incomplète ou imparfaite 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Calcul des croyances a posteriori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Stratégies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Concept de solution : l’équilibre Bayésien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Application : Duopole de Cournot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dirty="0">
                <a:latin typeface="Arial Black" panose="020B0A04020102020204" pitchFamily="34" charset="0"/>
              </a:rPr>
              <a:t>  Jeux bayésiens dynamiques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Modèle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Concept de solution : l’équilibre Bayésien parfait 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Application : résolution d’un jeu à 2 joueurs</a:t>
            </a:r>
            <a:endParaRPr lang="fr-FR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703C177-1EF1-44A7-93A9-5ABCAD2BD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076190D-E794-4410-8C12-1794AC7E5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14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D57C09-AB9B-40E7-868A-9C98F2560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0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statiques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Modèle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6F7D0CD5-CB69-4A6C-9BBB-0C029308A225}"/>
                  </a:ext>
                </a:extLst>
              </p:cNvPr>
              <p:cNvSpPr txBox="1"/>
              <p:nvPr/>
            </p:nvSpPr>
            <p:spPr>
              <a:xfrm>
                <a:off x="97971" y="1287917"/>
                <a:ext cx="12094029" cy="5335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3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Un </a:t>
                </a:r>
                <a:r>
                  <a:rPr lang="fr-FR" sz="3000" b="1" i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jeu bayésien simultané </a:t>
                </a:r>
                <a:r>
                  <a:rPr lang="fr-FR" sz="3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représente une interaction stratégique simultanée entre </a:t>
                </a:r>
                <a14:m>
                  <m:oMath xmlns:m="http://schemas.openxmlformats.org/officeDocument/2006/math">
                    <m:r>
                      <a:rPr lang="fr-FR" sz="3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fr-FR" sz="3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joueurs, qui s’écrit</a:t>
                </a:r>
                <a14:m>
                  <m:oMath xmlns:m="http://schemas.openxmlformats.org/officeDocument/2006/math">
                    <m:r>
                      <a:rPr lang="fr-FR" sz="3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fr-FR" sz="3000" b="0" i="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fr-FR" sz="3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𝐺</m:t>
                    </m:r>
                    <m:r>
                      <a:rPr lang="fr-FR" sz="3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=&lt;</m:t>
                    </m:r>
                    <m:r>
                      <a:rPr lang="fr-FR" sz="3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𝒩</m:t>
                    </m:r>
                    <m:r>
                      <a:rPr lang="fr-FR" sz="3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fr-FR" sz="3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fr-FR" sz="3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fr-FR" sz="3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Θ</m:t>
                    </m:r>
                    <m:r>
                      <a:rPr lang="fr-FR" sz="3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fr-FR" sz="3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fr-FR" sz="3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3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fr-FR" sz="3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fr-FR" sz="3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fr-FR" sz="3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b>
                        <m:r>
                          <a:rPr lang="fr-FR" sz="3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fr-FR" sz="3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fr-FR" sz="3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𝒩</m:t>
                        </m:r>
                      </m:sub>
                    </m:sSub>
                    <m:r>
                      <a:rPr lang="fr-FR" sz="3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fr-FR" sz="3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fr-FR" sz="3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3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fr-FR" sz="3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fr-FR" sz="3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fr-FR" sz="3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b>
                        <m:r>
                          <a:rPr lang="fr-FR" sz="3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fr-FR" sz="3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fr-FR" sz="3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𝒩</m:t>
                        </m:r>
                      </m:sub>
                    </m:sSub>
                    <m:r>
                      <a:rPr lang="fr-FR" sz="3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</m:oMath>
                </a14:m>
                <a:r>
                  <a:rPr lang="fr-FR" sz="3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3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avec :</a:t>
                </a:r>
                <a:endParaRPr lang="fr-FR" sz="3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15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14:m>
                  <m:oMath xmlns:m="http://schemas.openxmlformats.org/officeDocument/2006/math">
                    <m:r>
                      <a:rPr lang="fr-FR" sz="3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𝒩</m:t>
                    </m:r>
                    <m:r>
                      <a:rPr lang="fr-FR" sz="3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fr-FR" sz="3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1,2,…,</m:t>
                        </m:r>
                        <m:r>
                          <a:rPr lang="fr-FR" sz="3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fr-FR" sz="3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l’ensemble des </a:t>
                </a:r>
                <a14:m>
                  <m:oMath xmlns:m="http://schemas.openxmlformats.org/officeDocument/2006/math">
                    <m:r>
                      <a:rPr lang="fr-FR" sz="3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fr-FR" sz="3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joueurs </a:t>
                </a:r>
                <a14:m>
                  <m:oMath xmlns:m="http://schemas.openxmlformats.org/officeDocument/2006/math">
                    <m:r>
                      <a:rPr lang="fr-FR" sz="3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lang="fr-FR" sz="3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15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endParaRPr lang="fr-FR" sz="3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14:m>
                  <m:oMath xmlns:m="http://schemas.openxmlformats.org/officeDocument/2006/math">
                    <m:r>
                      <a:rPr lang="fr-FR" sz="3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fr-FR" sz="3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chr m:val="∏"/>
                        <m:limLoc m:val="undOvr"/>
                        <m:ctrlPr>
                          <a:rPr lang="fr-FR" sz="3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fr-FR" sz="3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fr-FR" sz="3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=1</m:t>
                        </m:r>
                      </m:sub>
                      <m:sup>
                        <m:r>
                          <a:rPr lang="fr-FR" sz="3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fr-FR" sz="3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3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fr-FR" sz="3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fr-FR" sz="3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où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3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fr-FR" sz="3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FR" sz="3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désigne l’ensemble des stratégies pures (ou actions possibles) du joueur </a:t>
                </a:r>
                <a14:m>
                  <m:oMath xmlns:m="http://schemas.openxmlformats.org/officeDocument/2006/math">
                    <m:r>
                      <a:rPr lang="fr-FR" sz="3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fr-FR" sz="3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fr-FR" sz="3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𝒩</m:t>
                    </m:r>
                  </m:oMath>
                </a14:m>
                <a:r>
                  <a:rPr lang="fr-FR" sz="3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;</a:t>
                </a:r>
              </a:p>
              <a:p>
                <a:pPr marL="342900" lvl="0" indent="-342900" algn="just"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endParaRPr lang="fr-FR" sz="3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3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Θ</m:t>
                    </m:r>
                    <m:r>
                      <a:rPr lang="fr-FR" sz="3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chr m:val="∏"/>
                        <m:limLoc m:val="undOvr"/>
                        <m:ctrlPr>
                          <a:rPr lang="fr-FR" sz="3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fr-FR" sz="3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fr-FR" sz="3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=1</m:t>
                        </m:r>
                      </m:sub>
                      <m:sup>
                        <m:r>
                          <a:rPr lang="fr-FR" sz="3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fr-FR" sz="3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3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Θ</m:t>
                            </m:r>
                          </m:e>
                          <m:sub>
                            <m:r>
                              <a:rPr lang="fr-FR" sz="3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fr-FR" sz="3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où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3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Θ</m:t>
                        </m:r>
                      </m:e>
                      <m:sub>
                        <m:r>
                          <a:rPr lang="fr-FR" sz="3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FR" sz="3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désigne l’ensemble des types du joueur </a:t>
                </a:r>
                <a14:m>
                  <m:oMath xmlns:m="http://schemas.openxmlformats.org/officeDocument/2006/math">
                    <m:r>
                      <a:rPr lang="fr-FR" sz="3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fr-FR" sz="3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fr-FR" sz="3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𝒩</m:t>
                    </m:r>
                    <m:r>
                      <a:rPr lang="fr-FR" sz="3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lang="fr-FR" sz="3200" dirty="0"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6F7D0CD5-CB69-4A6C-9BBB-0C029308A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71" y="1287917"/>
                <a:ext cx="12094029" cy="5335178"/>
              </a:xfrm>
              <a:prstGeom prst="rect">
                <a:avLst/>
              </a:prstGeom>
              <a:blipFill>
                <a:blip r:embed="rId2"/>
                <a:stretch>
                  <a:fillRect l="-1159" t="-1600" r="-1210" b="-24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999B375-917E-4C43-8EAE-40AC6D408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BB3627C-466D-4604-827F-C5F449F50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15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1E62D8A-AD71-4A13-9BE4-7057F61EB2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21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statiques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Modèle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6F7D0CD5-CB69-4A6C-9BBB-0C029308A225}"/>
                  </a:ext>
                </a:extLst>
              </p:cNvPr>
              <p:cNvSpPr txBox="1"/>
              <p:nvPr/>
            </p:nvSpPr>
            <p:spPr>
              <a:xfrm>
                <a:off x="97971" y="1287917"/>
                <a:ext cx="11908971" cy="51398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fr-FR" sz="32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𝐺</m:t>
                    </m:r>
                    <m:r>
                      <a:rPr lang="fr-FR" sz="32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=&lt;</m:t>
                    </m:r>
                    <m:r>
                      <a:rPr lang="fr-FR" sz="32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𝒩</m:t>
                    </m:r>
                    <m:r>
                      <a:rPr lang="fr-FR" sz="32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fr-FR" sz="3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Θ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b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𝒩</m:t>
                        </m:r>
                      </m:sub>
                    </m:sSub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b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𝒩</m:t>
                        </m:r>
                      </m:sub>
                    </m:sSub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</m:oMath>
                </a14:m>
                <a:r>
                  <a:rPr lang="fr-FR" sz="3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0" algn="just">
                  <a:spcAft>
                    <a:spcPts val="0"/>
                  </a:spcAft>
                </a:pPr>
                <a:endParaRPr lang="fr-FR" sz="32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</m:e>
                    </m:d>
                  </m:oMath>
                </a14:m>
                <a:r>
                  <a:rPr lang="fr-FR" sz="3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une distribution de probabilité que le joueur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𝒩</m:t>
                    </m:r>
                  </m:oMath>
                </a14:m>
                <a:r>
                  <a:rPr lang="fr-FR" sz="3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assigne aux types des autres joueurs sachant son information privé.</a:t>
                </a:r>
              </a:p>
              <a:p>
                <a:pPr marL="342900" lvl="0" indent="-342900" algn="just"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endParaRPr lang="fr-FR" sz="320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 algn="ctr"/>
                <a14:m>
                  <m:oMath xmlns:m="http://schemas.openxmlformats.org/officeDocument/2006/math">
                    <m:sSub>
                      <m:sSubPr>
                        <m:ctrlPr>
                          <a:rPr lang="fr-F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fr-F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fr-F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fr-FR" sz="2800" dirty="0"/>
                  <a:t>:</a:t>
                </a:r>
                <a14:m>
                  <m:oMath xmlns:m="http://schemas.openxmlformats.org/officeDocument/2006/math">
                    <m:r>
                      <a:rPr lang="fr-FR" sz="280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280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FR" sz="2800" dirty="0"/>
                  <a:t> </a:t>
                </a:r>
                <a14:m>
                  <m:oMath xmlns:m="http://schemas.openxmlformats.org/officeDocument/2006/math">
                    <m:r>
                      <a:rPr lang="fr-FR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→∆(</m:t>
                    </m:r>
                    <m:sSub>
                      <m:sSubPr>
                        <m:ctrlPr>
                          <a:rPr lang="fr-FR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2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Θ</m:t>
                        </m:r>
                      </m:e>
                      <m:sub>
                        <m:r>
                          <a:rPr lang="fr-FR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fr-FR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fr-FR" sz="2800" dirty="0"/>
              </a:p>
              <a:p>
                <a:pPr lvl="1" algn="ctr"/>
                <a:r>
                  <a:rPr lang="fr-FR" sz="2800" dirty="0"/>
                  <a:t>	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→</m:t>
                    </m:r>
                    <m:sSub>
                      <m:sSubPr>
                        <m:ctrlPr>
                          <a:rPr lang="fr-F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fr-F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fr-FR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fr-F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FR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fr-FR" sz="280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 algn="ctr"/>
                <a:endParaRPr lang="fr-FR" sz="280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 algn="just"/>
                <a:r>
                  <a:rPr lang="fr-FR" sz="2800" dirty="0"/>
                  <a:t>où le simplexe </a:t>
                </a:r>
                <a14:m>
                  <m:oMath xmlns:m="http://schemas.openxmlformats.org/officeDocument/2006/math">
                    <m:r>
                      <a:rPr lang="fr-FR" sz="2800" i="1">
                        <a:latin typeface="Cambria Math" panose="02040503050406030204" pitchFamily="18" charset="0"/>
                      </a:rPr>
                      <m:t>𝛥</m:t>
                    </m:r>
                    <m:d>
                      <m:d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28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Θ</m:t>
                            </m:r>
                          </m:e>
                          <m:sub>
                            <m:r>
                              <a:rPr lang="fr-FR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800" dirty="0"/>
                  <a:t> désigne l’ensemble des loteries sur le type des autres joueurs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fr-F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FR" sz="2800" dirty="0"/>
                  <a:t>.</a:t>
                </a:r>
              </a:p>
              <a:p>
                <a:pPr lvl="1" algn="just"/>
                <a:endParaRPr lang="fr-FR" sz="2800" dirty="0"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6F7D0CD5-CB69-4A6C-9BBB-0C029308A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71" y="1287917"/>
                <a:ext cx="11908971" cy="5139869"/>
              </a:xfrm>
              <a:prstGeom prst="rect">
                <a:avLst/>
              </a:prstGeom>
              <a:blipFill>
                <a:blip r:embed="rId2"/>
                <a:stretch>
                  <a:fillRect r="-127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824A2CC-56C7-42B9-9B0D-3115744AC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C7B9D8A-3BAA-42A7-A707-F8A06B7C8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16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268E813-942B-4229-B4D4-767299F48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26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statiques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Modèle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6F7D0CD5-CB69-4A6C-9BBB-0C029308A225}"/>
                  </a:ext>
                </a:extLst>
              </p:cNvPr>
              <p:cNvSpPr txBox="1"/>
              <p:nvPr/>
            </p:nvSpPr>
            <p:spPr>
              <a:xfrm>
                <a:off x="97971" y="1287917"/>
                <a:ext cx="11908971" cy="4789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fr-FR" sz="32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𝐺</m:t>
                    </m:r>
                    <m:r>
                      <a:rPr lang="fr-FR" sz="32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=&lt;</m:t>
                    </m:r>
                    <m:r>
                      <a:rPr lang="fr-FR" sz="32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𝒩</m:t>
                    </m:r>
                    <m:r>
                      <a:rPr lang="fr-FR" sz="32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fr-FR" sz="3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Θ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b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𝒩</m:t>
                        </m:r>
                      </m:sub>
                    </m:sSub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b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𝒩</m:t>
                        </m:r>
                      </m:sub>
                    </m:sSub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</m:oMath>
                </a14:m>
                <a:r>
                  <a:rPr lang="fr-FR" sz="3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0" algn="just">
                  <a:spcAft>
                    <a:spcPts val="0"/>
                  </a:spcAft>
                </a:pPr>
                <a:endParaRPr lang="fr-FR" sz="32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15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  <m:sub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(.)</m:t>
                    </m:r>
                  </m:oMath>
                </a14:m>
                <a:r>
                  <a:rPr lang="fr-FR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la fonction de gains (ou d’utilité) du joueur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𝒩</m:t>
                    </m:r>
                  </m:oMath>
                </a14:m>
                <a:r>
                  <a:rPr lang="fr-FR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fr-FR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>
                  <a:lnSpc>
                    <a:spcPct val="11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  <m:sub>
                        <m:r>
                          <a:rPr lang="fr-FR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FR" sz="2800" dirty="0"/>
                  <a:t>: </a:t>
                </a:r>
                <a14:m>
                  <m:oMath xmlns:m="http://schemas.openxmlformats.org/officeDocument/2006/math">
                    <m:r>
                      <a:rPr lang="fr-FR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fr-FR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×</m:t>
                    </m:r>
                    <m:r>
                      <m:rPr>
                        <m:sty m:val="p"/>
                      </m:rPr>
                      <a:rPr lang="fr-FR" sz="2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Θ</m:t>
                    </m:r>
                    <m:r>
                      <a:rPr lang="fr-FR" sz="28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fr-FR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endParaRPr lang="fr-FR" sz="2800" dirty="0"/>
              </a:p>
              <a:p>
                <a:pPr lvl="1" algn="ctr"/>
                <a:r>
                  <a:rPr lang="fr-FR" sz="2800" dirty="0"/>
                  <a:t>	      (</a:t>
                </a:r>
                <a14:m>
                  <m:oMath xmlns:m="http://schemas.openxmlformats.org/officeDocument/2006/math">
                    <m:r>
                      <a:rPr lang="fr-FR" sz="28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</m:t>
                    </m:r>
                    <m:r>
                      <a:rPr lang="fr-FR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fr-FR" sz="28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28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fr-FR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fr-FR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→</m:t>
                    </m:r>
                    <m:sSub>
                      <m:sSubPr>
                        <m:ctrlPr>
                          <a:rPr lang="fr-FR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  <m:sub>
                        <m:r>
                          <a:rPr lang="fr-FR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m:rPr>
                        <m:nor/>
                      </m:rPr>
                      <a:rPr lang="fr-FR" sz="2800" dirty="0"/>
                      <m:t>(</m:t>
                    </m:r>
                    <m:r>
                      <a:rPr lang="fr-F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</m:t>
                    </m:r>
                    <m:r>
                      <a:rPr lang="fr-F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fr-FR" sz="28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fr-FR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fr-FR" sz="28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endParaRPr lang="fr-FR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On dit que le jeu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𝐺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est </a:t>
                </a:r>
                <a:r>
                  <a:rPr lang="fr-FR" sz="3200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fini</a:t>
                </a: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lorsque les ensembles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𝒩</m:t>
                    </m:r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fr-FR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fr-FR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et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sz="32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Θ</m:t>
                    </m:r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sont finis. </a:t>
                </a: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endParaRPr lang="fr-FR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Dans la suite, nous restreignons l’analyse aux jeux finis. </a:t>
                </a:r>
                <a:endParaRPr lang="fr-FR" sz="2800" dirty="0"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6F7D0CD5-CB69-4A6C-9BBB-0C029308A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71" y="1287917"/>
                <a:ext cx="11908971" cy="4789196"/>
              </a:xfrm>
              <a:prstGeom prst="rect">
                <a:avLst/>
              </a:prstGeom>
              <a:blipFill>
                <a:blip r:embed="rId2"/>
                <a:stretch>
                  <a:fillRect l="-1279" b="-318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EDA71A5-C911-4B68-9EE6-B407A33BB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E57D9D0-260E-4334-8615-6D75F11B5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17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35DC002-3BA4-4D45-8A9A-02F3DDB73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677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statiques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Modèle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6F7D0CD5-CB69-4A6C-9BBB-0C029308A225}"/>
                  </a:ext>
                </a:extLst>
              </p:cNvPr>
              <p:cNvSpPr txBox="1"/>
              <p:nvPr/>
            </p:nvSpPr>
            <p:spPr>
              <a:xfrm>
                <a:off x="97971" y="1287917"/>
                <a:ext cx="11908971" cy="54722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fr-FR" sz="3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Dans la suite, on suppose qu’il est connaissance commune à tous les joueurs que le profil de types réalisé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fr-FR" sz="3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est </a:t>
                </a:r>
                <a:r>
                  <a:rPr lang="fr-FR" sz="30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 priori</a:t>
                </a:r>
                <a:r>
                  <a:rPr lang="fr-FR" sz="3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tiré selon une certaine distribution </a:t>
                </a:r>
                <a14:m>
                  <m:oMath xmlns:m="http://schemas.openxmlformats.org/officeDocument/2006/math">
                    <m:r>
                      <a:rPr lang="fr-FR" sz="3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𝑝</m:t>
                    </m:r>
                    <m:d>
                      <m:dPr>
                        <m:ctrlPr>
                          <a:rPr lang="fr-FR" sz="3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fr-FR" sz="3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</a:p>
              <a:p>
                <a:pPr marL="457200" indent="-457200" algn="just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endParaRPr lang="fr-FR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457200" indent="-457200" algn="just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fr-FR" sz="3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Cette distribution est utilisée pour déterminer la croyance </a:t>
                </a:r>
                <a:r>
                  <a:rPr lang="fr-FR" sz="30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 posteriori</a:t>
                </a:r>
                <a:r>
                  <a:rPr lang="fr-FR" sz="3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du joueur </a:t>
                </a:r>
                <a14:m>
                  <m:oMath xmlns:m="http://schemas.openxmlformats.org/officeDocument/2006/math">
                    <m:r>
                      <a:rPr lang="fr-FR" sz="3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𝑖</m:t>
                    </m:r>
                  </m:oMath>
                </a14:m>
                <a:r>
                  <a:rPr lang="fr-FR" sz="3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à partir d’un calcul de probabilité conditionnelle. </a:t>
                </a:r>
              </a:p>
              <a:p>
                <a:pPr marL="457200" indent="-457200" algn="just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endParaRPr lang="fr-FR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457200" indent="-457200" algn="just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fr-FR" sz="3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Ainsi, la croyance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3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fr-FR" sz="3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fr-FR" sz="3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30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3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FR" sz="3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fr-FR" sz="3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fr-FR" sz="3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fr-FR" sz="30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3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FR" sz="3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3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du joueur </a:t>
                </a:r>
                <a14:m>
                  <m:oMath xmlns:m="http://schemas.openxmlformats.org/officeDocument/2006/math">
                    <m:r>
                      <a:rPr lang="fr-FR" sz="3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𝑖</m:t>
                    </m:r>
                  </m:oMath>
                </a14:m>
                <a:r>
                  <a:rPr lang="fr-FR" sz="3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est supposée ne dépendre que de son information privée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3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fr-FR" sz="3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FR" sz="3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(mais pas de son identité </a:t>
                </a:r>
                <a14:m>
                  <m:oMath xmlns:m="http://schemas.openxmlformats.org/officeDocument/2006/math">
                    <m:r>
                      <a:rPr lang="fr-FR" sz="3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𝑖</m:t>
                    </m:r>
                  </m:oMath>
                </a14:m>
                <a:r>
                  <a:rPr lang="fr-FR" sz="3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), et s’écrit </a:t>
                </a:r>
                <a14:m>
                  <m:oMath xmlns:m="http://schemas.openxmlformats.org/officeDocument/2006/math">
                    <m:r>
                      <a:rPr lang="fr-FR" sz="3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𝑝</m:t>
                    </m:r>
                    <m:d>
                      <m:dPr>
                        <m:ctrlPr>
                          <a:rPr lang="fr-FR" sz="3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30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3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FR" sz="3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fr-FR" sz="3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fr-FR" sz="3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fr-FR" sz="30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3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FR" sz="3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3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fr-FR" sz="300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6F7D0CD5-CB69-4A6C-9BBB-0C029308A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71" y="1287917"/>
                <a:ext cx="11908971" cy="5472267"/>
              </a:xfrm>
              <a:prstGeom prst="rect">
                <a:avLst/>
              </a:prstGeom>
              <a:blipFill>
                <a:blip r:embed="rId2"/>
                <a:stretch>
                  <a:fillRect l="-1024" t="-1448" r="-1177" b="-167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69B33F9-D7E4-4BB4-9C48-F6CDB37C3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4AD5CC9-3E6F-4B6B-9114-529351626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18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F24C5C8-FF71-4916-A177-CA5F2DED36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05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Plan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F7D0CD5-CB69-4A6C-9BBB-0C029308A225}"/>
              </a:ext>
            </a:extLst>
          </p:cNvPr>
          <p:cNvSpPr txBox="1"/>
          <p:nvPr/>
        </p:nvSpPr>
        <p:spPr>
          <a:xfrm>
            <a:off x="131233" y="1375833"/>
            <a:ext cx="11908367" cy="526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Arial Black" panose="020B0A04020102020204" pitchFamily="34" charset="0"/>
              </a:rPr>
              <a:t>  Jeux bayésiens statiques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Exemple introductif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Modèle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incomplète ou imparfaite 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Calcul des croyances a posteriori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Stratégies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Concept de solution : l’équilibre Bayésien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Application : Duopole de Cournot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dirty="0">
                <a:latin typeface="Arial Black" panose="020B0A04020102020204" pitchFamily="34" charset="0"/>
              </a:rPr>
              <a:t>  Jeux bayésiens dynamiques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Modèle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Concept de solution : l’équilibre Bayésien parfait 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Application : résolution d’un jeu à 2 joueurs</a:t>
            </a:r>
            <a:endParaRPr lang="fr-FR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703C177-1EF1-44A7-93A9-5ABCAD2BD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076190D-E794-4410-8C12-1794AC7E5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19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8629A64-7CD6-49EC-BDA2-F266DC822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8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5F3CA4-76A8-43FA-8B3B-008E954B5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829" y="206828"/>
            <a:ext cx="6945085" cy="641168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600" dirty="0"/>
              <a:t>Diapositives tirées </a:t>
            </a:r>
            <a:r>
              <a:rPr lang="fr-FR" sz="3600"/>
              <a:t>du livre</a:t>
            </a:r>
          </a:p>
          <a:p>
            <a:pPr marL="0" indent="0" algn="ctr">
              <a:buNone/>
            </a:pPr>
            <a:endParaRPr lang="fr-FR" sz="3600" dirty="0"/>
          </a:p>
          <a:p>
            <a:pPr marL="0" indent="0" algn="ctr">
              <a:buNone/>
            </a:pPr>
            <a:r>
              <a:rPr lang="fr-FR" sz="3600" dirty="0"/>
              <a:t> « </a:t>
            </a:r>
            <a:r>
              <a:rPr lang="fr-FR" sz="3600" b="1" dirty="0"/>
              <a:t>Théorie des jeux et contrats</a:t>
            </a:r>
            <a:r>
              <a:rPr lang="fr-FR" sz="3600" dirty="0"/>
              <a:t> »</a:t>
            </a:r>
          </a:p>
          <a:p>
            <a:pPr marL="0" indent="0" algn="ctr">
              <a:buNone/>
            </a:pPr>
            <a:endParaRPr lang="fr-FR" sz="3600" dirty="0"/>
          </a:p>
          <a:p>
            <a:pPr marL="0" indent="0" algn="ctr">
              <a:buNone/>
            </a:pPr>
            <a:r>
              <a:rPr lang="fr-FR" sz="3600" b="1" u="sng" dirty="0"/>
              <a:t>Auteurs:</a:t>
            </a:r>
          </a:p>
          <a:p>
            <a:pPr marL="0" indent="0" algn="ctr">
              <a:buNone/>
            </a:pPr>
            <a:r>
              <a:rPr lang="fr-FR" sz="3600" dirty="0"/>
              <a:t>Franck Bien, Thomas Lanzi et Jérôme Mathis</a:t>
            </a:r>
          </a:p>
          <a:p>
            <a:pPr marL="0" indent="0" algn="ctr">
              <a:buNone/>
            </a:pPr>
            <a:endParaRPr lang="fr-FR" sz="3600" dirty="0"/>
          </a:p>
          <a:p>
            <a:pPr marL="0" indent="0" algn="ctr">
              <a:buNone/>
            </a:pPr>
            <a:r>
              <a:rPr lang="fr-FR" sz="3600" b="1" u="sng" dirty="0"/>
              <a:t>Édition</a:t>
            </a:r>
            <a:r>
              <a:rPr lang="fr-FR" sz="3600" dirty="0"/>
              <a:t>: Pearson 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E703653-0E4D-4BFD-9C6A-CACC10F91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71C72E6-3504-4FDA-B388-13EC403A5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2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56DE648-9CBE-45F3-A46C-4EE3934B4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910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021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statiques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Information incomplète ou imparfaite 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412515-832C-4834-B32B-46A602F842C1}"/>
                  </a:ext>
                </a:extLst>
              </p:cNvPr>
              <p:cNvSpPr/>
              <p:nvPr/>
            </p:nvSpPr>
            <p:spPr>
              <a:xfrm>
                <a:off x="0" y="1458687"/>
                <a:ext cx="12192000" cy="56938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fr-FR" sz="3000" dirty="0"/>
                  <a:t>Dans les </a:t>
                </a:r>
                <a:r>
                  <a:rPr lang="fr-FR" sz="3000" b="1" i="1" dirty="0"/>
                  <a:t>jeux à information incomplète</a:t>
                </a:r>
                <a:r>
                  <a:rPr lang="fr-FR" sz="3000" dirty="0"/>
                  <a:t>, il existe au moins un joueur </a:t>
                </a:r>
                <a14:m>
                  <m:oMath xmlns:m="http://schemas.openxmlformats.org/officeDocument/2006/math">
                    <m:r>
                      <a:rPr lang="fr-FR" sz="30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fr-FR" sz="3000" dirty="0"/>
                  <a:t> dont une caractéristique pertinente pour le jeu reste inobservée par un (ou plusieurs) autre(s) joueur(s). </a:t>
                </a:r>
              </a:p>
              <a:p>
                <a:pPr lvl="1" algn="just"/>
                <a:r>
                  <a:rPr lang="fr-FR" sz="2800" dirty="0"/>
                  <a:t>- Cette caractéristique de l’interaction (joueurs, actions disponibles ou paiements) constitue alors une information privée du joueur </a:t>
                </a:r>
                <a14:m>
                  <m:oMath xmlns:m="http://schemas.openxmlformats.org/officeDocument/2006/math">
                    <m:r>
                      <a:rPr lang="fr-FR" sz="28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fr-FR" sz="2800" dirty="0"/>
                  <a:t>. 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endParaRPr lang="fr-FR" sz="3000" dirty="0"/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fr-FR" sz="3000" dirty="0"/>
                  <a:t>Dans les </a:t>
                </a:r>
                <a:r>
                  <a:rPr lang="fr-FR" sz="3000" b="1" i="1" dirty="0"/>
                  <a:t>jeux à information imparfaite</a:t>
                </a:r>
                <a:r>
                  <a:rPr lang="fr-FR" sz="3000" dirty="0"/>
                  <a:t>, au moins un joueur </a:t>
                </a:r>
                <a14:m>
                  <m:oMath xmlns:m="http://schemas.openxmlformats.org/officeDocument/2006/math">
                    <m:r>
                      <a:rPr lang="fr-FR" sz="30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fr-FR" sz="3000" dirty="0"/>
                  <a:t> ne </a:t>
                </a:r>
                <a:r>
                  <a:rPr lang="fr-FR" sz="3200" dirty="0"/>
                  <a:t>possède qu’une connaissance imparfaite de l’histoire du jeu. </a:t>
                </a:r>
              </a:p>
              <a:p>
                <a:pPr marL="457200" indent="-457200" algn="just"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endParaRPr lang="fr-FR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fr-FR" sz="3200" dirty="0"/>
                  <a:t>Un jeu à information incomplète peut être transformé en un jeu à information imparfaite. </a:t>
                </a:r>
              </a:p>
              <a:p>
                <a:pPr marL="457200" indent="-457200" algn="just"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endParaRPr lang="fr-FR" sz="3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412515-832C-4834-B32B-46A602F842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58687"/>
                <a:ext cx="12192000" cy="5693866"/>
              </a:xfrm>
              <a:prstGeom prst="rect">
                <a:avLst/>
              </a:prstGeom>
              <a:blipFill>
                <a:blip r:embed="rId3"/>
                <a:stretch>
                  <a:fillRect l="-1150" t="-1392" r="-12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6DF9A1C-490D-4B83-A140-430FA3545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62FBC6B-1018-48CB-971B-AFD77BB57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20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CBC25E9-6888-4574-A8C3-77EAA1450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12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statiques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Information incomplète ou imparfaite 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412515-832C-4834-B32B-46A602F842C1}"/>
                  </a:ext>
                </a:extLst>
              </p:cNvPr>
              <p:cNvSpPr/>
              <p:nvPr/>
            </p:nvSpPr>
            <p:spPr>
              <a:xfrm>
                <a:off x="0" y="1458687"/>
                <a:ext cx="12192000" cy="55092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 algn="just"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fr-FR" sz="32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En introduisant un joueur fictif, la Nature, l’approche à la Harsanyi (1967-1968) transforme une situation de </a:t>
                </a:r>
                <a:r>
                  <a:rPr lang="fr-FR" sz="32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jeu statique à information incomplète</a:t>
                </a:r>
                <a:r>
                  <a:rPr lang="fr-FR" sz="32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en un </a:t>
                </a:r>
                <a:r>
                  <a:rPr lang="fr-FR" sz="32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jeu dynamique à information imparfaite</a:t>
                </a:r>
                <a:r>
                  <a:rPr lang="fr-FR" sz="32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 marL="457200" indent="-457200" algn="just"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endParaRPr lang="fr-FR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914400" lvl="1" indent="-457200" algn="just">
                  <a:buFontTx/>
                  <a:buChar char="-"/>
                </a:pPr>
                <a:r>
                  <a:rPr lang="fr-FR" sz="32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En effet, lorsque la nature sélectionne de manière aléatoire le type (ou la caractéristique)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FR" sz="3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du joueur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𝑖</m:t>
                    </m:r>
                  </m:oMath>
                </a14:m>
                <a:r>
                  <a:rPr lang="fr-FR" sz="32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, les autres joueurs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–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𝑖</m:t>
                    </m:r>
                  </m:oMath>
                </a14:m>
                <a:r>
                  <a:rPr lang="fr-FR" sz="3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n’observent pas ce choix. </a:t>
                </a:r>
              </a:p>
              <a:p>
                <a:pPr marL="914400" lvl="1" indent="-457200" algn="just">
                  <a:buFontTx/>
                  <a:buChar char="-"/>
                </a:pPr>
                <a:endParaRPr lang="fr-FR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914400" lvl="1" indent="-457200" algn="just">
                  <a:buFontTx/>
                  <a:buChar char="-"/>
                </a:pPr>
                <a:r>
                  <a:rPr lang="fr-FR" sz="32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Ils ne connaissent donc pas la totalité de l'histoire du jeu, ce qui en fait un jeu à information imparfaite.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412515-832C-4834-B32B-46A602F842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58687"/>
                <a:ext cx="12192000" cy="5509200"/>
              </a:xfrm>
              <a:prstGeom prst="rect">
                <a:avLst/>
              </a:prstGeom>
              <a:blipFill>
                <a:blip r:embed="rId3"/>
                <a:stretch>
                  <a:fillRect l="-1150" t="-1438" r="-1250" b="-265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DA6C2E8-5871-4F13-A988-28B67DA60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858F638-4333-498D-95A6-BEC5F2782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21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E48A627-9E3F-454E-911D-FB0CC369F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954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statiques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Information incomplète ou imparfaite 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412515-832C-4834-B32B-46A602F842C1}"/>
              </a:ext>
            </a:extLst>
          </p:cNvPr>
          <p:cNvSpPr/>
          <p:nvPr/>
        </p:nvSpPr>
        <p:spPr>
          <a:xfrm>
            <a:off x="0" y="1458687"/>
            <a:ext cx="12192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 algn="just">
              <a:buFontTx/>
              <a:buChar char="-"/>
            </a:pPr>
            <a:endParaRPr lang="fr-FR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1" indent="-457200" algn="just">
              <a:buFontTx/>
              <a:buChar char="-"/>
            </a:pPr>
            <a:r>
              <a:rPr lang="fr-FR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Cette transformation permet d’appliquer l’équilibre de Nash comme concept de solution au nouveau jeu obtenu. </a:t>
            </a:r>
          </a:p>
          <a:p>
            <a:pPr marL="914400" lvl="1" indent="-457200" algn="just">
              <a:buFontTx/>
              <a:buChar char="-"/>
            </a:pPr>
            <a:endParaRPr lang="fr-FR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1" indent="-457200" algn="just">
              <a:buFontTx/>
              <a:buChar char="-"/>
            </a:pPr>
            <a:r>
              <a:rPr lang="fr-FR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Il nous faut toutefois redéfinir les stratégies et les paiements, ainsi que veiller à la cohérence des croyances </a:t>
            </a:r>
            <a:r>
              <a:rPr lang="fr-FR" sz="32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posteriori</a:t>
            </a:r>
            <a:r>
              <a:rPr lang="fr-FR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60BB6CC-8549-420D-8676-46A615646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0348C71-D053-41DB-8702-FEE033017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22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D9029F4-DA10-4260-AF50-5138AE5E9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823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Plan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F7D0CD5-CB69-4A6C-9BBB-0C029308A225}"/>
              </a:ext>
            </a:extLst>
          </p:cNvPr>
          <p:cNvSpPr txBox="1"/>
          <p:nvPr/>
        </p:nvSpPr>
        <p:spPr>
          <a:xfrm>
            <a:off x="131233" y="1375833"/>
            <a:ext cx="11908367" cy="526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Arial Black" panose="020B0A04020102020204" pitchFamily="34" charset="0"/>
              </a:rPr>
              <a:t>  Jeux bayésiens statiques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Exemple introductif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Modèle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Information incomplète ou imparfaite 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 des croyances a posteriori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Stratégies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Concept de solution : l’équilibre Bayésien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Application : Duopole de Cournot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dirty="0">
                <a:latin typeface="Arial Black" panose="020B0A04020102020204" pitchFamily="34" charset="0"/>
              </a:rPr>
              <a:t>  Jeux bayésiens dynamiques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Modèle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Concept de solution : l’équilibre Bayésien parfait 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Application : résolution d’un jeu à 2 joueurs</a:t>
            </a:r>
            <a:endParaRPr lang="fr-FR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703C177-1EF1-44A7-93A9-5ABCAD2BD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076190D-E794-4410-8C12-1794AC7E5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23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0E5BB5C-33F9-4A56-8CF0-738B9A977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357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statiques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Calcul des croyances a posteriori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412515-832C-4834-B32B-46A602F842C1}"/>
                  </a:ext>
                </a:extLst>
              </p:cNvPr>
              <p:cNvSpPr/>
              <p:nvPr/>
            </p:nvSpPr>
            <p:spPr>
              <a:xfrm>
                <a:off x="0" y="1458687"/>
                <a:ext cx="12192000" cy="5375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3200" dirty="0"/>
                  <a:t>Sachant son type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FR" sz="3200" dirty="0"/>
                  <a:t> (en supposant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fr-FR" sz="3200" i="1">
                        <a:latin typeface="Cambria Math" panose="02040503050406030204" pitchFamily="18" charset="0"/>
                      </a:rPr>
                      <m:t>≠0)</m:t>
                    </m:r>
                  </m:oMath>
                </a14:m>
                <a:r>
                  <a:rPr lang="fr-FR" sz="3200" dirty="0"/>
                  <a:t>, la formule de révision des croyances s’écrit :</a:t>
                </a:r>
              </a:p>
              <a:p>
                <a:r>
                  <a:rPr lang="fr-FR" sz="3200" dirty="0"/>
                  <a:t> 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200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fr-FR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fr-FR" sz="3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32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sz="32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,…,</m:t>
                                  </m:r>
                                  <m:sSub>
                                    <m:sSubPr>
                                      <m:ctrlPr>
                                        <a:rPr lang="fr-FR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32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sz="32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,…,</m:t>
                                  </m:r>
                                  <m:sSub>
                                    <m:sSubPr>
                                      <m:ctrlPr>
                                        <a:rPr lang="fr-FR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32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sz="32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fr-FR" sz="3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∩</m:t>
                              </m:r>
                              <m:sSub>
                                <m:sSubPr>
                                  <m:ctrlP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fr-FR" sz="3200" dirty="0"/>
              </a:p>
              <a:p>
                <a:r>
                  <a:rPr lang="fr-FR" sz="3200" dirty="0"/>
                  <a:t> </a:t>
                </a:r>
              </a:p>
              <a:p>
                <a:r>
                  <a:rPr lang="fr-FR" sz="3200" dirty="0"/>
                  <a:t>De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fr-FR" sz="3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⋃"/>
                            <m:limLoc m:val="undOvr"/>
                            <m:supHide m:val="on"/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fr-FR" sz="3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32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FR" sz="32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fr-FR" sz="32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∈</m:t>
                            </m:r>
                            <m:sSub>
                              <m:sSubPr>
                                <m:ctrlPr>
                                  <a:rPr lang="fr-FR" sz="3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fr-FR" sz="3200"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</m:e>
                              <m:sub>
                                <m:r>
                                  <a:rPr lang="fr-FR" sz="32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fr-FR" sz="32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b>
                          <m:sup/>
                          <m:e>
                            <m:d>
                              <m:dPr>
                                <m:ctrlPr>
                                  <a:rPr lang="fr-FR" sz="3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fr-FR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3200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fr-FR" sz="32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fr-FR" sz="32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fr-FR" sz="3200" i="1">
                                    <a:latin typeface="Cambria Math" panose="02040503050406030204" pitchFamily="18" charset="0"/>
                                  </a:rPr>
                                  <m:t>∩</m:t>
                                </m:r>
                                <m:sSub>
                                  <m:sSubPr>
                                    <m:ctrlPr>
                                      <a:rPr lang="fr-FR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3200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fr-FR" sz="32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</m:e>
                    </m:d>
                    <m:r>
                      <a:rPr lang="fr-FR" sz="32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supHide m:val="on"/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3200">
                                <a:latin typeface="Cambria Math" panose="02040503050406030204" pitchFamily="18" charset="0"/>
                              </a:rPr>
                              <m:t>Θ</m:t>
                            </m:r>
                          </m:e>
                          <m:sub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  <m:sup/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3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32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FR" sz="32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fr-FR" sz="32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∩</m:t>
                            </m:r>
                            <m:sSub>
                              <m:sSubPr>
                                <m:ctrlPr>
                                  <a:rPr lang="fr-FR" sz="3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32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FR" sz="32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r>
                  <a:rPr lang="fr-FR" sz="3200" dirty="0"/>
                  <a:t> </a:t>
                </a:r>
              </a:p>
              <a:p>
                <a:r>
                  <a:rPr lang="fr-FR" sz="3200" dirty="0"/>
                  <a:t>et de</a:t>
                </a:r>
              </a:p>
              <a:p>
                <a:pPr algn="ctr"/>
                <a:r>
                  <a:rPr lang="fr-FR" sz="3200" dirty="0"/>
                  <a:t>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∩</m:t>
                        </m:r>
                        <m:sSub>
                          <m:sSub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fr-FR" sz="3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fr-FR" sz="3200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fr-FR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412515-832C-4834-B32B-46A602F842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58687"/>
                <a:ext cx="12192000" cy="5375831"/>
              </a:xfrm>
              <a:prstGeom prst="rect">
                <a:avLst/>
              </a:prstGeom>
              <a:blipFill>
                <a:blip r:embed="rId3"/>
                <a:stretch>
                  <a:fillRect l="-1250" t="-1474" r="-4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0A68A26-C83C-49AC-90A6-D3D4D7E3B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56A00C5-FCE6-4822-A8C5-1FF3C1509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24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CE5F72F-02F4-45A2-8B61-B16411204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7241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statiques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Calcul des croyances a posteriori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412515-832C-4834-B32B-46A602F842C1}"/>
                  </a:ext>
                </a:extLst>
              </p:cNvPr>
              <p:cNvSpPr/>
              <p:nvPr/>
            </p:nvSpPr>
            <p:spPr>
              <a:xfrm>
                <a:off x="0" y="1458687"/>
                <a:ext cx="12192000" cy="31979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3200" dirty="0"/>
                  <a:t> le théorème de Bayes conduit à la formule suivante de révision (dites « bayésienne ») des croyances:</a:t>
                </a:r>
              </a:p>
              <a:p>
                <a:r>
                  <a:rPr lang="fr-FR" sz="3200" dirty="0"/>
                  <a:t> 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200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fr-FR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fr-FR" sz="3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supHide m:val="on"/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sz="3200">
                                      <a:latin typeface="Cambria Math" panose="02040503050406030204" pitchFamily="18" charset="0"/>
                                    </a:rPr>
                                    <m:t>Θ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  <m:sup/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32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sz="32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sSub>
                                    <m:sSubPr>
                                      <m:ctrlPr>
                                        <a:rPr lang="fr-FR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32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sz="32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fr-FR" sz="32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32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sz="32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fr-FR" sz="32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fr-FR" sz="3200" dirty="0"/>
              </a:p>
              <a:p>
                <a:pPr lvl="1" algn="just"/>
                <a:endParaRPr lang="fr-FR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412515-832C-4834-B32B-46A602F842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58687"/>
                <a:ext cx="12192000" cy="3197991"/>
              </a:xfrm>
              <a:prstGeom prst="rect">
                <a:avLst/>
              </a:prstGeom>
              <a:blipFill>
                <a:blip r:embed="rId3"/>
                <a:stretch>
                  <a:fillRect l="-1250" t="-2476" r="-18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51E36D9-FE03-45E6-A64C-ABBA6BCD6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11E9DED-BE4C-4CCF-92AD-E14470446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25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ABABAEB-22E9-4A75-ACF5-59C2CF051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23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statiques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Calcul des croyances a posteriori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412515-832C-4834-B32B-46A602F842C1}"/>
              </a:ext>
            </a:extLst>
          </p:cNvPr>
          <p:cNvSpPr/>
          <p:nvPr/>
        </p:nvSpPr>
        <p:spPr>
          <a:xfrm>
            <a:off x="0" y="1287917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/>
              <a:t> Example:</a:t>
            </a:r>
          </a:p>
          <a:p>
            <a:pPr lvl="1" algn="just"/>
            <a:endParaRPr lang="fr-FR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au 2">
                <a:extLst>
                  <a:ext uri="{FF2B5EF4-FFF2-40B4-BE49-F238E27FC236}">
                    <a16:creationId xmlns:a16="http://schemas.microsoft.com/office/drawing/2014/main" id="{FB093A04-19E7-4908-BA65-81AA41FC801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53779775"/>
                  </p:ext>
                </p:extLst>
              </p:nvPr>
            </p:nvGraphicFramePr>
            <p:xfrm>
              <a:off x="-1" y="1826526"/>
              <a:ext cx="12192001" cy="3061597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365210">
                      <a:extLst>
                        <a:ext uri="{9D8B030D-6E8A-4147-A177-3AD203B41FA5}">
                          <a16:colId xmlns:a16="http://schemas.microsoft.com/office/drawing/2014/main" val="3698097314"/>
                        </a:ext>
                      </a:extLst>
                    </a:gridCol>
                    <a:gridCol w="1804020">
                      <a:extLst>
                        <a:ext uri="{9D8B030D-6E8A-4147-A177-3AD203B41FA5}">
                          <a16:colId xmlns:a16="http://schemas.microsoft.com/office/drawing/2014/main" val="581068581"/>
                        </a:ext>
                      </a:extLst>
                    </a:gridCol>
                    <a:gridCol w="2809551">
                      <a:extLst>
                        <a:ext uri="{9D8B030D-6E8A-4147-A177-3AD203B41FA5}">
                          <a16:colId xmlns:a16="http://schemas.microsoft.com/office/drawing/2014/main" val="4216155129"/>
                        </a:ext>
                      </a:extLst>
                    </a:gridCol>
                    <a:gridCol w="2606610">
                      <a:extLst>
                        <a:ext uri="{9D8B030D-6E8A-4147-A177-3AD203B41FA5}">
                          <a16:colId xmlns:a16="http://schemas.microsoft.com/office/drawing/2014/main" val="1571141873"/>
                        </a:ext>
                      </a:extLst>
                    </a:gridCol>
                    <a:gridCol w="2606610">
                      <a:extLst>
                        <a:ext uri="{9D8B030D-6E8A-4147-A177-3AD203B41FA5}">
                          <a16:colId xmlns:a16="http://schemas.microsoft.com/office/drawing/2014/main" val="803758054"/>
                        </a:ext>
                      </a:extLst>
                    </a:gridCol>
                  </a:tblGrid>
                  <a:tr h="346860">
                    <a:tc rowSpan="2" gridSpan="2"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400" dirty="0">
                              <a:effectLst/>
                              <a:latin typeface="+mn-lt"/>
                            </a:rPr>
                            <a:t> </a:t>
                          </a:r>
                          <a:endParaRPr lang="fr-FR" sz="24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rowSpan="2"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400" dirty="0">
                              <a:effectLst/>
                              <a:latin typeface="+mn-lt"/>
                            </a:rPr>
                            <a:t>Firme 2</a:t>
                          </a:r>
                          <a:endParaRPr lang="fr-FR" sz="24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Probabilités marginales</a:t>
                          </a:r>
                          <a:endParaRPr lang="fr-FR" sz="24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9067640"/>
                      </a:ext>
                    </a:extLst>
                  </a:tr>
                  <a:tr h="802536">
                    <a:tc gridSpan="2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2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fr-FR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fr-FR" sz="24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bar>
                                  <m:barPr>
                                    <m:ctrlPr>
                                      <a:rPr lang="fr-FR" sz="2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barPr>
                                  <m:e>
                                    <m:r>
                                      <a:rPr lang="fr-FR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bar>
                              </m:oMath>
                            </m:oMathPara>
                          </a14:m>
                          <a:endParaRPr lang="fr-FR" sz="24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2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fr-FR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fr-FR" sz="24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bar>
                                  <m:barPr>
                                    <m:pos m:val="top"/>
                                    <m:ctrlPr>
                                      <a:rPr lang="fr-FR" sz="2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barPr>
                                  <m:e>
                                    <m:r>
                                      <a:rPr lang="fr-FR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bar>
                              </m:oMath>
                            </m:oMathPara>
                          </a14:m>
                          <a:endParaRPr lang="fr-FR" sz="24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41662228"/>
                      </a:ext>
                    </a:extLst>
                  </a:tr>
                  <a:tr h="376679"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400" dirty="0">
                              <a:effectLst/>
                              <a:latin typeface="+mn-lt"/>
                            </a:rPr>
                            <a:t>Firme 1</a:t>
                          </a:r>
                          <a:endParaRPr lang="fr-FR" sz="24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2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fr-FR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fr-FR" sz="24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bar>
                                  <m:barPr>
                                    <m:ctrlPr>
                                      <a:rPr lang="fr-FR" sz="2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barPr>
                                  <m:e>
                                    <m:r>
                                      <a:rPr lang="fr-FR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bar>
                              </m:oMath>
                            </m:oMathPara>
                          </a14:m>
                          <a:endParaRPr lang="fr-FR" sz="24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400">
                                    <a:effectLst/>
                                    <a:latin typeface="Cambria Math" panose="02040503050406030204" pitchFamily="18" charset="0"/>
                                  </a:rPr>
                                  <m:t>0,4</m:t>
                                </m:r>
                              </m:oMath>
                            </m:oMathPara>
                          </a14:m>
                          <a:endParaRPr lang="fr-FR" sz="24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400">
                                    <a:effectLst/>
                                    <a:latin typeface="Cambria Math" panose="02040503050406030204" pitchFamily="18" charset="0"/>
                                  </a:rPr>
                                  <m:t>0,2</m:t>
                                </m:r>
                              </m:oMath>
                            </m:oMathPara>
                          </a14:m>
                          <a:endParaRPr lang="fr-FR" sz="24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fr-FR" sz="2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FR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Pr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fr-FR" sz="2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fr-FR" sz="2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sz="2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fr-FR" sz="2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fr-FR" sz="2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=</m:t>
                                        </m:r>
                                        <m:bar>
                                          <m:barPr>
                                            <m:ctrlPr>
                                              <a:rPr lang="fr-FR" sz="2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barPr>
                                          <m:e>
                                            <m:r>
                                              <a:rPr lang="fr-FR" sz="2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𝑐</m:t>
                                            </m:r>
                                          </m:e>
                                        </m:bar>
                                      </m:e>
                                    </m:d>
                                  </m:e>
                                </m:func>
                                <m:r>
                                  <a:rPr lang="fr-FR" sz="2400">
                                    <a:effectLst/>
                                    <a:latin typeface="Cambria Math" panose="02040503050406030204" pitchFamily="18" charset="0"/>
                                  </a:rPr>
                                  <m:t>=0,6</m:t>
                                </m:r>
                              </m:oMath>
                            </m:oMathPara>
                          </a14:m>
                          <a:endParaRPr lang="fr-FR" sz="24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15707124"/>
                      </a:ext>
                    </a:extLst>
                  </a:tr>
                  <a:tr h="580543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2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fr-FR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fr-FR" sz="24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bar>
                                  <m:barPr>
                                    <m:pos m:val="top"/>
                                    <m:ctrlPr>
                                      <a:rPr lang="fr-FR" sz="2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barPr>
                                  <m:e>
                                    <m:r>
                                      <a:rPr lang="fr-FR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bar>
                              </m:oMath>
                            </m:oMathPara>
                          </a14:m>
                          <a:endParaRPr lang="fr-FR" sz="24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400">
                                    <a:effectLst/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oMath>
                            </m:oMathPara>
                          </a14:m>
                          <a:endParaRPr lang="fr-FR" sz="24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400">
                                    <a:effectLst/>
                                    <a:latin typeface="Cambria Math" panose="02040503050406030204" pitchFamily="18" charset="0"/>
                                  </a:rPr>
                                  <m:t>0,3</m:t>
                                </m:r>
                              </m:oMath>
                            </m:oMathPara>
                          </a14:m>
                          <a:endParaRPr lang="fr-FR" sz="24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fr-FR" sz="2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FR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Pr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fr-FR" sz="2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fr-FR" sz="2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sz="2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fr-FR" sz="2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fr-FR" sz="2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=</m:t>
                                        </m:r>
                                        <m:bar>
                                          <m:barPr>
                                            <m:pos m:val="top"/>
                                            <m:ctrlPr>
                                              <a:rPr lang="fr-FR" sz="2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barPr>
                                          <m:e>
                                            <m:r>
                                              <a:rPr lang="fr-FR" sz="2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𝑐</m:t>
                                            </m:r>
                                          </m:e>
                                        </m:bar>
                                      </m:e>
                                    </m:d>
                                  </m:e>
                                </m:func>
                                <m:r>
                                  <a:rPr lang="fr-FR" sz="2400">
                                    <a:effectLst/>
                                    <a:latin typeface="Cambria Math" panose="02040503050406030204" pitchFamily="18" charset="0"/>
                                  </a:rPr>
                                  <m:t>=0,4</m:t>
                                </m:r>
                              </m:oMath>
                            </m:oMathPara>
                          </a14:m>
                          <a:endParaRPr lang="fr-FR" sz="24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44978073"/>
                      </a:ext>
                    </a:extLst>
                  </a:tr>
                  <a:tr h="954979"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Probabilités marginales</a:t>
                          </a:r>
                          <a:endParaRPr lang="fr-FR" sz="24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fr-FR" sz="24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FR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Pr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fr-FR" sz="2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fr-FR" sz="2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sz="2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fr-FR" sz="2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  <m:r>
                                          <a:rPr lang="fr-FR" sz="2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=</m:t>
                                        </m:r>
                                        <m:bar>
                                          <m:barPr>
                                            <m:ctrlPr>
                                              <a:rPr lang="fr-FR" sz="2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barPr>
                                          <m:e>
                                            <m:r>
                                              <a:rPr lang="fr-FR" sz="2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𝑐</m:t>
                                            </m:r>
                                          </m:e>
                                        </m:bar>
                                      </m:e>
                                    </m:d>
                                  </m:e>
                                </m:func>
                                <m:r>
                                  <a:rPr lang="fr-FR" sz="2400">
                                    <a:effectLst/>
                                    <a:latin typeface="Cambria Math" panose="02040503050406030204" pitchFamily="18" charset="0"/>
                                  </a:rPr>
                                  <m:t>=0,5</m:t>
                                </m:r>
                              </m:oMath>
                            </m:oMathPara>
                          </a14:m>
                          <a:endParaRPr lang="fr-FR" sz="24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fr-FR" sz="2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FR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Pr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fr-FR" sz="2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fr-FR" sz="2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sz="2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fr-FR" sz="2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  <m:r>
                                          <a:rPr lang="fr-FR" sz="2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=</m:t>
                                        </m:r>
                                        <m:bar>
                                          <m:barPr>
                                            <m:pos m:val="top"/>
                                            <m:ctrlPr>
                                              <a:rPr lang="fr-FR" sz="2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barPr>
                                          <m:e>
                                            <m:r>
                                              <a:rPr lang="fr-FR" sz="2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𝑐</m:t>
                                            </m:r>
                                          </m:e>
                                        </m:bar>
                                      </m:e>
                                    </m:d>
                                  </m:e>
                                </m:func>
                                <m:r>
                                  <a:rPr lang="fr-FR" sz="2400">
                                    <a:effectLst/>
                                    <a:latin typeface="Cambria Math" panose="02040503050406030204" pitchFamily="18" charset="0"/>
                                  </a:rPr>
                                  <m:t>=0,5</m:t>
                                </m:r>
                              </m:oMath>
                            </m:oMathPara>
                          </a14:m>
                          <a:endParaRPr lang="fr-FR" sz="24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400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68580" marR="68580" marT="0" marB="0" anchor="ctr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977375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au 2">
                <a:extLst>
                  <a:ext uri="{FF2B5EF4-FFF2-40B4-BE49-F238E27FC236}">
                    <a16:creationId xmlns:a16="http://schemas.microsoft.com/office/drawing/2014/main" id="{FB093A04-19E7-4908-BA65-81AA41FC801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53779775"/>
                  </p:ext>
                </p:extLst>
              </p:nvPr>
            </p:nvGraphicFramePr>
            <p:xfrm>
              <a:off x="-1" y="1826526"/>
              <a:ext cx="12192001" cy="3061597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365210">
                      <a:extLst>
                        <a:ext uri="{9D8B030D-6E8A-4147-A177-3AD203B41FA5}">
                          <a16:colId xmlns:a16="http://schemas.microsoft.com/office/drawing/2014/main" val="3698097314"/>
                        </a:ext>
                      </a:extLst>
                    </a:gridCol>
                    <a:gridCol w="1804020">
                      <a:extLst>
                        <a:ext uri="{9D8B030D-6E8A-4147-A177-3AD203B41FA5}">
                          <a16:colId xmlns:a16="http://schemas.microsoft.com/office/drawing/2014/main" val="581068581"/>
                        </a:ext>
                      </a:extLst>
                    </a:gridCol>
                    <a:gridCol w="2809551">
                      <a:extLst>
                        <a:ext uri="{9D8B030D-6E8A-4147-A177-3AD203B41FA5}">
                          <a16:colId xmlns:a16="http://schemas.microsoft.com/office/drawing/2014/main" val="4216155129"/>
                        </a:ext>
                      </a:extLst>
                    </a:gridCol>
                    <a:gridCol w="2606610">
                      <a:extLst>
                        <a:ext uri="{9D8B030D-6E8A-4147-A177-3AD203B41FA5}">
                          <a16:colId xmlns:a16="http://schemas.microsoft.com/office/drawing/2014/main" val="1571141873"/>
                        </a:ext>
                      </a:extLst>
                    </a:gridCol>
                    <a:gridCol w="2606610">
                      <a:extLst>
                        <a:ext uri="{9D8B030D-6E8A-4147-A177-3AD203B41FA5}">
                          <a16:colId xmlns:a16="http://schemas.microsoft.com/office/drawing/2014/main" val="803758054"/>
                        </a:ext>
                      </a:extLst>
                    </a:gridCol>
                  </a:tblGrid>
                  <a:tr h="346860">
                    <a:tc rowSpan="2" gridSpan="2"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400" dirty="0">
                              <a:effectLst/>
                              <a:latin typeface="+mn-lt"/>
                            </a:rPr>
                            <a:t> </a:t>
                          </a:r>
                          <a:endParaRPr lang="fr-FR" sz="24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rowSpan="2"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400">
                              <a:effectLst/>
                              <a:latin typeface="+mn-lt"/>
                            </a:rPr>
                            <a:t>Firme 2</a:t>
                          </a:r>
                          <a:endParaRPr lang="fr-FR" sz="24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Probabilités marginales</a:t>
                          </a:r>
                          <a:endParaRPr lang="fr-FR" sz="24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9067640"/>
                      </a:ext>
                    </a:extLst>
                  </a:tr>
                  <a:tr h="802536">
                    <a:tc gridSpan="2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148590" t="-63636" r="-186768" b="-239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67757" t="-63636" r="-101168" b="-239394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41662228"/>
                      </a:ext>
                    </a:extLst>
                  </a:tr>
                  <a:tr h="376679"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400">
                              <a:effectLst/>
                              <a:latin typeface="+mn-lt"/>
                            </a:rPr>
                            <a:t>Firme 1</a:t>
                          </a:r>
                          <a:endParaRPr lang="fr-FR" sz="24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131419" t="-348387" r="-446622" b="-4096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148590" t="-348387" r="-186768" b="-4096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67757" t="-348387" r="-101168" b="-4096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367757" t="-348387" r="-1168" b="-4096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15707124"/>
                      </a:ext>
                    </a:extLst>
                  </a:tr>
                  <a:tr h="580543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131419" t="-292632" r="-446622" b="-1673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148590" t="-292632" r="-186768" b="-1673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67757" t="-292632" r="-101168" b="-1673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367757" t="-292632" r="-1168" b="-16736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44978073"/>
                      </a:ext>
                    </a:extLst>
                  </a:tr>
                  <a:tr h="954979"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Probabilités marginales</a:t>
                          </a:r>
                          <a:endParaRPr lang="fr-FR" sz="24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148590" t="-237580" r="-186768" b="-12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67757" t="-237580" r="-101168" b="-12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400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68580" marR="68580" marT="0" marB="0" anchor="ctr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977375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3477915-D6BD-440B-ACD0-2D001C2C7C4E}"/>
                  </a:ext>
                </a:extLst>
              </p:cNvPr>
              <p:cNvSpPr/>
              <p:nvPr/>
            </p:nvSpPr>
            <p:spPr>
              <a:xfrm>
                <a:off x="130626" y="4980554"/>
                <a:ext cx="11930745" cy="170860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800" b="1" u="sng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Q.:</a:t>
                </a:r>
                <a:r>
                  <a:rPr lang="fr-FR" sz="28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 Que valent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280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bar>
                              <m:bar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bar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bar>
                              <m:bar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bar>
                          </m:e>
                        </m:d>
                      </m:e>
                    </m:func>
                  </m:oMath>
                </a14:m>
                <a:r>
                  <a:rPr lang="fr-FR" sz="2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et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280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bar>
                              <m:barPr>
                                <m:pos m:val="top"/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bar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bar>
                              <m:bar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bar>
                          </m:e>
                        </m:d>
                      </m:e>
                    </m:func>
                  </m:oMath>
                </a14:m>
                <a:r>
                  <a:rPr lang="fr-FR" sz="2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? 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8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Déduisez-en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28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2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fr-FR" sz="2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fr-FR" sz="28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fr-FR" sz="2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fr-FR" sz="2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fr-FR" sz="2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bar>
                                  <m:barPr>
                                    <m:ctrlPr>
                                      <a:rPr lang="fr-FR" sz="2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barPr>
                                  <m:e>
                                    <m:r>
                                      <a:rPr lang="fr-FR" sz="2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e>
                                </m:bar>
                              </m:e>
                            </m:d>
                            <m:r>
                              <a:rPr lang="fr-FR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∪</m:t>
                            </m:r>
                            <m:d>
                              <m:dPr>
                                <m:ctrlPr>
                                  <a:rPr lang="fr-FR" sz="28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fr-FR" sz="2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fr-FR" sz="2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fr-FR" sz="2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bar>
                                  <m:barPr>
                                    <m:pos m:val="top"/>
                                    <m:ctrlPr>
                                      <a:rPr lang="fr-FR" sz="2800" i="1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barPr>
                                  <m:e>
                                    <m:r>
                                      <a:rPr lang="fr-FR" sz="2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e>
                                </m:bar>
                              </m:e>
                            </m:d>
                            <m:r>
                              <a:rPr lang="fr-FR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fr-FR" sz="28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FR" sz="2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fr-FR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bar>
                              <m:barPr>
                                <m:ctrlPr>
                                  <a:rPr lang="fr-FR" sz="28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fr-FR" sz="2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e>
                            </m:bar>
                          </m:e>
                        </m:d>
                      </m:e>
                    </m:func>
                  </m:oMath>
                </a14:m>
                <a:r>
                  <a:rPr lang="fr-FR" sz="2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fr-FR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3477915-D6BD-440B-ACD0-2D001C2C7C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26" y="4980554"/>
                <a:ext cx="11930745" cy="1708609"/>
              </a:xfrm>
              <a:prstGeom prst="rect">
                <a:avLst/>
              </a:prstGeom>
              <a:blipFill>
                <a:blip r:embed="rId4"/>
                <a:stretch>
                  <a:fillRect l="-1021" b="-25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A0FDE34-81C0-4224-A652-39A7B00D6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DB7CB03D-7213-41F8-A6F2-B273ED305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26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683C969-DCA1-40B6-8341-6FF58AF1D4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1945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statiques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Calcul des croyances a posteriori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412515-832C-4834-B32B-46A602F842C1}"/>
                  </a:ext>
                </a:extLst>
              </p:cNvPr>
              <p:cNvSpPr/>
              <p:nvPr/>
            </p:nvSpPr>
            <p:spPr>
              <a:xfrm>
                <a:off x="0" y="1458687"/>
                <a:ext cx="12192000" cy="5201617"/>
              </a:xfrm>
              <a:prstGeom prst="rect">
                <a:avLst/>
              </a:prstGeom>
              <a:solidFill>
                <a:srgbClr val="FF6161"/>
              </a:solidFill>
            </p:spPr>
            <p:txBody>
              <a:bodyPr wrap="square">
                <a:spAutoFit/>
              </a:bodyPr>
              <a:lstStyle/>
              <a:p>
                <a:r>
                  <a:rPr lang="fr-FR" sz="2800" b="1" u="sng" dirty="0"/>
                  <a:t>R.:</a:t>
                </a:r>
                <a:r>
                  <a:rPr lang="fr-FR" sz="2800" dirty="0"/>
                  <a:t> </a:t>
                </a:r>
                <a:endParaRPr lang="fr-FR" sz="2800" dirty="0">
                  <a:solidFill>
                    <a:srgbClr val="FF6161"/>
                  </a:solidFill>
                </a:endParaRPr>
              </a:p>
              <a:p>
                <a:r>
                  <a:rPr lang="fr-FR" sz="2800" dirty="0">
                    <a:solidFill>
                      <a:srgbClr val="FF6161"/>
                    </a:solidFill>
                  </a:rPr>
                  <a:t>On a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FR" sz="2800" i="1">
                              <a:solidFill>
                                <a:srgbClr val="FF616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2800">
                              <a:solidFill>
                                <a:srgbClr val="FF6161"/>
                              </a:solidFill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ctrlPr>
                                <a:rPr lang="fr-FR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fr-FR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bar>
                                <m:barPr>
                                  <m:ctrlP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bar>
                              <m:r>
                                <a:rPr lang="fr-FR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fr-FR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bar>
                                <m:barPr>
                                  <m:ctrlP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bar>
                            </m:e>
                          </m:d>
                        </m:e>
                      </m:func>
                      <m:r>
                        <a:rPr lang="fr-FR" sz="2800" i="1">
                          <a:solidFill>
                            <a:srgbClr val="FF616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800" i="1" smtClean="0">
                              <a:solidFill>
                                <a:srgbClr val="FF616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fr-FR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2800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fr-FR" sz="2800" i="1">
                                          <a:solidFill>
                                            <a:srgbClr val="FF6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fr-FR" sz="2800" i="1">
                                              <a:solidFill>
                                                <a:srgbClr val="FF616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2800" i="1">
                                              <a:solidFill>
                                                <a:srgbClr val="FF616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fr-FR" sz="2800" i="1">
                                              <a:solidFill>
                                                <a:srgbClr val="FF616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fr-FR" sz="2800" i="1">
                                          <a:solidFill>
                                            <a:srgbClr val="FF6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=</m:t>
                                      </m:r>
                                      <m:bar>
                                        <m:barPr>
                                          <m:ctrlPr>
                                            <a:rPr lang="fr-FR" sz="2800" i="1">
                                              <a:solidFill>
                                                <a:srgbClr val="FF616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barPr>
                                        <m:e>
                                          <m:r>
                                            <a:rPr lang="fr-FR" sz="2800" i="1">
                                              <a:solidFill>
                                                <a:srgbClr val="FF616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</m:bar>
                                    </m:e>
                                  </m:d>
                                  <m: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</a:rPr>
                                    <m:t>∩</m:t>
                                  </m:r>
                                  <m:d>
                                    <m:dPr>
                                      <m:ctrlPr>
                                        <a:rPr lang="fr-FR" sz="2800" i="1">
                                          <a:solidFill>
                                            <a:srgbClr val="FF6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fr-FR" sz="2800" i="1">
                                              <a:solidFill>
                                                <a:srgbClr val="FF616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2800" i="1">
                                              <a:solidFill>
                                                <a:srgbClr val="FF616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fr-FR" sz="2800" i="1">
                                              <a:solidFill>
                                                <a:srgbClr val="FF616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fr-FR" sz="2800" i="1">
                                          <a:solidFill>
                                            <a:srgbClr val="FF6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=</m:t>
                                      </m:r>
                                      <m:bar>
                                        <m:barPr>
                                          <m:ctrlPr>
                                            <a:rPr lang="fr-FR" sz="2800" i="1">
                                              <a:solidFill>
                                                <a:srgbClr val="FF616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barPr>
                                        <m:e>
                                          <m:r>
                                            <a:rPr lang="fr-FR" sz="2800" i="1">
                                              <a:solidFill>
                                                <a:srgbClr val="FF616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</m:bar>
                                    </m:e>
                                  </m:d>
                                </m:e>
                              </m:d>
                            </m:e>
                          </m:func>
                        </m:num>
                        <m:den>
                          <m:r>
                            <m:rPr>
                              <m:sty m:val="p"/>
                            </m:rPr>
                            <a:rPr lang="fr-FR" sz="2800">
                              <a:solidFill>
                                <a:srgbClr val="FF6161"/>
                              </a:solidFill>
                              <a:latin typeface="Cambria Math" panose="02040503050406030204" pitchFamily="18" charset="0"/>
                            </a:rPr>
                            <m:t>Pr</m:t>
                          </m:r>
                          <m:r>
                            <a:rPr lang="fr-FR" sz="2800">
                              <a:solidFill>
                                <a:srgbClr val="FF6161"/>
                              </a:solidFill>
                              <a:latin typeface="Cambria Math" panose="02040503050406030204" pitchFamily="18" charset="0"/>
                            </a:rPr>
                            <m:t>⁡</m:t>
                          </m:r>
                          <m:r>
                            <a:rPr lang="fr-FR" sz="2800" i="1">
                              <a:solidFill>
                                <a:srgbClr val="FF616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fr-FR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sz="2800" i="1">
                              <a:solidFill>
                                <a:srgbClr val="FF616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bar>
                            <m:barPr>
                              <m:ctrlPr>
                                <a:rPr lang="fr-FR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fr-FR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bar>
                          <m:r>
                            <a:rPr lang="fr-FR" sz="2800" i="1">
                              <a:solidFill>
                                <a:srgbClr val="FF616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fr-FR" sz="2800" i="1">
                          <a:solidFill>
                            <a:srgbClr val="FF616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800" i="1">
                              <a:solidFill>
                                <a:srgbClr val="FF616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800" i="1">
                              <a:solidFill>
                                <a:srgbClr val="FF6161"/>
                              </a:solidFill>
                              <a:latin typeface="Cambria Math" panose="02040503050406030204" pitchFamily="18" charset="0"/>
                            </a:rPr>
                            <m:t>0,4</m:t>
                          </m:r>
                        </m:num>
                        <m:den>
                          <m:r>
                            <a:rPr lang="fr-FR" sz="2800" i="1">
                              <a:solidFill>
                                <a:srgbClr val="FF6161"/>
                              </a:solidFill>
                              <a:latin typeface="Cambria Math" panose="02040503050406030204" pitchFamily="18" charset="0"/>
                            </a:rPr>
                            <m:t>0,6</m:t>
                          </m:r>
                        </m:den>
                      </m:f>
                      <m:r>
                        <a:rPr lang="fr-FR" sz="2800" i="1">
                          <a:solidFill>
                            <a:srgbClr val="FF616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800" i="1">
                              <a:solidFill>
                                <a:srgbClr val="FF616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800" i="1">
                              <a:solidFill>
                                <a:srgbClr val="FF616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fr-FR" sz="2800" i="1">
                              <a:solidFill>
                                <a:srgbClr val="FF616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fr-FR" sz="2800" dirty="0">
                  <a:solidFill>
                    <a:srgbClr val="FF6161"/>
                  </a:solidFill>
                </a:endParaRPr>
              </a:p>
              <a:p>
                <a:r>
                  <a:rPr lang="fr-FR" sz="2800" dirty="0">
                    <a:solidFill>
                      <a:srgbClr val="FF6161"/>
                    </a:solidFill>
                  </a:rPr>
                  <a:t>et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FR" sz="2800" i="1">
                              <a:solidFill>
                                <a:srgbClr val="FF616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2800">
                              <a:solidFill>
                                <a:srgbClr val="FF6161"/>
                              </a:solidFill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ctrlPr>
                                <a:rPr lang="fr-FR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fr-FR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bar>
                                <m:barPr>
                                  <m:pos m:val="top"/>
                                  <m:ctrlP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bar>
                              <m:r>
                                <a:rPr lang="fr-FR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fr-FR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bar>
                                <m:barPr>
                                  <m:ctrlP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bar>
                            </m:e>
                          </m:d>
                        </m:e>
                      </m:func>
                      <m:r>
                        <a:rPr lang="fr-FR" sz="2800" i="1">
                          <a:solidFill>
                            <a:srgbClr val="FF616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800" i="1">
                              <a:solidFill>
                                <a:srgbClr val="FF616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fr-FR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2800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fr-FR" sz="2800" i="1">
                                          <a:solidFill>
                                            <a:srgbClr val="FF6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fr-FR" sz="2800" i="1">
                                              <a:solidFill>
                                                <a:srgbClr val="FF616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2800" i="1">
                                              <a:solidFill>
                                                <a:srgbClr val="FF616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fr-FR" sz="2800" i="1">
                                              <a:solidFill>
                                                <a:srgbClr val="FF616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fr-FR" sz="2800" i="1">
                                          <a:solidFill>
                                            <a:srgbClr val="FF6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=</m:t>
                                      </m:r>
                                      <m:bar>
                                        <m:barPr>
                                          <m:pos m:val="top"/>
                                          <m:ctrlPr>
                                            <a:rPr lang="fr-FR" sz="2800" i="1">
                                              <a:solidFill>
                                                <a:srgbClr val="FF616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barPr>
                                        <m:e>
                                          <m:r>
                                            <a:rPr lang="fr-FR" sz="2800" i="1">
                                              <a:solidFill>
                                                <a:srgbClr val="FF616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</m:bar>
                                    </m:e>
                                  </m:d>
                                  <m: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</a:rPr>
                                    <m:t>∩</m:t>
                                  </m:r>
                                  <m:d>
                                    <m:dPr>
                                      <m:ctrlPr>
                                        <a:rPr lang="fr-FR" sz="2800" i="1">
                                          <a:solidFill>
                                            <a:srgbClr val="FF6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fr-FR" sz="2800" i="1">
                                              <a:solidFill>
                                                <a:srgbClr val="FF616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2800" i="1">
                                              <a:solidFill>
                                                <a:srgbClr val="FF616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fr-FR" sz="2800" i="1">
                                              <a:solidFill>
                                                <a:srgbClr val="FF616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fr-FR" sz="2800" i="1">
                                          <a:solidFill>
                                            <a:srgbClr val="FF616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=</m:t>
                                      </m:r>
                                      <m:bar>
                                        <m:barPr>
                                          <m:ctrlPr>
                                            <a:rPr lang="fr-FR" sz="2800" i="1">
                                              <a:solidFill>
                                                <a:srgbClr val="FF616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barPr>
                                        <m:e>
                                          <m:r>
                                            <a:rPr lang="fr-FR" sz="2800" i="1">
                                              <a:solidFill>
                                                <a:srgbClr val="FF616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</m:bar>
                                    </m:e>
                                  </m:d>
                                </m:e>
                              </m:d>
                            </m:e>
                          </m:func>
                        </m:num>
                        <m:den>
                          <m:r>
                            <m:rPr>
                              <m:sty m:val="p"/>
                            </m:rPr>
                            <a:rPr lang="fr-FR" sz="2800">
                              <a:solidFill>
                                <a:srgbClr val="FF6161"/>
                              </a:solidFill>
                              <a:latin typeface="Cambria Math" panose="02040503050406030204" pitchFamily="18" charset="0"/>
                            </a:rPr>
                            <m:t>Pr</m:t>
                          </m:r>
                          <m:r>
                            <a:rPr lang="fr-FR" sz="2800">
                              <a:solidFill>
                                <a:srgbClr val="FF6161"/>
                              </a:solidFill>
                              <a:latin typeface="Cambria Math" panose="02040503050406030204" pitchFamily="18" charset="0"/>
                            </a:rPr>
                            <m:t>⁡</m:t>
                          </m:r>
                          <m:r>
                            <a:rPr lang="fr-FR" sz="2800" i="1">
                              <a:solidFill>
                                <a:srgbClr val="FF616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fr-FR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sz="2800" i="1">
                              <a:solidFill>
                                <a:srgbClr val="FF616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bar>
                            <m:barPr>
                              <m:ctrlPr>
                                <a:rPr lang="fr-FR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fr-FR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bar>
                          <m:r>
                            <a:rPr lang="fr-FR" sz="2800" i="1">
                              <a:solidFill>
                                <a:srgbClr val="FF616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fr-FR" sz="2800" i="1">
                          <a:solidFill>
                            <a:srgbClr val="FF616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800" i="1">
                              <a:solidFill>
                                <a:srgbClr val="FF616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800" i="1">
                              <a:solidFill>
                                <a:srgbClr val="FF6161"/>
                              </a:solidFill>
                              <a:latin typeface="Cambria Math" panose="02040503050406030204" pitchFamily="18" charset="0"/>
                            </a:rPr>
                            <m:t>0,2</m:t>
                          </m:r>
                        </m:num>
                        <m:den>
                          <m:r>
                            <a:rPr lang="fr-FR" sz="2800" i="1">
                              <a:solidFill>
                                <a:srgbClr val="FF6161"/>
                              </a:solidFill>
                              <a:latin typeface="Cambria Math" panose="02040503050406030204" pitchFamily="18" charset="0"/>
                            </a:rPr>
                            <m:t>0,6</m:t>
                          </m:r>
                        </m:den>
                      </m:f>
                      <m:r>
                        <a:rPr lang="fr-FR" sz="2800" i="1">
                          <a:solidFill>
                            <a:srgbClr val="FF616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800" i="1">
                              <a:solidFill>
                                <a:srgbClr val="FF616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800" i="1">
                              <a:solidFill>
                                <a:srgbClr val="FF616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2800" i="1">
                              <a:solidFill>
                                <a:srgbClr val="FF616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fr-FR" sz="2800" dirty="0">
                  <a:solidFill>
                    <a:srgbClr val="FF6161"/>
                  </a:solidFill>
                </a:endParaRPr>
              </a:p>
              <a:p>
                <a:endParaRPr lang="fr-FR" sz="2800" dirty="0">
                  <a:solidFill>
                    <a:srgbClr val="FF6161"/>
                  </a:solidFill>
                </a:endParaRPr>
              </a:p>
              <a:p>
                <a:r>
                  <a:rPr lang="fr-FR" sz="2800" dirty="0">
                    <a:solidFill>
                      <a:srgbClr val="FF6161"/>
                    </a:solidFill>
                  </a:rPr>
                  <a:t>Ce qui est conforme au fait que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2800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fr-FR" sz="2800" i="1">
                                <a:solidFill>
                                  <a:srgbClr val="FF616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fr-FR" sz="2800" i="1">
                                    <a:solidFill>
                                      <a:srgbClr val="FF616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fr-FR" sz="2800" i="1">
                                        <a:solidFill>
                                          <a:srgbClr val="FF616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800" i="1">
                                        <a:solidFill>
                                          <a:srgbClr val="FF616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fr-FR" sz="2800" i="1">
                                        <a:solidFill>
                                          <a:srgbClr val="FF616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fr-FR" sz="2800" i="1">
                                    <a:solidFill>
                                      <a:srgbClr val="FF616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bar>
                                  <m:barPr>
                                    <m:ctrlPr>
                                      <a:rPr lang="fr-FR" sz="2800" i="1">
                                        <a:solidFill>
                                          <a:srgbClr val="FF616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barPr>
                                  <m:e>
                                    <m:r>
                                      <a:rPr lang="fr-FR" sz="2800" i="1">
                                        <a:solidFill>
                                          <a:srgbClr val="FF616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bar>
                              </m:e>
                            </m:d>
                            <m:r>
                              <a:rPr lang="fr-FR" sz="2800" i="1">
                                <a:solidFill>
                                  <a:srgbClr val="FF6161"/>
                                </a:solidFill>
                                <a:latin typeface="Cambria Math" panose="02040503050406030204" pitchFamily="18" charset="0"/>
                              </a:rPr>
                              <m:t>∪</m:t>
                            </m:r>
                            <m:d>
                              <m:dPr>
                                <m:ctrlPr>
                                  <a:rPr lang="fr-FR" sz="2800" i="1">
                                    <a:solidFill>
                                      <a:srgbClr val="FF616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fr-FR" sz="2800" i="1">
                                        <a:solidFill>
                                          <a:srgbClr val="FF616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800" i="1">
                                        <a:solidFill>
                                          <a:srgbClr val="FF616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fr-FR" sz="2800" i="1">
                                        <a:solidFill>
                                          <a:srgbClr val="FF616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fr-FR" sz="2800" i="1">
                                    <a:solidFill>
                                      <a:srgbClr val="FF616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bar>
                                  <m:barPr>
                                    <m:pos m:val="top"/>
                                    <m:ctrlPr>
                                      <a:rPr lang="fr-FR" sz="2800" i="1">
                                        <a:solidFill>
                                          <a:srgbClr val="FF616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barPr>
                                  <m:e>
                                    <m:r>
                                      <a:rPr lang="fr-FR" sz="2800" i="1">
                                        <a:solidFill>
                                          <a:srgbClr val="FF616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bar>
                              </m:e>
                            </m:d>
                            <m:r>
                              <a:rPr lang="fr-FR" sz="2800" i="1">
                                <a:solidFill>
                                  <a:srgbClr val="FF6161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fr-FR" sz="2800" i="1">
                                    <a:solidFill>
                                      <a:srgbClr val="FF616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800" i="1">
                                    <a:solidFill>
                                      <a:srgbClr val="FF616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FR" sz="2800" i="1">
                                    <a:solidFill>
                                      <a:srgbClr val="FF616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fr-FR" sz="2800" i="1">
                                <a:solidFill>
                                  <a:srgbClr val="FF616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bar>
                              <m:barPr>
                                <m:ctrlPr>
                                  <a:rPr lang="fr-FR" sz="2800" i="1">
                                    <a:solidFill>
                                      <a:srgbClr val="FF616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fr-FR" sz="2800" i="1">
                                    <a:solidFill>
                                      <a:srgbClr val="FF616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bar>
                          </m:e>
                        </m:d>
                      </m:e>
                    </m:func>
                    <m:r>
                      <a:rPr lang="fr-FR" sz="2800" i="1">
                        <a:solidFill>
                          <a:srgbClr val="FF616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fr-FR" sz="2800" i="1">
                        <a:solidFill>
                          <a:srgbClr val="FF616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fr-FR" sz="2800" i="1">
                        <a:solidFill>
                          <a:srgbClr val="FF616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fr-FR" sz="2800" dirty="0">
                    <a:solidFill>
                      <a:srgbClr val="FF6161"/>
                    </a:solidFill>
                  </a:rPr>
                  <a:t>.</a:t>
                </a:r>
              </a:p>
              <a:p>
                <a:pPr lvl="1" algn="just"/>
                <a:endPara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412515-832C-4834-B32B-46A602F842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58687"/>
                <a:ext cx="12192000" cy="5201617"/>
              </a:xfrm>
              <a:prstGeom prst="rect">
                <a:avLst/>
              </a:prstGeom>
              <a:blipFill>
                <a:blip r:embed="rId3"/>
                <a:stretch>
                  <a:fillRect l="-1000" t="-11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5AB43ED-C801-43C7-BB87-5E1B5C4E5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B9C9029-AAA7-4AE1-9A03-0C7A1B035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27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8DDC12C-B35A-45FD-8765-F23693889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8586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Plan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F7D0CD5-CB69-4A6C-9BBB-0C029308A225}"/>
              </a:ext>
            </a:extLst>
          </p:cNvPr>
          <p:cNvSpPr txBox="1"/>
          <p:nvPr/>
        </p:nvSpPr>
        <p:spPr>
          <a:xfrm>
            <a:off x="131233" y="1375833"/>
            <a:ext cx="11908367" cy="526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Arial Black" panose="020B0A04020102020204" pitchFamily="34" charset="0"/>
              </a:rPr>
              <a:t>  Jeux bayésiens statiques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Exemple introductif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Modèle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Information incomplète ou imparfaite 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Calcul des croyances a posteriori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Stratégies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Concept de solution : l’équilibre Bayésien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Application : Duopole de Cournot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dirty="0">
                <a:latin typeface="Arial Black" panose="020B0A04020102020204" pitchFamily="34" charset="0"/>
              </a:rPr>
              <a:t>  Jeux bayésiens dynamiques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Modèle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Concept de solution : l’équilibre Bayésien parfait 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Application : résolution d’un jeu à 2 joueurs</a:t>
            </a:r>
            <a:endParaRPr lang="fr-FR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703C177-1EF1-44A7-93A9-5ABCAD2BD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076190D-E794-4410-8C12-1794AC7E5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28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6B494D6-453A-4977-8814-A85B98B40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014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statiques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Stratégies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412515-832C-4834-B32B-46A602F842C1}"/>
                  </a:ext>
                </a:extLst>
              </p:cNvPr>
              <p:cNvSpPr/>
              <p:nvPr/>
            </p:nvSpPr>
            <p:spPr>
              <a:xfrm>
                <a:off x="0" y="1458687"/>
                <a:ext cx="12192000" cy="4524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r-FR" sz="3200" dirty="0"/>
                  <a:t>Dans un jeu bayésien, </a:t>
                </a:r>
                <a:r>
                  <a:rPr lang="fr-FR" sz="3200" dirty="0">
                    <a:latin typeface="Times New Roman" panose="02020603050405020304" pitchFamily="18" charset="0"/>
                  </a:rPr>
                  <a:t>l</a:t>
                </a:r>
                <a:r>
                  <a:rPr lang="fr-FR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es stratégies sont contingentes aux types.</a:t>
                </a:r>
                <a:endParaRPr lang="fr-FR" sz="3200" dirty="0"/>
              </a:p>
              <a:p>
                <a:endParaRPr lang="fr-FR" sz="3200" dirty="0"/>
              </a:p>
              <a:p>
                <a:pPr marL="914400" lvl="1" indent="-457200">
                  <a:buFontTx/>
                  <a:buChar char="-"/>
                </a:pPr>
                <a:r>
                  <a:rPr lang="fr-FR" sz="3200" dirty="0"/>
                  <a:t>Dans notre cadre où chaque joueur ne joue qu’une seule fois, une </a:t>
                </a:r>
                <a:r>
                  <a:rPr lang="fr-FR" sz="3200" b="1" i="1" dirty="0"/>
                  <a:t>stratégie pure</a:t>
                </a:r>
                <a:r>
                  <a:rPr lang="fr-FR" sz="3200" dirty="0"/>
                  <a:t> du joueur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fr-FR" sz="3200" dirty="0"/>
                  <a:t> est une application:</a:t>
                </a:r>
              </a:p>
              <a:p>
                <a:pPr lvl="1" algn="ctr"/>
                <a:endParaRPr lang="fr-FR" sz="3200" dirty="0"/>
              </a:p>
              <a:p>
                <a:pPr lvl="1" algn="ctr"/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FR" sz="3200" dirty="0"/>
                  <a:t> :</a:t>
                </a:r>
                <a14:m>
                  <m:oMath xmlns:m="http://schemas.openxmlformats.org/officeDocument/2006/math">
                    <m:r>
                      <a:rPr lang="fr-FR" sz="3200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320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FR" sz="3200" dirty="0"/>
                  <a:t> </a:t>
                </a:r>
                <a14:m>
                  <m:oMath xmlns:m="http://schemas.openxmlformats.org/officeDocument/2006/math">
                    <m:r>
                      <a:rPr lang="fr-FR" sz="32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→</m:t>
                    </m:r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fr-FR" sz="3200" dirty="0"/>
              </a:p>
              <a:p>
                <a:pPr lvl="1" algn="ctr"/>
                <a:r>
                  <a:rPr lang="fr-FR" sz="3200" dirty="0"/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sz="32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→</m:t>
                    </m:r>
                    <m:sSub>
                      <m:sSubPr>
                        <m:ctrlPr>
                          <a:rPr lang="fr-FR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fr-FR" sz="3200" dirty="0"/>
              </a:p>
              <a:p>
                <a:pPr lvl="1" algn="ctr"/>
                <a:endParaRPr lang="fr-FR" sz="3200" dirty="0"/>
              </a:p>
              <a:p>
                <a:pPr lvl="1"/>
                <a:r>
                  <a:rPr lang="fr-FR" sz="3200" dirty="0"/>
                  <a:t>	où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3200" b="0" i="0" dirty="0"/>
                  <a:t>désigne </a:t>
                </a:r>
                <a:r>
                  <a:rPr lang="fr-FR" sz="3200" dirty="0"/>
                  <a:t>l’ensemble des actions. </a:t>
                </a:r>
                <a:endParaRPr lang="fr-FR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412515-832C-4834-B32B-46A602F842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58687"/>
                <a:ext cx="12192000" cy="4524315"/>
              </a:xfrm>
              <a:prstGeom prst="rect">
                <a:avLst/>
              </a:prstGeom>
              <a:blipFill>
                <a:blip r:embed="rId3"/>
                <a:stretch>
                  <a:fillRect l="-1150" t="-1887" b="-336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BD561C5-8105-4AAC-AEF8-AD91F663B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AC8BA60-2C01-408D-B9A4-E63671B72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29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1AC1EBB-382D-4839-90D9-7C70DF239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27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Plan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F7D0CD5-CB69-4A6C-9BBB-0C029308A225}"/>
              </a:ext>
            </a:extLst>
          </p:cNvPr>
          <p:cNvSpPr txBox="1"/>
          <p:nvPr/>
        </p:nvSpPr>
        <p:spPr>
          <a:xfrm>
            <a:off x="131233" y="1375833"/>
            <a:ext cx="11908367" cy="526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Arial Black" panose="020B0A04020102020204" pitchFamily="34" charset="0"/>
              </a:rPr>
              <a:t>  Jeux bayésiens statiques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  <a:hlinkClick r:id="rId2" action="ppaction://hlinksldjump"/>
              </a:rPr>
              <a:t>Exemple introductif</a:t>
            </a: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  <a:hlinkClick r:id="rId3" action="ppaction://hlinksldjump"/>
              </a:rPr>
              <a:t>Modèle</a:t>
            </a: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/>
              </a:rPr>
              <a:t>Information incomplète ou imparfaite ?</a:t>
            </a: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Calcul des croyances a posteriori</a:t>
            </a: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  <a:hlinkClick r:id="rId6" action="ppaction://hlinksldjump"/>
              </a:rPr>
              <a:t>Stratégies</a:t>
            </a: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Concept de solution : l’équilibre Bayésien</a:t>
            </a: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Application : Duopole de Cournot</a:t>
            </a: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dirty="0">
                <a:latin typeface="Arial Black" panose="020B0A04020102020204" pitchFamily="34" charset="0"/>
              </a:rPr>
              <a:t>  Jeux bayésiens dynamiques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  <a:hlinkClick r:id="rId9" action="ppaction://hlinksldjump"/>
              </a:rPr>
              <a:t>Introduction</a:t>
            </a: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  <a:hlinkClick r:id="rId10" action="ppaction://hlinksldjump"/>
              </a:rPr>
              <a:t>Modèle</a:t>
            </a: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  <a:hlinkClick r:id="rId11" action="ppaction://hlinksldjump"/>
              </a:rPr>
              <a:t>Concept de solution : l’équilibre Bayésien parfait  </a:t>
            </a: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  <a:hlinkClick r:id="rId12" action="ppaction://hlinksldjump"/>
              </a:rPr>
              <a:t>Application : résolution d’un jeu à 2 joueurs</a:t>
            </a:r>
            <a:endParaRPr lang="fr-FR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703C177-1EF1-44A7-93A9-5ABCAD2BD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076190D-E794-4410-8C12-1794AC7E5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3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6CC720F-7B0C-480F-9553-AA93050C09D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6329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statiques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Stratégies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412515-832C-4834-B32B-46A602F842C1}"/>
                  </a:ext>
                </a:extLst>
              </p:cNvPr>
              <p:cNvSpPr/>
              <p:nvPr/>
            </p:nvSpPr>
            <p:spPr>
              <a:xfrm>
                <a:off x="0" y="1458687"/>
                <a:ext cx="12192000" cy="55092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:endParaRPr lang="fr-FR" sz="3200" dirty="0"/>
              </a:p>
              <a:p>
                <a:pPr marL="914400" lvl="1" indent="-457200">
                  <a:buFontTx/>
                  <a:buChar char="-"/>
                </a:pPr>
                <a:r>
                  <a:rPr lang="fr-FR" sz="3200" dirty="0"/>
                  <a:t>De même, une </a:t>
                </a:r>
                <a:r>
                  <a:rPr lang="fr-FR" sz="3200" b="1" i="1" dirty="0"/>
                  <a:t>stratégie mixte</a:t>
                </a:r>
                <a:r>
                  <a:rPr lang="fr-FR" sz="3200" b="1" dirty="0"/>
                  <a:t> </a:t>
                </a:r>
                <a:r>
                  <a:rPr lang="fr-FR" sz="3200" dirty="0"/>
                  <a:t>du joueur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fr-FR" sz="3200" dirty="0"/>
                  <a:t> prend la forme d’une application </a:t>
                </a:r>
              </a:p>
              <a:p>
                <a:pPr marL="914400" lvl="1" indent="-457200">
                  <a:buFontTx/>
                  <a:buChar char="-"/>
                </a:pPr>
                <a:endParaRPr lang="fr-FR" sz="3200" dirty="0"/>
              </a:p>
              <a:p>
                <a:pPr lvl="1" algn="ctr"/>
                <a:r>
                  <a:rPr lang="fr-FR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sz="3200" i="1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3200">
                                <a:latin typeface="Cambria Math" panose="02040503050406030204" pitchFamily="18" charset="0"/>
                              </a:rPr>
                              <m:t>Θ</m:t>
                            </m:r>
                          </m:e>
                          <m:sub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𝛥</m:t>
                        </m:r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sz="32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3200" dirty="0"/>
                  <a:t> </a:t>
                </a:r>
              </a:p>
              <a:p>
                <a:pPr lvl="1" algn="ctr"/>
                <a:r>
                  <a:rPr lang="fr-FR" sz="3200" dirty="0"/>
                  <a:t>	</a:t>
                </a:r>
                <a14:m>
                  <m:oMath xmlns:m="http://schemas.openxmlformats.org/officeDocument/2006/math">
                    <m:r>
                      <a:rPr lang="fr-FR" sz="3200" b="0" i="0" smtClean="0">
                        <a:latin typeface="Cambria Math" panose="02040503050406030204" pitchFamily="18" charset="0"/>
                      </a:rPr>
                      <m:t>   </m:t>
                    </m:r>
                    <m:sSub>
                      <m:sSubPr>
                        <m:ctrlPr>
                          <a:rPr lang="fr-FR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sz="32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→</m:t>
                    </m:r>
                    <m:sSub>
                      <m:sSubPr>
                        <m:ctrlPr>
                          <a:rPr lang="fr-FR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fr-FR" sz="3200" dirty="0"/>
              </a:p>
              <a:p>
                <a:pPr lvl="1" algn="ctr"/>
                <a:endParaRPr lang="fr-FR" sz="3200" dirty="0"/>
              </a:p>
              <a:p>
                <a:pPr lvl="1"/>
                <a:r>
                  <a:rPr lang="fr-FR" sz="3200" dirty="0"/>
                  <a:t>	Où le simplexe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𝛥</m:t>
                        </m:r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sz="32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3200" dirty="0"/>
                  <a:t> désigne l’ensemble des loteries sur 	l’ensemble des stratégies pures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FR" sz="3200" dirty="0"/>
                  <a:t>.</a:t>
                </a:r>
              </a:p>
              <a:p>
                <a:endParaRPr lang="fr-FR" sz="3200" dirty="0"/>
              </a:p>
              <a:p>
                <a:pPr lvl="1" algn="just"/>
                <a:endParaRPr lang="fr-FR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412515-832C-4834-B32B-46A602F842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58687"/>
                <a:ext cx="12192000" cy="55092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432879E-F7E5-417D-A677-2CF73119C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8EDF5CF-C29A-47E7-9BCB-45AD5C211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30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9D4BABC-EF8C-485A-92D8-4BE4A6F8A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681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Plan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F7D0CD5-CB69-4A6C-9BBB-0C029308A225}"/>
              </a:ext>
            </a:extLst>
          </p:cNvPr>
          <p:cNvSpPr txBox="1"/>
          <p:nvPr/>
        </p:nvSpPr>
        <p:spPr>
          <a:xfrm>
            <a:off x="131233" y="1375833"/>
            <a:ext cx="11908367" cy="526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Arial Black" panose="020B0A04020102020204" pitchFamily="34" charset="0"/>
              </a:rPr>
              <a:t>  Jeux bayésiens statiques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Exemple introductif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Modèle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Information incomplète ou imparfaite 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Calcul des croyances a posteriori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Stratégies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de solution : l’équilibre Bayésien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Application : Duopole de Cournot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dirty="0">
                <a:latin typeface="Arial Black" panose="020B0A04020102020204" pitchFamily="34" charset="0"/>
              </a:rPr>
              <a:t>  Jeux bayésiens dynamiques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Modèle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Concept de solution : l’équilibre Bayésien parfait 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Application : résolution d’un jeu à 2 joueurs</a:t>
            </a:r>
            <a:endParaRPr lang="fr-FR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703C177-1EF1-44A7-93A9-5ABCAD2BD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076190D-E794-4410-8C12-1794AC7E5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31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60D7239-B2BC-4727-A641-3D5F7E015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4800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statiques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Concept de solution: l’équilibre Bayésien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412515-832C-4834-B32B-46A602F842C1}"/>
                  </a:ext>
                </a:extLst>
              </p:cNvPr>
              <p:cNvSpPr/>
              <p:nvPr/>
            </p:nvSpPr>
            <p:spPr>
              <a:xfrm>
                <a:off x="0" y="1458687"/>
                <a:ext cx="12192000" cy="419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3200" dirty="0"/>
                  <a:t>Un profil stratégique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fr-FR" sz="3200" i="1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fr-FR" sz="3200" i="1">
                        <a:latin typeface="Cambria Math" panose="02040503050406030204" pitchFamily="18" charset="0"/>
                      </a:rPr>
                      <m:t>,…,</m:t>
                    </m:r>
                    <m:sSubSup>
                      <m:sSubSup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  <m:sup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fr-FR" sz="32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3200" dirty="0"/>
                  <a:t> est un </a:t>
                </a:r>
                <a:r>
                  <a:rPr lang="fr-FR" sz="3200" b="1" i="1" dirty="0"/>
                  <a:t>équilibre Bayésien </a:t>
                </a:r>
                <a:r>
                  <a:rPr lang="fr-FR" sz="3200" dirty="0"/>
                  <a:t>si pour tout joueur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1,2,…,</m:t>
                        </m:r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fr-FR" sz="3200" dirty="0"/>
                  <a:t>, tout type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sz="3200" i="1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320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FR" sz="3200" dirty="0"/>
                  <a:t>, et toute stratégie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fr-FR" sz="3200" dirty="0"/>
                  <a:t>, on a </a:t>
                </a:r>
              </a:p>
              <a:p>
                <a:endParaRPr lang="fr-FR" sz="3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fr-FR" sz="320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fr-FR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e>
                          </m:d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fr-FR" sz="3200" i="1">
                          <a:latin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fr-FR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fr-FR" sz="320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fr-FR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e>
                          </m:d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FR" sz="3200" dirty="0"/>
              </a:p>
              <a:p>
                <a:endParaRPr lang="fr-FR" sz="3200" dirty="0"/>
              </a:p>
              <a:p>
                <a:r>
                  <a:rPr lang="fr-FR" sz="3200" dirty="0"/>
                  <a:t>où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fr-FR" sz="320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.</m:t>
                            </m:r>
                          </m:e>
                        </m:d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3200" dirty="0"/>
                  <a:t> désigne l’espérance de gain qui s’écrit comme ci-après.</a:t>
                </a:r>
                <a:endParaRPr lang="fr-FR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412515-832C-4834-B32B-46A602F842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58687"/>
                <a:ext cx="12192000" cy="4195444"/>
              </a:xfrm>
              <a:prstGeom prst="rect">
                <a:avLst/>
              </a:prstGeom>
              <a:blipFill>
                <a:blip r:embed="rId3"/>
                <a:stretch>
                  <a:fillRect l="-1250" t="-1887" r="-350" b="-362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9B196DC-869D-4DD7-8229-DBDE6F377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934C7AC-0F9B-49FF-8C79-28B9E27B5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32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C46AFA3-379A-46B3-8697-43AD1CEE9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8435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statiques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Concept de solution : l’équilibre Bayésien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412515-832C-4834-B32B-46A602F842C1}"/>
                  </a:ext>
                </a:extLst>
              </p:cNvPr>
              <p:cNvSpPr/>
              <p:nvPr/>
            </p:nvSpPr>
            <p:spPr>
              <a:xfrm>
                <a:off x="0" y="1458687"/>
                <a:ext cx="12192000" cy="53787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fr-FR" sz="320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fr-FR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e>
                          </m:d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fr-FR" sz="32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fr-FR" sz="3200" i="1" dirty="0">
                  <a:latin typeface="Cambria Math" panose="02040503050406030204" pitchFamily="18" charset="0"/>
                </a:endParaRPr>
              </a:p>
              <a:p>
                <a:endParaRPr lang="fr-FR" sz="32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fr-FR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fr-FR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8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2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fr-FR" sz="28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fr-FR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8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28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fr-FR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fr-FR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b>
                        <m:sup/>
                        <m:e>
                          <m:nary>
                            <m:naryPr>
                              <m:chr m:val="∏"/>
                              <m:limLoc m:val="undOvr"/>
                              <m:supHide m:val="on"/>
                              <m:ctrlPr>
                                <a:rPr lang="fr-FR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𝒩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fr-FR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8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sz="28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80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fr-FR" sz="28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fr-FR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8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sz="28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  <m:sSub>
                            <m:sSubPr>
                              <m:ctrlPr>
                                <a:rPr lang="fr-FR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fr-FR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fr-FR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),</m:t>
                          </m:r>
                          <m:sSub>
                            <m:sSubPr>
                              <m:ctrlPr>
                                <a:rPr lang="fr-FR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fr-FR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),…,</m:t>
                          </m:r>
                          <m:sSub>
                            <m:sSubPr>
                              <m:ctrlPr>
                                <a:rPr lang="fr-FR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fr-FR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), </m:t>
                          </m:r>
                          <m:sSub>
                            <m:sSubPr>
                              <m:ctrlPr>
                                <a:rPr lang="fr-FR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fr-FR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fr-FR" sz="2800">
                              <a:latin typeface="Cambria Math" panose="02040503050406030204" pitchFamily="18" charset="0"/>
                            </a:rPr>
                            <m:t>)  </m:t>
                          </m:r>
                        </m:e>
                      </m:nary>
                    </m:oMath>
                  </m:oMathPara>
                </a14:m>
                <a:endParaRPr lang="fr-FR" sz="2800" dirty="0"/>
              </a:p>
              <a:p>
                <a:endParaRPr lang="fr-FR" sz="3200" dirty="0"/>
              </a:p>
              <a:p>
                <a:r>
                  <a:rPr lang="fr-FR" sz="3200" dirty="0"/>
                  <a:t>avec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3200" dirty="0"/>
                  <a:t> la probabilité avec laquelle le joueur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𝒩</m:t>
                    </m:r>
                  </m:oMath>
                </a14:m>
                <a:r>
                  <a:rPr lang="fr-FR" sz="3200" dirty="0"/>
                  <a:t> sélectionne la stratégie pure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fr-FR" sz="3200" dirty="0"/>
                  <a:t> lorsqu’il adopte la stratégie mixte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fr-FR" sz="3200" dirty="0"/>
                  <a:t> et que son type 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fr-FR" sz="3200" dirty="0"/>
                  <a:t>.</a:t>
                </a:r>
              </a:p>
              <a:p>
                <a:endParaRPr lang="fr-FR" sz="3200" dirty="0"/>
              </a:p>
              <a:p>
                <a:pPr lvl="1" algn="just"/>
                <a:endParaRPr lang="fr-FR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412515-832C-4834-B32B-46A602F842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58687"/>
                <a:ext cx="12192000" cy="5378780"/>
              </a:xfrm>
              <a:prstGeom prst="rect">
                <a:avLst/>
              </a:prstGeom>
              <a:blipFill>
                <a:blip r:embed="rId3"/>
                <a:stretch>
                  <a:fillRect l="-1250" r="-1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3D5CA34-33D3-4D3D-98DD-3D4AB6B9E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9C74252-4563-4AEE-97E7-35CD6A415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33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D6D7AF9-CE19-43A9-9D30-EA8829A1A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930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statiques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Concept de solution : l’équilibre Bayésien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412515-832C-4834-B32B-46A602F842C1}"/>
                  </a:ext>
                </a:extLst>
              </p:cNvPr>
              <p:cNvSpPr/>
              <p:nvPr/>
            </p:nvSpPr>
            <p:spPr>
              <a:xfrm>
                <a:off x="0" y="1458687"/>
                <a:ext cx="12192000" cy="44330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3200" dirty="0"/>
                  <a:t>Dans le cas particulier d’un profil de stratégies pures, l’espérance de gain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fr-FR" sz="320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.</m:t>
                            </m:r>
                          </m:e>
                        </m:d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fr-FR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3200" dirty="0"/>
                  <a:t>s’écrit simplement</a:t>
                </a:r>
              </a:p>
              <a:p>
                <a:endParaRPr lang="fr-FR" sz="3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fr-FR" sz="3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sSub>
                        <m:sSubPr>
                          <m:ctrlPr>
                            <a:rPr lang="fr-FR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fr-FR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</m:d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FR" sz="3200" dirty="0"/>
              </a:p>
              <a:p>
                <a:endParaRPr lang="fr-FR" sz="3200" dirty="0"/>
              </a:p>
              <a:p>
                <a:r>
                  <a:rPr lang="fr-FR" sz="3200" dirty="0"/>
                  <a:t>où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fr-FR" sz="32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fr-FR" sz="32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3200" dirty="0"/>
                  <a:t> désigne l’action du joueur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𝒩</m:t>
                    </m:r>
                  </m:oMath>
                </a14:m>
                <a:r>
                  <a:rPr lang="fr-FR" sz="3200" dirty="0"/>
                  <a:t> sous la stratégie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fr-FR" sz="3200" dirty="0"/>
                  <a:t> lorsque son type 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fr-FR" sz="3200" dirty="0"/>
                  <a:t>.</a:t>
                </a:r>
                <a:endParaRPr lang="fr-FR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412515-832C-4834-B32B-46A602F842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58687"/>
                <a:ext cx="12192000" cy="4433073"/>
              </a:xfrm>
              <a:prstGeom prst="rect">
                <a:avLst/>
              </a:prstGeom>
              <a:blipFill>
                <a:blip r:embed="rId3"/>
                <a:stretch>
                  <a:fillRect l="-1250" t="-1788" r="-1000" b="-247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47660E4-414E-4D8D-8716-ED1E6FF68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78C02A6-814F-47EA-BF36-F47C23368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34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8A40A7D-0BF7-4E1E-B209-9673BEF71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029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statiques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Concept de solution : l’équilibre Bayésien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412515-832C-4834-B32B-46A602F842C1}"/>
              </a:ext>
            </a:extLst>
          </p:cNvPr>
          <p:cNvSpPr/>
          <p:nvPr/>
        </p:nvSpPr>
        <p:spPr>
          <a:xfrm>
            <a:off x="0" y="1458687"/>
            <a:ext cx="12192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/>
              <a:t>A l’instar de l’équilibre de Nash, l’équilibre Bayésien désigne un profil stratégique pour lequel il n’y a pas de déviation unilatérale profitable.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/>
              <a:t>Dans le cadre d’un jeu Bayésien, cette maximisation résulte d’un paiement espéré calculé selon une distribution de probabilité conditionnelle au type réalisé. </a:t>
            </a:r>
          </a:p>
          <a:p>
            <a:pPr lvl="1" algn="just"/>
            <a:endParaRPr lang="fr-FR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64EC48B-F8FA-4B29-98BB-975C4EDE0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0E6C475-53C6-4520-A6A7-A36B68A9B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35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140BCF8-B401-4028-874D-21C3F642E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6748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Plan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F7D0CD5-CB69-4A6C-9BBB-0C029308A225}"/>
              </a:ext>
            </a:extLst>
          </p:cNvPr>
          <p:cNvSpPr txBox="1"/>
          <p:nvPr/>
        </p:nvSpPr>
        <p:spPr>
          <a:xfrm>
            <a:off x="131233" y="1375833"/>
            <a:ext cx="11908367" cy="526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Arial Black" panose="020B0A04020102020204" pitchFamily="34" charset="0"/>
              </a:rPr>
              <a:t>  Jeux bayésiens statiques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Exemple introductif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Modèle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Information incomplète ou imparfaite 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Calcul des croyances a posteriori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Stratégies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Concept de solution : l’équilibre Bayésien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: Duopole de Cournot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dirty="0">
                <a:latin typeface="Arial Black" panose="020B0A04020102020204" pitchFamily="34" charset="0"/>
              </a:rPr>
              <a:t>  Jeux bayésiens dynamiques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Modèle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Concept de solution : l’équilibre Bayésien parfait 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Application : résolution d’un jeu à 2 joueurs</a:t>
            </a:r>
            <a:endParaRPr lang="fr-FR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703C177-1EF1-44A7-93A9-5ABCAD2BD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076190D-E794-4410-8C12-1794AC7E5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36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61D62D9-BB33-467F-91AD-2750EB836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5474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statiques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Application: </a:t>
            </a:r>
            <a:r>
              <a:rPr lang="fr-FR" b="1" dirty="0"/>
              <a:t>Duopole de Cournot 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B256DF3-0681-4CCE-9BB1-61FB127F6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714" y="1433173"/>
            <a:ext cx="3302000" cy="46482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E67E117-CAE4-4327-9EA5-0890A0C85AD3}"/>
              </a:ext>
            </a:extLst>
          </p:cNvPr>
          <p:cNvSpPr txBox="1"/>
          <p:nvPr/>
        </p:nvSpPr>
        <p:spPr>
          <a:xfrm>
            <a:off x="1817914" y="6226629"/>
            <a:ext cx="8926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Antoine Augustin Cournot (1801-1877)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205D11D-435C-4246-B0D9-667D27ECBB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093" y="1262403"/>
            <a:ext cx="5063907" cy="4818970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DB94B1A-A40A-4DEE-8B4B-51696740B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F49032-8914-47AD-AC67-B5D965777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37</a:t>
            </a:fld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A0FEF71-B7EB-4F10-8D78-9336D4E94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238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statiques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Application: </a:t>
            </a:r>
            <a:r>
              <a:rPr lang="fr-FR" b="1" dirty="0"/>
              <a:t>Duopole de Cournot 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412515-832C-4834-B32B-46A602F842C1}"/>
              </a:ext>
            </a:extLst>
          </p:cNvPr>
          <p:cNvSpPr/>
          <p:nvPr/>
        </p:nvSpPr>
        <p:spPr>
          <a:xfrm>
            <a:off x="0" y="1458687"/>
            <a:ext cx="12192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/>
              <a:t>On considère le Duopole de Cournot  à information incomplète d’un côté.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3200" dirty="0"/>
          </a:p>
          <a:p>
            <a:pPr marL="914400" lvl="1" indent="-457200">
              <a:buFontTx/>
              <a:buChar char="-"/>
            </a:pPr>
            <a:r>
              <a:rPr lang="fr-FR" sz="3200" dirty="0"/>
              <a:t>le coût unitaire de production de la firme 1 est connaissance commune; et</a:t>
            </a:r>
          </a:p>
          <a:p>
            <a:pPr marL="914400" lvl="1" indent="-457200">
              <a:buFontTx/>
              <a:buChar char="-"/>
            </a:pPr>
            <a:endParaRPr lang="fr-FR" sz="3200" dirty="0"/>
          </a:p>
          <a:p>
            <a:pPr marL="914400" lvl="1" indent="-457200">
              <a:buFontTx/>
              <a:buChar char="-"/>
            </a:pPr>
            <a:r>
              <a:rPr lang="fr-FR" sz="3200" dirty="0"/>
              <a:t>la firme 1 n’observe pas le coût unitaire de production de la firme 2.</a:t>
            </a:r>
          </a:p>
          <a:p>
            <a:pPr marL="914400" lvl="1" indent="-457200">
              <a:buFontTx/>
              <a:buChar char="-"/>
            </a:pPr>
            <a:endParaRPr lang="fr-FR" sz="3200" dirty="0"/>
          </a:p>
          <a:p>
            <a:pPr lvl="1"/>
            <a:endParaRPr lang="fr-FR" sz="3200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9C0C805-3C00-41F7-A0AB-CDEA4D988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D4647E2-0B0B-419F-850E-4EDAED1E6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38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E59A269-DE98-4D89-953F-F5CC44BD4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933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statiques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Application: </a:t>
            </a:r>
            <a:r>
              <a:rPr lang="fr-FR" b="1" dirty="0"/>
              <a:t>Duopole de Cournot 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412515-832C-4834-B32B-46A602F842C1}"/>
                  </a:ext>
                </a:extLst>
              </p:cNvPr>
              <p:cNvSpPr/>
              <p:nvPr/>
            </p:nvSpPr>
            <p:spPr>
              <a:xfrm>
                <a:off x="0" y="1458687"/>
                <a:ext cx="12192000" cy="53631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Rappelons les principales hypothèses du modèle de Cournot.</a:t>
                </a:r>
              </a:p>
              <a:p>
                <a:endPara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FR" sz="2800" i="1">
                        <a:latin typeface="Cambria Math" panose="02040503050406030204" pitchFamily="18" charset="0"/>
                      </a:rPr>
                      <m:t>𝒩</m:t>
                    </m:r>
                    <m:r>
                      <a:rPr lang="fr-FR" sz="28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1,2</m:t>
                        </m:r>
                      </m:e>
                    </m:d>
                  </m:oMath>
                </a14:m>
                <a:endParaRPr lang="fr-FR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r-FR" sz="2800" dirty="0"/>
                  <a:t>Chaque firme </a:t>
                </a:r>
                <a14:m>
                  <m:oMath xmlns:m="http://schemas.openxmlformats.org/officeDocument/2006/math">
                    <m:r>
                      <a:rPr lang="fr-FR" sz="28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fr-FR" sz="2800" i="1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1,2</m:t>
                        </m:r>
                      </m:e>
                    </m:d>
                  </m:oMath>
                </a14:m>
                <a:r>
                  <a:rPr lang="fr-FR" sz="2800" dirty="0"/>
                  <a:t> produit un bien homogène en quantité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sz="2800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fr-FR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fr-FR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r-FR" sz="2800" dirty="0"/>
                  <a:t>La quantité totale produite est notée </a:t>
                </a:r>
                <a14:m>
                  <m:oMath xmlns:m="http://schemas.openxmlformats.org/officeDocument/2006/math">
                    <m:r>
                      <a:rPr lang="fr-FR" sz="2800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fr-FR" sz="2800" i="1">
                        <a:latin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sz="28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fr-FR" sz="2800" dirty="0"/>
                  <a:t>, avec </a:t>
                </a:r>
                <a14:m>
                  <m:oMath xmlns:m="http://schemas.openxmlformats.org/officeDocument/2006/math">
                    <m:r>
                      <a:rPr lang="fr-FR" sz="2800" i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fr-FR" sz="2800" i="1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1,2</m:t>
                        </m:r>
                      </m:e>
                    </m:d>
                    <m:r>
                      <a:rPr lang="fr-FR" sz="28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sz="2800" i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fr-FR" sz="2800" i="1">
                        <a:latin typeface="Cambria Math" panose="02040503050406030204" pitchFamily="18" charset="0"/>
                      </a:rPr>
                      <m:t>≠</m:t>
                    </m:r>
                    <m:r>
                      <a:rPr lang="fr-FR" sz="28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fr-FR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r-FR" sz="2800" dirty="0"/>
                  <a:t>Le profit de la firme </a:t>
                </a:r>
                <a14:m>
                  <m:oMath xmlns:m="http://schemas.openxmlformats.org/officeDocument/2006/math">
                    <m:r>
                      <a:rPr lang="fr-FR" sz="28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fr-FR" sz="2800" dirty="0"/>
                  <a:t> s’écrit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fr-FR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fr-FR" sz="2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FR" sz="28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fr-FR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fr-FR" sz="28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fr-FR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FR" sz="28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FR" sz="2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3200" dirty="0"/>
              </a:p>
              <a:p>
                <a:pPr marL="914400" lvl="1" indent="-457200">
                  <a:buFontTx/>
                  <a:buChar char="-"/>
                </a:pPr>
                <a:r>
                  <a:rPr lang="fr-FR" sz="2800" dirty="0"/>
                  <a:t>où </a:t>
                </a:r>
                <a14:m>
                  <m:oMath xmlns:m="http://schemas.openxmlformats.org/officeDocument/2006/math">
                    <m:r>
                      <a:rPr lang="fr-FR" sz="28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.</m:t>
                        </m:r>
                      </m:e>
                    </m:d>
                  </m:oMath>
                </a14:m>
                <a:r>
                  <a:rPr lang="fr-FR" sz="2800" dirty="0"/>
                  <a:t> désigne la fonction de demande inverse du marché; et</a:t>
                </a:r>
              </a:p>
              <a:p>
                <a:pPr marL="914400" lvl="1" indent="-457200">
                  <a:buFontTx/>
                  <a:buChar char="-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.</m:t>
                        </m:r>
                      </m:e>
                    </m:d>
                  </m:oMath>
                </a14:m>
                <a:r>
                  <a:rPr lang="fr-FR" sz="2800" dirty="0"/>
                  <a:t> la fonction de coût de production de la firme </a:t>
                </a:r>
                <a14:m>
                  <m:oMath xmlns:m="http://schemas.openxmlformats.org/officeDocument/2006/math">
                    <m:r>
                      <a:rPr lang="fr-FR" sz="28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fr-FR" sz="2800" dirty="0"/>
                  <a:t>.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412515-832C-4834-B32B-46A602F842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58687"/>
                <a:ext cx="12192000" cy="5363199"/>
              </a:xfrm>
              <a:prstGeom prst="rect">
                <a:avLst/>
              </a:prstGeom>
              <a:blipFill>
                <a:blip r:embed="rId3"/>
                <a:stretch>
                  <a:fillRect l="-1000" t="-1136" b="-215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1808EDC-84F4-4C4D-9F29-B0F5A17D5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625CE6D-0AD6-4837-8A7D-2FC2DD693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39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3E91BAC-8098-4430-B15F-CC79189A16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00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Plan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F7D0CD5-CB69-4A6C-9BBB-0C029308A225}"/>
              </a:ext>
            </a:extLst>
          </p:cNvPr>
          <p:cNvSpPr txBox="1"/>
          <p:nvPr/>
        </p:nvSpPr>
        <p:spPr>
          <a:xfrm>
            <a:off x="131233" y="1375833"/>
            <a:ext cx="11908367" cy="526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Arial Black" panose="020B0A04020102020204" pitchFamily="34" charset="0"/>
              </a:rPr>
              <a:t>  Jeux bayésiens statiques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Exemple introductif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Modèle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Information incomplète ou imparfaite 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Calcul des croyances a posteriori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Stratégies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Concept de solution : l’équilibre Bayésien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Application : Duopole de Cournot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dirty="0">
                <a:latin typeface="Arial Black" panose="020B0A04020102020204" pitchFamily="34" charset="0"/>
              </a:rPr>
              <a:t>  Jeux bayésiens dynamiques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Modèle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Concept de solution : l’équilibre Bayésien parfait 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Application : résolution d’un jeu à 2 joueurs</a:t>
            </a:r>
            <a:endParaRPr lang="fr-FR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703C177-1EF1-44A7-93A9-5ABCAD2BD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076190D-E794-4410-8C12-1794AC7E5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4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6929BA7-CEBF-4A2D-ADFF-B7ED9D682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740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statiques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Application: </a:t>
            </a:r>
            <a:r>
              <a:rPr lang="fr-FR" b="1" dirty="0"/>
              <a:t>Duopole de Cournot 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412515-832C-4834-B32B-46A602F842C1}"/>
                  </a:ext>
                </a:extLst>
              </p:cNvPr>
              <p:cNvSpPr/>
              <p:nvPr/>
            </p:nvSpPr>
            <p:spPr>
              <a:xfrm>
                <a:off x="0" y="1458687"/>
                <a:ext cx="12192000" cy="58918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3200" dirty="0"/>
                  <a:t>Afin de rendre l’analyse plus explicite, nous supposons que:</a:t>
                </a:r>
              </a:p>
              <a:p>
                <a:endParaRPr lang="fr-FR" sz="32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d>
                    <m:r>
                      <a:rPr lang="fr-FR" sz="3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𝑏𝑞</m:t>
                    </m:r>
                  </m:oMath>
                </a14:m>
                <a:r>
                  <a:rPr lang="fr-FR" sz="3200" dirty="0"/>
                  <a:t> avec </a:t>
                </a:r>
                <a14:m>
                  <m:oMath xmlns:m="http://schemas.openxmlformats.org/officeDocument/2006/math">
                    <m:r>
                      <a:rPr lang="fr-FR" sz="32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fr-FR" sz="32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fr-FR" sz="32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fr-FR" sz="3200" b="0" i="1" smtClean="0">
                        <a:latin typeface="Cambria Math" panose="02040503050406030204" pitchFamily="18" charset="0"/>
                      </a:rPr>
                      <m:t>)∈</m:t>
                    </m:r>
                  </m:oMath>
                </a14:m>
                <a:r>
                  <a:rPr lang="fr-FR" sz="32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32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ℝ</m:t>
                        </m:r>
                      </m:e>
                      <m:sub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b>
                      <m:sup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fr-FR" sz="320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20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sz="32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sz="32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3200" dirty="0"/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FR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fr-FR" sz="32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200" dirty="0"/>
              </a:p>
              <a:p>
                <a:r>
                  <a:rPr lang="fr-FR" sz="3200" dirty="0"/>
                  <a:t>D’où l’écriture du profit de la firme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1,2</m:t>
                        </m:r>
                      </m:e>
                    </m:d>
                  </m:oMath>
                </a14:m>
                <a:r>
                  <a:rPr lang="fr-FR" sz="3200" dirty="0"/>
                  <a:t> (pour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1,2</m:t>
                        </m:r>
                      </m:e>
                    </m:d>
                  </m:oMath>
                </a14:m>
                <a:r>
                  <a:rPr lang="fr-FR" sz="3200" dirty="0"/>
                  <a:t>,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≠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fr-FR" sz="3200" dirty="0"/>
                  <a:t>)</a:t>
                </a:r>
              </a:p>
              <a:p>
                <a:r>
                  <a:rPr lang="fr-FR" sz="3200" dirty="0"/>
                  <a:t> 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fr-FR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fr-FR" sz="32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fr-FR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FR" sz="3200" dirty="0"/>
              </a:p>
              <a:p>
                <a:r>
                  <a:rPr lang="fr-FR" sz="2800" dirty="0"/>
                  <a:t> </a:t>
                </a:r>
              </a:p>
              <a:p>
                <a:pPr marL="914400" lvl="1" indent="-457200">
                  <a:buFontTx/>
                  <a:buChar char="-"/>
                </a:pPr>
                <a:endParaRPr lang="fr-FR" sz="2800" dirty="0"/>
              </a:p>
              <a:p>
                <a:pPr lvl="1"/>
                <a:endParaRPr lang="fr-FR" sz="28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412515-832C-4834-B32B-46A602F842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58687"/>
                <a:ext cx="12192000" cy="5891806"/>
              </a:xfrm>
              <a:prstGeom prst="rect">
                <a:avLst/>
              </a:prstGeom>
              <a:blipFill>
                <a:blip r:embed="rId3"/>
                <a:stretch>
                  <a:fillRect l="-1250" t="-134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A37D33D-1AE2-4FA4-90BC-04EFB0F97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1FA5141-188A-445B-9AAD-6F8881DF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40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085D103-70A4-405A-A9DA-D811382DD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968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statiques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Application: </a:t>
            </a:r>
            <a:r>
              <a:rPr lang="fr-FR" b="1" dirty="0"/>
              <a:t>Duopole de Cournot 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412515-832C-4834-B32B-46A602F842C1}"/>
                  </a:ext>
                </a:extLst>
              </p:cNvPr>
              <p:cNvSpPr/>
              <p:nvPr/>
            </p:nvSpPr>
            <p:spPr>
              <a:xfrm>
                <a:off x="0" y="1458687"/>
                <a:ext cx="12192000" cy="45382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r-FR" sz="3200" dirty="0">
                    <a:effectLst/>
                    <a:ea typeface="Times New Roman" panose="02020603050405020304" pitchFamily="18" charset="0"/>
                  </a:rPr>
                  <a:t>Le coût unitaire de production de la firme 1 est information publique et égal 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fr-FR" sz="3200" dirty="0">
                    <a:effectLst/>
                    <a:ea typeface="Times New Roman" panose="02020603050405020304" pitchFamily="18" charset="0"/>
                  </a:rPr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200" dirty="0">
                  <a:effectLst/>
                  <a:ea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r-FR" sz="3200" dirty="0">
                    <a:effectLst/>
                    <a:ea typeface="Times New Roman" panose="02020603050405020304" pitchFamily="18" charset="0"/>
                  </a:rPr>
                  <a:t>Le coût unitaire de production de la firme 2 est information privée.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200" dirty="0">
                  <a:effectLst/>
                  <a:ea typeface="Times New Roman" panose="02020603050405020304" pitchFamily="18" charset="0"/>
                </a:endParaRPr>
              </a:p>
              <a:p>
                <a:r>
                  <a:rPr lang="fr-FR" sz="3200" dirty="0">
                    <a:effectLst/>
                    <a:ea typeface="Times New Roman" panose="02020603050405020304" pitchFamily="18" charset="0"/>
                  </a:rPr>
                  <a:t> 	-  il peut être de niveau élevé,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32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  <m:sup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sup>
                    </m:sSubSup>
                  </m:oMath>
                </a14:m>
                <a:r>
                  <a:rPr lang="fr-FR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fr-FR" sz="3200" dirty="0">
                    <a:effectLst/>
                    <a:ea typeface="Times New Roman" panose="02020603050405020304" pitchFamily="18" charset="0"/>
                  </a:rPr>
                  <a:t>avec probabilité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fr-FR" sz="3200" dirty="0">
                    <a:effectLst/>
                    <a:ea typeface="Times New Roman" panose="02020603050405020304" pitchFamily="18" charset="0"/>
                  </a:rPr>
                  <a:t> ; ou</a:t>
                </a:r>
              </a:p>
              <a:p>
                <a:endParaRPr lang="fr-FR" sz="32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- ou faible,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32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  <m:sup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p>
                    </m:sSubSup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fr-FR" sz="3200" dirty="0">
                    <a:effectLst/>
                    <a:ea typeface="Times New Roman" panose="02020603050405020304" pitchFamily="18" charset="0"/>
                  </a:rPr>
                  <a:t>avec probabilité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32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1−</m:t>
                        </m:r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d>
                  </m:oMath>
                </a14:m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fr-FR" sz="3200" dirty="0"/>
              </a:p>
              <a:p>
                <a:pPr lvl="1"/>
                <a:endParaRPr lang="fr-FR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412515-832C-4834-B32B-46A602F842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58687"/>
                <a:ext cx="12192000" cy="4538294"/>
              </a:xfrm>
              <a:prstGeom prst="rect">
                <a:avLst/>
              </a:prstGeom>
              <a:blipFill>
                <a:blip r:embed="rId3"/>
                <a:stretch>
                  <a:fillRect l="-1150" t="-1745" r="-12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0829E0F-7863-4FE3-9044-F527C33AE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A774453-960E-4163-9B07-47FF0418E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41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A869B1B-4EE4-42E6-A916-AAE37114E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1222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statiques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Application: </a:t>
            </a:r>
            <a:r>
              <a:rPr lang="fr-FR" b="1" dirty="0"/>
              <a:t>Duopole de Cournot 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412515-832C-4834-B32B-46A602F842C1}"/>
                  </a:ext>
                </a:extLst>
              </p:cNvPr>
              <p:cNvSpPr/>
              <p:nvPr/>
            </p:nvSpPr>
            <p:spPr>
              <a:xfrm>
                <a:off x="0" y="1458687"/>
                <a:ext cx="12192000" cy="43398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 algn="just"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fr-FR" sz="3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fr-FR" sz="3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 profit de la firme 1 s’écrit :</a:t>
                </a:r>
              </a:p>
              <a:p>
                <a:pPr marL="457200" indent="-457200" algn="just"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endParaRPr lang="fr-FR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FR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0"/>
                  </a:spcAft>
                </a:pPr>
                <a:endParaRPr lang="fr-FR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indent="-457200" algn="just"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fr-FR" sz="3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Son profit espéré s’écrit :</a:t>
                </a:r>
              </a:p>
              <a:p>
                <a:pPr marL="457200" indent="-457200" algn="just"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endParaRPr lang="fr-FR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𝐸</m:t>
                      </m:r>
                      <m:d>
                        <m:dPr>
                          <m:ctrlP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𝐻</m:t>
                                  </m:r>
                                </m:sup>
                              </m:sSub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𝐿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𝛼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d>
                            <m:dPr>
                              <m:ctrlP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𝐻</m:t>
                                  </m:r>
                                </m:sup>
                              </m:sSubSup>
                            </m:e>
                          </m:d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+(1−</m:t>
                      </m:r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d>
                            <m:dPr>
                              <m:ctrlP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𝐿</m:t>
                                  </m:r>
                                </m:sup>
                              </m:sSubSup>
                            </m:e>
                          </m:d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412515-832C-4834-B32B-46A602F842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58687"/>
                <a:ext cx="12192000" cy="4339842"/>
              </a:xfrm>
              <a:prstGeom prst="rect">
                <a:avLst/>
              </a:prstGeom>
              <a:blipFill>
                <a:blip r:embed="rId3"/>
                <a:stretch>
                  <a:fillRect l="-1150" t="-182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F02F926-907E-43B8-93D7-C00A5DDB1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47B7C97-1628-4D78-9C2A-572B3A186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42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A7DA9BB-739D-445E-A098-A5C418F36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8379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statiques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Application: </a:t>
            </a:r>
            <a:r>
              <a:rPr lang="fr-FR" b="1" dirty="0"/>
              <a:t>Duopole de Cournot 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412515-832C-4834-B32B-46A602F842C1}"/>
                  </a:ext>
                </a:extLst>
              </p:cNvPr>
              <p:cNvSpPr/>
              <p:nvPr/>
            </p:nvSpPr>
            <p:spPr>
              <a:xfrm>
                <a:off x="0" y="1458687"/>
                <a:ext cx="12192000" cy="39559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 algn="just"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fr-FR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Le profit de la firme 2 dépend du type de son coût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fr-FR" sz="320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fr-FR" sz="32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2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fr-FR" sz="32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</m:d>
                  </m:oMath>
                </a14:m>
                <a:r>
                  <a:rPr lang="fr-FR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Son profit s’écrit : </a:t>
                </a:r>
              </a:p>
              <a:p>
                <a:pPr marL="457200" indent="-457200" algn="just"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endParaRPr lang="fr-FR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fr-FR" sz="3200" i="1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p>
                          </m:sSubSup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fr-FR" sz="3200" i="1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fr-FR" sz="3200" i="1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p>
                          </m:sSubSup>
                        </m:e>
                      </m:d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fr-FR" sz="320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  <m:sup>
                          <m:sSub>
                            <m:sSubPr>
                              <m:ctrlPr>
                                <a:rPr lang="fr-FR" sz="3200" i="1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bSup>
                      <m:d>
                        <m:dPr>
                          <m:begChr m:val="["/>
                          <m:endChr m:val="]"/>
                          <m:ctrlP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fr-FR" sz="3200" i="1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fr-FR" sz="3200" i="1" smtClean="0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3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sz="3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sup>
                              </m:sSubSup>
                            </m:e>
                          </m:d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fr-FR" sz="3200" i="1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fr-FR" sz="3200" i="1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p>
                          </m:sSubSup>
                        </m:e>
                      </m:d>
                    </m:oMath>
                  </m:oMathPara>
                </a14:m>
                <a:endParaRPr lang="fr-FR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0"/>
                  </a:spcAft>
                </a:pPr>
                <a:r>
                  <a:rPr lang="fr-FR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fr-FR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fr-FR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où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32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  <m:sub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  <m:sup>
                        <m:sSub>
                          <m:sSubPr>
                            <m:ctrlPr>
                              <a:rPr lang="fr-FR" sz="32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sup>
                    </m:sSubSup>
                  </m:oMath>
                </a14:m>
                <a:r>
                  <a:rPr lang="fr-FR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désigne le niveau de production de la firme 2 lorsque son 	coût de production </a:t>
                </a:r>
                <a:r>
                  <a:rPr lang="fr-FR" sz="3200" b="0" i="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vaut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32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  <m:sup>
                        <m:sSub>
                          <m:sSubPr>
                            <m:ctrlPr>
                              <a:rPr lang="fr-FR" sz="32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sup>
                    </m:sSubSup>
                  </m:oMath>
                </a14:m>
                <a:r>
                  <a:rPr lang="fr-FR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412515-832C-4834-B32B-46A602F842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58687"/>
                <a:ext cx="12192000" cy="3955955"/>
              </a:xfrm>
              <a:prstGeom prst="rect">
                <a:avLst/>
              </a:prstGeom>
              <a:blipFill>
                <a:blip r:embed="rId3"/>
                <a:stretch>
                  <a:fillRect l="-1150" t="-2157" r="-1250" b="-33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654AD38-9A75-4194-8750-80BD20962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CFE1659-D51E-41B7-8517-F5075C140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43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37CCD72-C201-4212-B05D-EE45AAD5F2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334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statiques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Application: </a:t>
            </a:r>
            <a:r>
              <a:rPr lang="fr-FR" b="1" dirty="0"/>
              <a:t>Duopole de Cournot 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412515-832C-4834-B32B-46A602F842C1}"/>
                  </a:ext>
                </a:extLst>
              </p:cNvPr>
              <p:cNvSpPr/>
              <p:nvPr/>
            </p:nvSpPr>
            <p:spPr>
              <a:xfrm>
                <a:off x="0" y="1458687"/>
                <a:ext cx="12192000" cy="54691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 algn="just"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fr-FR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Chaque firme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1,2</m:t>
                        </m:r>
                      </m:e>
                    </m:d>
                  </m:oMath>
                </a14:m>
                <a:r>
                  <a:rPr lang="fr-FR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choisit simultanément un niveau de production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  <m:sub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fr-FR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qui maximise son profit en considérant la production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  <m:sub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fr-FR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de son concurrent comme donnée. </a:t>
                </a:r>
              </a:p>
              <a:p>
                <a:pPr algn="just">
                  <a:spcAft>
                    <a:spcPts val="0"/>
                  </a:spcAft>
                </a:pPr>
                <a:endParaRPr lang="fr-FR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 algn="just"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fr-FR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Le niveau de production optimale de la firme 1, noté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  <m:sub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  <m:sup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sup>
                        </m:sSubSup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sup>
                        </m:sSubSup>
                      </m:e>
                    </m:d>
                  </m:oMath>
                </a14:m>
                <a:r>
                  <a:rPr lang="fr-FR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satisfait:</a:t>
                </a:r>
                <a:endParaRPr lang="fr-FR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fr-FR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fr-FR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sup>
                          </m:sSubSup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𝐿</m:t>
                              </m:r>
                            </m:sup>
                          </m:sSubSup>
                        </m:e>
                      </m:d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𝑎𝑟𝑔</m:t>
                      </m:r>
                      <m:func>
                        <m:funcPr>
                          <m:ctrlP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𝑚𝑎𝑥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  <m:d>
                            <m:dPr>
                              <m:ctrlP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sz="3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3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fr-FR" sz="3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sSubSup>
                                    <m:sSubSupPr>
                                      <m:ctrlPr>
                                        <a:rPr lang="fr-FR" sz="3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3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fr-FR" sz="3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fr-FR" sz="3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𝐻</m:t>
                                      </m:r>
                                    </m:sup>
                                  </m:sSubSup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sSubSup>
                                    <m:sSubSupPr>
                                      <m:ctrlPr>
                                        <a:rPr lang="fr-FR" sz="3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3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fr-FR" sz="3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fr-FR" sz="3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𝐿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fr-FR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fr-FR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fr-FR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:endParaRPr lang="fr-FR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412515-832C-4834-B32B-46A602F842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58687"/>
                <a:ext cx="12192000" cy="5469190"/>
              </a:xfrm>
              <a:prstGeom prst="rect">
                <a:avLst/>
              </a:prstGeom>
              <a:blipFill>
                <a:blip r:embed="rId3"/>
                <a:stretch>
                  <a:fillRect l="-1150" t="-1561" r="-12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C0A6E0F-62E7-4461-83D6-2AFE98FA1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B7CDF67-83EE-49E2-B31F-3899C02F7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44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3D0DA7-83B6-4424-A2E2-5776CC696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733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statiques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Application: </a:t>
            </a:r>
            <a:r>
              <a:rPr lang="fr-FR" b="1" dirty="0"/>
              <a:t>Duopole de Cournot 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412515-832C-4834-B32B-46A602F842C1}"/>
                  </a:ext>
                </a:extLst>
              </p:cNvPr>
              <p:cNvSpPr/>
              <p:nvPr/>
            </p:nvSpPr>
            <p:spPr>
              <a:xfrm>
                <a:off x="0" y="1615811"/>
                <a:ext cx="12192000" cy="41258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 algn="just"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fr-FR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De même pour la firme 2, on cherche 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32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sSubSup>
                          <m:sSubSupPr>
                            <m:ctrlPr>
                              <a:rPr lang="fr-FR" sz="32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  <m: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lang="fr-FR" sz="32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  <m:sub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  <m:sup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  <m:r>
                      <a:rPr lang="fr-FR" sz="3200" b="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fr-FR" sz="3200" b="0" i="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tels que:</a:t>
                </a:r>
                <a:endParaRPr lang="fr-FR" sz="320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 algn="just"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endParaRPr lang="fr-FR" sz="3200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𝐻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sup>
                          </m:sSubSup>
                        </m:e>
                      </m:d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𝑎𝑟𝑔</m:t>
                      </m:r>
                      <m:func>
                        <m:funcPr>
                          <m:ctrlP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𝑚𝑎𝑥</m:t>
                              </m:r>
                            </m:e>
                            <m:lim>
                              <m:sSubSup>
                                <m:sSubSupPr>
                                  <m:ctrlP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𝐻</m:t>
                                  </m:r>
                                </m:sup>
                              </m:sSub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𝐻</m:t>
                                  </m:r>
                                </m:sup>
                              </m:sSub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𝐻</m:t>
                                  </m:r>
                                </m:sup>
                              </m:sSubSup>
                            </m:e>
                          </m:d>
                        </m:e>
                      </m:func>
                    </m:oMath>
                  </m:oMathPara>
                </a14:m>
                <a:endParaRPr lang="fr-FR" sz="3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:endParaRPr lang="fr-FR" sz="3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320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𝐿</m:t>
                              </m:r>
                            </m:sup>
                          </m:sSubSup>
                        </m:e>
                      </m:d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𝑎𝑟𝑔</m:t>
                      </m:r>
                      <m:func>
                        <m:funcPr>
                          <m:ctrlP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𝑚𝑎𝑥</m:t>
                              </m:r>
                            </m:e>
                            <m:lim>
                              <m:sSubSup>
                                <m:sSubSupPr>
                                  <m:ctrlP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𝐿</m:t>
                                  </m:r>
                                </m:sup>
                              </m:sSub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𝐿</m:t>
                                  </m:r>
                                </m:sup>
                              </m:sSub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𝐿</m:t>
                                  </m:r>
                                </m:sup>
                              </m:sSubSup>
                            </m:e>
                          </m:d>
                        </m:e>
                      </m:func>
                    </m:oMath>
                  </m:oMathPara>
                </a14:m>
                <a:endParaRPr lang="fr-FR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:endParaRPr lang="fr-FR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indent="-457200" algn="just"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endParaRPr lang="fr-FR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412515-832C-4834-B32B-46A602F842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615811"/>
                <a:ext cx="12192000" cy="4125809"/>
              </a:xfrm>
              <a:prstGeom prst="rect">
                <a:avLst/>
              </a:prstGeom>
              <a:blipFill>
                <a:blip r:embed="rId3"/>
                <a:stretch>
                  <a:fillRect l="-1150" t="-177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DFD43D4-3C4C-4D8A-A07D-C41C7230D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202A917-321C-4121-9107-9AE05A570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45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3BE2EE4-E3E8-48F5-B903-64574507E067}"/>
                  </a:ext>
                </a:extLst>
              </p:cNvPr>
              <p:cNvSpPr/>
              <p:nvPr/>
            </p:nvSpPr>
            <p:spPr>
              <a:xfrm>
                <a:off x="130627" y="5645327"/>
                <a:ext cx="11930745" cy="84837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FR" sz="2800" b="1" u="sng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Q.: </a:t>
                </a:r>
                <a:r>
                  <a:rPr lang="fr-FR" sz="3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Que vaut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fr-FR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  <m:sup>
                        <m:r>
                          <a:rPr lang="fr-FR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fr-FR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fr-FR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fr-FR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fr-FR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sup>
                        </m:sSubSup>
                        <m:r>
                          <a:rPr lang="fr-FR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fr-FR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fr-FR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fr-FR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sup>
                        </m:sSubSup>
                      </m:e>
                    </m:d>
                  </m:oMath>
                </a14:m>
                <a:r>
                  <a:rPr lang="fr-FR" sz="3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?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3BE2EE4-E3E8-48F5-B903-64574507E0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27" y="5645327"/>
                <a:ext cx="11930745" cy="848374"/>
              </a:xfrm>
              <a:prstGeom prst="rect">
                <a:avLst/>
              </a:prstGeom>
              <a:blipFill>
                <a:blip r:embed="rId4"/>
                <a:stretch>
                  <a:fillRect l="-1021" b="-1870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 7">
            <a:extLst>
              <a:ext uri="{FF2B5EF4-FFF2-40B4-BE49-F238E27FC236}">
                <a16:creationId xmlns:a16="http://schemas.microsoft.com/office/drawing/2014/main" id="{253A1A6A-2F06-43B7-AFE7-4A5B2C915A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0296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statiques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Application: </a:t>
            </a:r>
            <a:r>
              <a:rPr lang="fr-FR" b="1" dirty="0"/>
              <a:t>Duopole de Cournot 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C30E0B5-AD71-4BF2-9F05-ED2718501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6E7A52-E82B-40AB-A04A-22DEABBB6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46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20D2344-709C-4E2A-BC31-528671F596DD}"/>
                  </a:ext>
                </a:extLst>
              </p:cNvPr>
              <p:cNvSpPr/>
              <p:nvPr/>
            </p:nvSpPr>
            <p:spPr>
              <a:xfrm>
                <a:off x="-1" y="1388028"/>
                <a:ext cx="12192000" cy="5301516"/>
              </a:xfrm>
              <a:prstGeom prst="rect">
                <a:avLst/>
              </a:prstGeom>
              <a:solidFill>
                <a:srgbClr val="FF6161"/>
              </a:solidFill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fr-FR" sz="2800" b="1" u="sng" dirty="0"/>
                  <a:t>R.: </a:t>
                </a:r>
                <a:r>
                  <a:rPr lang="fr-FR" sz="2800" dirty="0">
                    <a:solidFill>
                      <a:srgbClr val="FF6161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Par application de la condition de premier ordre, on a : </a:t>
                </a:r>
                <a:endParaRPr lang="fr-FR" sz="2800" dirty="0">
                  <a:solidFill>
                    <a:srgbClr val="FF6161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800" i="1">
                              <a:solidFill>
                                <a:srgbClr val="FF616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2800" i="1">
                              <a:solidFill>
                                <a:srgbClr val="FF616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fr-FR" sz="2800" i="1">
                              <a:solidFill>
                                <a:srgbClr val="FF616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  <m:d>
                            <m:dPr>
                              <m:ctrlPr>
                                <a:rPr lang="fr-FR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sz="2800" i="1">
                                          <a:solidFill>
                                            <a:srgbClr val="FF616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800" i="1">
                                          <a:solidFill>
                                            <a:srgbClr val="FF616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fr-FR" sz="2800" i="1">
                                          <a:solidFill>
                                            <a:srgbClr val="FF616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sSubSup>
                                    <m:sSubSupPr>
                                      <m:ctrlPr>
                                        <a:rPr lang="fr-FR" sz="2800" i="1">
                                          <a:solidFill>
                                            <a:srgbClr val="FF616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2800" i="1">
                                          <a:solidFill>
                                            <a:srgbClr val="FF616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fr-FR" sz="2800" i="1">
                                          <a:solidFill>
                                            <a:srgbClr val="FF616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fr-FR" sz="2800" i="1">
                                          <a:solidFill>
                                            <a:srgbClr val="FF616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𝐻</m:t>
                                      </m:r>
                                    </m:sup>
                                  </m:sSubSup>
                                  <m: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sSubSup>
                                    <m:sSubSupPr>
                                      <m:ctrlPr>
                                        <a:rPr lang="fr-FR" sz="2800" i="1">
                                          <a:solidFill>
                                            <a:srgbClr val="FF616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2800" i="1">
                                          <a:solidFill>
                                            <a:srgbClr val="FF616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fr-FR" sz="2800" i="1">
                                          <a:solidFill>
                                            <a:srgbClr val="FF616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fr-FR" sz="2800" i="1">
                                          <a:solidFill>
                                            <a:srgbClr val="FF616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𝐿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d>
                        </m:num>
                        <m:den>
                          <m:r>
                            <a:rPr lang="fr-FR" sz="2800" i="1">
                              <a:solidFill>
                                <a:srgbClr val="FF616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fr-FR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fr-FR" sz="2800" i="1">
                          <a:solidFill>
                            <a:srgbClr val="FF616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fr-FR" sz="2800" b="0" i="1" smtClean="0">
                          <a:solidFill>
                            <a:srgbClr val="FF616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fr-FR" sz="2800" b="0" i="1" dirty="0">
                  <a:solidFill>
                    <a:srgbClr val="FF6161"/>
                  </a:solidFill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0"/>
                  </a:spcAft>
                </a:pPr>
                <a:r>
                  <a:rPr lang="fr-FR" sz="2800" dirty="0">
                    <a:solidFill>
                      <a:srgbClr val="FF6161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⟺ </a:t>
                </a:r>
                <a14:m>
                  <m:oMath xmlns:m="http://schemas.openxmlformats.org/officeDocument/2006/math">
                    <m:r>
                      <a:rPr lang="fr-FR" sz="2800" i="1">
                        <a:solidFill>
                          <a:srgbClr val="FF616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𝛼</m:t>
                    </m:r>
                    <m:d>
                      <m:dPr>
                        <m:begChr m:val="["/>
                        <m:endChr m:val="]"/>
                        <m:ctrlP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  <m: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  <m:sSub>
                          <m:sSubPr>
                            <m:ctrlPr>
                              <a:rPr lang="fr-FR" sz="2800" i="1">
                                <a:solidFill>
                                  <a:srgbClr val="FF616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800" i="1">
                                <a:solidFill>
                                  <a:srgbClr val="FF616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fr-FR" sz="2800" i="1">
                                <a:solidFill>
                                  <a:srgbClr val="FF616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  <m:sSubSup>
                          <m:sSubSupPr>
                            <m:ctrlPr>
                              <a:rPr lang="fr-FR" sz="2800" i="1">
                                <a:solidFill>
                                  <a:srgbClr val="FF616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fr-FR" sz="2800" i="1">
                                <a:solidFill>
                                  <a:srgbClr val="FF616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fr-FR" sz="2800" i="1">
                                <a:solidFill>
                                  <a:srgbClr val="FF616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fr-FR" sz="2800" i="1">
                                <a:solidFill>
                                  <a:srgbClr val="FF616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sup>
                        </m:sSubSup>
                        <m: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fr-FR" sz="2800" i="1">
                                <a:solidFill>
                                  <a:srgbClr val="FF616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800" i="1">
                                <a:solidFill>
                                  <a:srgbClr val="FF616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fr-FR" sz="2800" i="1">
                                <a:solidFill>
                                  <a:srgbClr val="FF616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fr-FR" sz="2800" i="1">
                        <a:solidFill>
                          <a:srgbClr val="FF616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1−</m:t>
                        </m:r>
                        <m: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  <m: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  <m:sSub>
                          <m:sSubPr>
                            <m:ctrlPr>
                              <a:rPr lang="fr-FR" sz="2800" i="1">
                                <a:solidFill>
                                  <a:srgbClr val="FF616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800" i="1">
                                <a:solidFill>
                                  <a:srgbClr val="FF616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fr-FR" sz="2800" i="1">
                                <a:solidFill>
                                  <a:srgbClr val="FF616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  <m:sSubSup>
                          <m:sSubSupPr>
                            <m:ctrlPr>
                              <a:rPr lang="fr-FR" sz="2800" i="1">
                                <a:solidFill>
                                  <a:srgbClr val="FF616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fr-FR" sz="2800" i="1">
                                <a:solidFill>
                                  <a:srgbClr val="FF616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fr-FR" sz="2800" i="1">
                                <a:solidFill>
                                  <a:srgbClr val="FF616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fr-FR" sz="2800" i="1">
                                <a:solidFill>
                                  <a:srgbClr val="FF616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sup>
                        </m:sSubSup>
                        <m: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fr-FR" sz="2800" i="1">
                                <a:solidFill>
                                  <a:srgbClr val="FF616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800" i="1">
                                <a:solidFill>
                                  <a:srgbClr val="FF616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fr-FR" sz="2800" i="1">
                                <a:solidFill>
                                  <a:srgbClr val="FF616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fr-FR" sz="2800" i="1">
                        <a:solidFill>
                          <a:srgbClr val="FF616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fr-FR" sz="2800" dirty="0">
                  <a:solidFill>
                    <a:srgbClr val="FF6161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0"/>
                  </a:spcAft>
                </a:pPr>
                <a:endParaRPr lang="fr-FR" sz="2800" dirty="0">
                  <a:solidFill>
                    <a:srgbClr val="FF6161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fr-FR" sz="2800" dirty="0">
                    <a:solidFill>
                      <a:srgbClr val="FF6161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⟺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  <m: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  <m:sSub>
                          <m:sSubPr>
                            <m:ctrlPr>
                              <a:rPr lang="fr-FR" sz="2800" i="1">
                                <a:solidFill>
                                  <a:srgbClr val="FF616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800" i="1">
                                <a:solidFill>
                                  <a:srgbClr val="FF616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fr-FR" sz="2800" i="1">
                                <a:solidFill>
                                  <a:srgbClr val="FF616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fr-FR" sz="2800" i="1">
                                <a:solidFill>
                                  <a:srgbClr val="FF616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800" i="1">
                                <a:solidFill>
                                  <a:srgbClr val="FF616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fr-FR" sz="2800" i="1">
                                <a:solidFill>
                                  <a:srgbClr val="FF616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fr-FR" sz="2800" i="1">
                        <a:solidFill>
                          <a:srgbClr val="FF616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2800" i="1">
                        <a:solidFill>
                          <a:srgbClr val="FF616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𝑏𝐸</m:t>
                    </m:r>
                    <m:d>
                      <m:dPr>
                        <m:ctrlP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800" i="1">
                                <a:solidFill>
                                  <a:srgbClr val="FF616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800" i="1">
                                <a:solidFill>
                                  <a:srgbClr val="FF616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fr-FR" sz="2800" i="1">
                                <a:solidFill>
                                  <a:srgbClr val="FF616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fr-FR" sz="2800" i="1">
                        <a:solidFill>
                          <a:srgbClr val="FF616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2800" dirty="0">
                    <a:solidFill>
                      <a:srgbClr val="FF6161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⟺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  <m:sub>
                        <m: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  <m:sup>
                        <m: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fr-FR" sz="2800" i="1">
                                <a:solidFill>
                                  <a:srgbClr val="FF616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fr-FR" sz="2800" i="1">
                                <a:solidFill>
                                  <a:srgbClr val="FF616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fr-FR" sz="2800" i="1">
                                <a:solidFill>
                                  <a:srgbClr val="FF616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fr-FR" sz="2800" i="1">
                                <a:solidFill>
                                  <a:srgbClr val="FF616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sup>
                        </m:sSubSup>
                        <m: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fr-FR" sz="2800" i="1">
                                <a:solidFill>
                                  <a:srgbClr val="FF616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fr-FR" sz="2800" i="1">
                                <a:solidFill>
                                  <a:srgbClr val="FF616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fr-FR" sz="2800" i="1">
                                <a:solidFill>
                                  <a:srgbClr val="FF616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fr-FR" sz="2800" i="1">
                                <a:solidFill>
                                  <a:srgbClr val="FF616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sup>
                        </m:sSubSup>
                      </m:e>
                    </m:d>
                    <m:r>
                      <a:rPr lang="fr-FR" sz="2800">
                        <a:solidFill>
                          <a:srgbClr val="FF616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fr-FR" sz="2800" dirty="0">
                    <a:solidFill>
                      <a:srgbClr val="FF6161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fr-FR" sz="2800" i="1">
                                <a:solidFill>
                                  <a:srgbClr val="FF616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800" i="1">
                                <a:solidFill>
                                  <a:srgbClr val="FF616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fr-FR" sz="2800" i="1">
                                <a:solidFill>
                                  <a:srgbClr val="FF616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𝑏𝐸</m:t>
                        </m:r>
                        <m:d>
                          <m:dPr>
                            <m:ctrlPr>
                              <a:rPr lang="fr-FR" sz="2800" i="1">
                                <a:solidFill>
                                  <a:srgbClr val="FF616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2800" i="1">
                                    <a:solidFill>
                                      <a:srgbClr val="FF616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800" i="1">
                                    <a:solidFill>
                                      <a:srgbClr val="FF616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fr-FR" sz="2800" i="1">
                                    <a:solidFill>
                                      <a:srgbClr val="FF616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</m:oMath>
                </a14:m>
                <a:endParaRPr lang="fr-FR" sz="2800" dirty="0">
                  <a:solidFill>
                    <a:srgbClr val="FF6161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0"/>
                  </a:spcAft>
                </a:pPr>
                <a:endParaRPr lang="fr-FR" sz="2400" dirty="0">
                  <a:solidFill>
                    <a:srgbClr val="FF6161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/>
                <a:r>
                  <a:rPr lang="fr-FR" sz="2800" dirty="0">
                    <a:solidFill>
                      <a:srgbClr val="FF6161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où </a:t>
                </a:r>
                <a14:m>
                  <m:oMath xmlns:m="http://schemas.openxmlformats.org/officeDocument/2006/math">
                    <m:r>
                      <a:rPr lang="fr-FR" sz="2800" i="1">
                        <a:solidFill>
                          <a:srgbClr val="FF616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𝐸</m:t>
                    </m:r>
                    <m:d>
                      <m:dPr>
                        <m:ctrlP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800" i="1">
                                <a:solidFill>
                                  <a:srgbClr val="FF616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800" i="1">
                                <a:solidFill>
                                  <a:srgbClr val="FF616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fr-FR" sz="2800" i="1">
                                <a:solidFill>
                                  <a:srgbClr val="FF616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fr-FR" sz="2800" i="1">
                        <a:solidFill>
                          <a:srgbClr val="FF616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2800" i="1">
                        <a:solidFill>
                          <a:srgbClr val="FF616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𝛼</m:t>
                    </m:r>
                    <m:sSubSup>
                      <m:sSubSupPr>
                        <m:ctrlP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  <m:sub>
                        <m: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  <m:sup>
                        <m: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sup>
                    </m:sSubSup>
                    <m:r>
                      <a:rPr lang="fr-FR" sz="2800" i="1">
                        <a:solidFill>
                          <a:srgbClr val="FF616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+(1−</m:t>
                    </m:r>
                    <m:r>
                      <a:rPr lang="fr-FR" sz="2800" i="1">
                        <a:solidFill>
                          <a:srgbClr val="FF616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fr-FR" sz="2800" i="1">
                        <a:solidFill>
                          <a:srgbClr val="FF616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  <m:sSubSup>
                      <m:sSubSupPr>
                        <m:ctrlP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  <m:sub>
                        <m: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  <m:sup>
                        <m: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p>
                    </m:sSubSup>
                  </m:oMath>
                </a14:m>
                <a:r>
                  <a:rPr lang="fr-FR" sz="2800" dirty="0">
                    <a:solidFill>
                      <a:srgbClr val="FF6161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désigne l’espérance mathématique de production sur les types de la firme 2. 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fr-FR" sz="2800" dirty="0">
                    <a:solidFill>
                      <a:srgbClr val="FF6161"/>
                    </a:solidFill>
                    <a:ea typeface="Times New Roman" panose="02020603050405020304" pitchFamily="18" charset="0"/>
                  </a:rPr>
                  <a:t>La condition de second ordre est vérifiée par la stricte concavité de la fonction de profit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b>
                        <m: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800" i="1">
                            <a:solidFill>
                              <a:srgbClr val="FF616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</m:e>
                    </m:d>
                  </m:oMath>
                </a14:m>
                <a:r>
                  <a:rPr lang="fr-FR" sz="2800" dirty="0">
                    <a:solidFill>
                      <a:srgbClr val="FF6161"/>
                    </a:solidFill>
                    <a:ea typeface="Times New Roman" panose="02020603050405020304" pitchFamily="18" charset="0"/>
                  </a:rPr>
                  <a:t>.</a:t>
                </a:r>
                <a:endParaRPr lang="fr-FR" sz="2800" dirty="0">
                  <a:solidFill>
                    <a:srgbClr val="FF616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20D2344-709C-4E2A-BC31-528671F596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1388028"/>
                <a:ext cx="12192000" cy="5301516"/>
              </a:xfrm>
              <a:prstGeom prst="rect">
                <a:avLst/>
              </a:prstGeom>
              <a:blipFill>
                <a:blip r:embed="rId3"/>
                <a:stretch>
                  <a:fillRect l="-1000" t="-1266" r="-1000" b="-230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664966BB-3F70-4B73-BECD-1336C8D99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860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statiques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Application: </a:t>
            </a:r>
            <a:r>
              <a:rPr lang="fr-FR" b="1" dirty="0"/>
              <a:t>Duopole de Cournot 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412515-832C-4834-B32B-46A602F842C1}"/>
                  </a:ext>
                </a:extLst>
              </p:cNvPr>
              <p:cNvSpPr/>
              <p:nvPr/>
            </p:nvSpPr>
            <p:spPr>
              <a:xfrm>
                <a:off x="0" y="1458687"/>
                <a:ext cx="12192000" cy="35464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 algn="just"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fr-FR" sz="3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Après réarrangements, nous obtenons la condition de première ordre suivante :</a:t>
                </a:r>
                <a:endParaRPr lang="fr-FR" sz="28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fr-FR" sz="3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fr-FR" sz="28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−2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sSub>
                            <m:sSubPr>
                              <m:ctrlP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𝑏𝐸</m:t>
                      </m:r>
                      <m:d>
                        <m:dPr>
                          <m:ctrlP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fr-FR" sz="28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fr-FR" sz="3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fr-FR" sz="28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fr-FR" sz="3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où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𝐸</m:t>
                    </m:r>
                    <m:d>
                      <m:dPr>
                        <m:ctrlP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𝛼</m:t>
                    </m:r>
                    <m:sSubSup>
                      <m:sSubSupPr>
                        <m:ctrlP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  <m:sub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  <m:sup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sup>
                    </m:sSubSup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+(1−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  <m:sSubSup>
                      <m:sSubSupPr>
                        <m:ctrlP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  <m:sub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  <m:sup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p>
                    </m:sSubSup>
                  </m:oMath>
                </a14:m>
                <a:r>
                  <a:rPr lang="fr-FR" sz="3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désigne l’espérance </a:t>
                </a:r>
                <a:r>
                  <a:rPr lang="fr-FR" sz="3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fr-FR" sz="3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mathématique de production sur les types de la firme 2.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412515-832C-4834-B32B-46A602F842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58687"/>
                <a:ext cx="12192000" cy="3546420"/>
              </a:xfrm>
              <a:prstGeom prst="rect">
                <a:avLst/>
              </a:prstGeom>
              <a:blipFill>
                <a:blip r:embed="rId3"/>
                <a:stretch>
                  <a:fillRect l="-1150" t="-2234" r="-1250" b="-463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AF09374-31FA-4F11-AAF9-74F556D83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940D95F-12AC-49B0-AECF-3CCFBBAF6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47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136E03E-278C-4F5D-B128-CA235942D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595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statiques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Application: </a:t>
            </a:r>
            <a:r>
              <a:rPr lang="fr-FR" b="1" dirty="0"/>
              <a:t>Duopole de Cournot 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412515-832C-4834-B32B-46A602F842C1}"/>
                  </a:ext>
                </a:extLst>
              </p:cNvPr>
              <p:cNvSpPr/>
              <p:nvPr/>
            </p:nvSpPr>
            <p:spPr>
              <a:xfrm>
                <a:off x="0" y="1458687"/>
                <a:ext cx="12192000" cy="36098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 algn="just"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fr-FR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On note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𝐹𝑅</m:t>
                        </m:r>
                      </m:e>
                      <m:sub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sSubSup>
                      <m:sSubSupPr>
                        <m:ctrlP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  <m:sub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  <m:sup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sup>
                    </m:sSubSup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sSubSup>
                      <m:sSubSupPr>
                        <m:ctrlP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  <m:sub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  <m:sup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p>
                    </m:sSubSup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la fonction de réaction de la firme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fr-FR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qui à tout niveau d’espérance de production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𝐸</m:t>
                    </m:r>
                    <m:d>
                      <m:dPr>
                        <m:ctrlP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de la concurrence, associe l’unique niveau de production qui maximise les profits de la firme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fr-FR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457200" indent="-457200" algn="just"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endParaRPr lang="fr-FR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 algn="just"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fr-FR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On a donc</a:t>
                </a:r>
                <a:endParaRPr lang="fr-FR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𝐹𝑅</m:t>
                          </m:r>
                        </m:e>
                        <m:sub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sup>
                          </m:sSubSup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𝐿</m:t>
                              </m:r>
                            </m:sup>
                          </m:sSubSup>
                        </m:e>
                      </m:d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fr-F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fr-F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fr-F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fr-F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fr-F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fr-FR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fr-FR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fr-FR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sup>
                          </m:sSubSup>
                          <m:r>
                            <a:rPr lang="fr-F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fr-FR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fr-FR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fr-FR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𝐿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fr-FR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indent="-457200" algn="just"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endParaRPr lang="fr-FR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412515-832C-4834-B32B-46A602F842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58687"/>
                <a:ext cx="12192000" cy="3609834"/>
              </a:xfrm>
              <a:prstGeom prst="rect">
                <a:avLst/>
              </a:prstGeom>
              <a:blipFill>
                <a:blip r:embed="rId3"/>
                <a:stretch>
                  <a:fillRect l="-1150" t="-2027" r="-12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3E4E9FF-BC72-4AC8-8A15-95F77E2FE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9759554-E20D-42C7-A397-2246C5A2D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48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95F1C08-C3AF-4465-BE69-D47249A39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493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statiques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Application: </a:t>
            </a:r>
            <a:r>
              <a:rPr lang="fr-FR" b="1" dirty="0"/>
              <a:t>Duopole de Cournot 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412515-832C-4834-B32B-46A602F842C1}"/>
                  </a:ext>
                </a:extLst>
              </p:cNvPr>
              <p:cNvSpPr/>
              <p:nvPr/>
            </p:nvSpPr>
            <p:spPr>
              <a:xfrm>
                <a:off x="0" y="1615811"/>
                <a:ext cx="12192000" cy="52114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fr-FR" sz="3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De même pour la firme 2, pour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0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3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fr-FR" sz="3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fr-FR" sz="300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fr-FR" sz="30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0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  <m:r>
                          <a:rPr lang="fr-FR" sz="3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fr-FR" sz="30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</m:d>
                  </m:oMath>
                </a14:m>
                <a:r>
                  <a:rPr lang="fr-FR" sz="3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fr-FR" sz="3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fr-FR" sz="3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 condition de premier ordre s’écrit</a:t>
                </a:r>
                <a:r>
                  <a:rPr lang="fr-FR" sz="3000" b="0" i="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fr-FR" sz="300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 algn="just"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endParaRPr lang="fr-FR" sz="3000" i="1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300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3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fr-FR" sz="3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3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fr-FR" sz="3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fr-FR" sz="3000" i="1" smtClean="0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3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sz="3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sup>
                              </m:sSubSup>
                              <m:r>
                                <a:rPr lang="fr-FR" sz="3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fr-FR" sz="3000" i="1" smtClean="0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3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sz="3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sup>
                              </m:sSubSup>
                            </m:e>
                          </m:d>
                        </m:num>
                        <m:den>
                          <m:r>
                            <a:rPr lang="fr-FR" sz="3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bSup>
                            <m:sSubSupPr>
                              <m:ctrlPr>
                                <a:rPr lang="fr-FR" sz="3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3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fr-FR" sz="3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fr-FR" sz="3000" i="1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p>
                          </m:sSubSup>
                        </m:den>
                      </m:f>
                      <m:r>
                        <a:rPr lang="fr-FR" sz="3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fr-FR" sz="3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fr-FR" sz="3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−2</m:t>
                      </m:r>
                      <m:r>
                        <a:rPr lang="fr-FR" sz="3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sSubSup>
                        <m:sSubSupPr>
                          <m:ctrlPr>
                            <a:rPr lang="fr-FR" sz="3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fr-FR" sz="3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fr-FR" sz="3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  <m:sup>
                          <m:sSub>
                            <m:sSubPr>
                              <m:ctrlPr>
                                <a:rPr lang="fr-FR" sz="3000" i="1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3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bSup>
                      <m:r>
                        <a:rPr lang="fr-FR" sz="3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3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sSub>
                        <m:sSubPr>
                          <m:ctrlPr>
                            <a:rPr lang="fr-FR" sz="3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sz="3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fr-FR" sz="3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3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fr-FR" sz="3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fr-FR" sz="3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fr-FR" sz="3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  <m:sup>
                          <m:sSub>
                            <m:sSubPr>
                              <m:ctrlPr>
                                <a:rPr lang="fr-FR" sz="3000" i="1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3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bSup>
                      <m:r>
                        <a:rPr lang="fr-FR" sz="3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fr-FR" sz="3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indent="-457200" algn="just"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fr-FR" sz="3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D’où</a:t>
                </a:r>
                <a:endParaRPr lang="fr-FR" sz="3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3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fr-FR" sz="3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3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fr-FR" sz="3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fr-FR" sz="3000" i="1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fr-FR" sz="3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ctrlPr>
                                <a:rPr lang="fr-FR" sz="3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fr-FR" sz="3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fr-FR" sz="3000" i="1" smtClean="0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3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sz="3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sup>
                              </m:sSubSup>
                            </m:e>
                          </m:d>
                          <m:r>
                            <a:rPr lang="fr-FR" sz="3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fr-FR" sz="3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𝐹𝑅</m:t>
                          </m:r>
                        </m:e>
                        <m:sub>
                          <m:r>
                            <a:rPr lang="fr-FR" sz="3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3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sz="3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sz="3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fr-FR" sz="3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3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fr-FR" sz="3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fr-FR" sz="3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fr-FR" sz="3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  <m:sup>
                          <m:sSub>
                            <m:sSubPr>
                              <m:ctrlPr>
                                <a:rPr lang="fr-FR" sz="3000" i="1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3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bSup>
                      <m:r>
                        <a:rPr lang="fr-FR" sz="3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)=</m:t>
                      </m:r>
                      <m:f>
                        <m:fPr>
                          <m:ctrlPr>
                            <a:rPr lang="fr-FR" sz="3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fr-FR" sz="3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3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sSub>
                            <m:sSubPr>
                              <m:ctrlPr>
                                <a:rPr lang="fr-FR" sz="3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fr-FR" sz="3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sz="3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fr-FR" sz="3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3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r-FR" sz="3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fr-FR" sz="3000" i="1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p>
                          </m:sSubSup>
                        </m:num>
                        <m:den>
                          <m:r>
                            <a:rPr lang="fr-FR" sz="3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lang="fr-FR" sz="3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indent="-457200" algn="just"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fr-FR" sz="3000" dirty="0">
                    <a:effectLst/>
                    <a:ea typeface="Times New Roman" panose="02020603050405020304" pitchFamily="18" charset="0"/>
                  </a:rPr>
                  <a:t>La condition de second ordre est vérifiée par la stricte concavité de la fonction de profit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3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b>
                        <m:r>
                          <a:rPr lang="fr-FR" sz="3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fr-FR" sz="3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</m:e>
                    </m:d>
                  </m:oMath>
                </a14:m>
                <a:r>
                  <a:rPr lang="fr-FR" sz="3000" dirty="0">
                    <a:effectLst/>
                    <a:ea typeface="Times New Roman" panose="02020603050405020304" pitchFamily="18" charset="0"/>
                  </a:rPr>
                  <a:t>.</a:t>
                </a:r>
                <a:endParaRPr lang="fr-FR" sz="300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412515-832C-4834-B32B-46A602F842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615811"/>
                <a:ext cx="12192000" cy="5211491"/>
              </a:xfrm>
              <a:prstGeom prst="rect">
                <a:avLst/>
              </a:prstGeom>
              <a:blipFill>
                <a:blip r:embed="rId3"/>
                <a:stretch>
                  <a:fillRect l="-1000" t="-1520" r="-1150" b="-257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758464F-73F7-4DD3-A413-7224E5A92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958FF8C-29C3-4016-B5B1-3A81A1CEA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49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6178ED4-D66E-47D6-A95D-4868D34F1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75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statiques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Exemple introductif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Espace réservé du contenu 3">
                <a:extLst>
                  <a:ext uri="{FF2B5EF4-FFF2-40B4-BE49-F238E27FC236}">
                    <a16:creationId xmlns:a16="http://schemas.microsoft.com/office/drawing/2014/main" id="{9B8E711F-D86A-460E-BF8A-960F61888BE2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679585362"/>
                  </p:ext>
                </p:extLst>
              </p:nvPr>
            </p:nvGraphicFramePr>
            <p:xfrm>
              <a:off x="838201" y="1416210"/>
              <a:ext cx="10515598" cy="2344247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566945">
                      <a:extLst>
                        <a:ext uri="{9D8B030D-6E8A-4147-A177-3AD203B41FA5}">
                          <a16:colId xmlns:a16="http://schemas.microsoft.com/office/drawing/2014/main" val="1972707610"/>
                        </a:ext>
                      </a:extLst>
                    </a:gridCol>
                    <a:gridCol w="1566945">
                      <a:extLst>
                        <a:ext uri="{9D8B030D-6E8A-4147-A177-3AD203B41FA5}">
                          <a16:colId xmlns:a16="http://schemas.microsoft.com/office/drawing/2014/main" val="1655090461"/>
                        </a:ext>
                      </a:extLst>
                    </a:gridCol>
                    <a:gridCol w="1917462">
                      <a:extLst>
                        <a:ext uri="{9D8B030D-6E8A-4147-A177-3AD203B41FA5}">
                          <a16:colId xmlns:a16="http://schemas.microsoft.com/office/drawing/2014/main" val="3844901790"/>
                        </a:ext>
                      </a:extLst>
                    </a:gridCol>
                    <a:gridCol w="1972416">
                      <a:extLst>
                        <a:ext uri="{9D8B030D-6E8A-4147-A177-3AD203B41FA5}">
                          <a16:colId xmlns:a16="http://schemas.microsoft.com/office/drawing/2014/main" val="4216017706"/>
                        </a:ext>
                      </a:extLst>
                    </a:gridCol>
                    <a:gridCol w="1972416">
                      <a:extLst>
                        <a:ext uri="{9D8B030D-6E8A-4147-A177-3AD203B41FA5}">
                          <a16:colId xmlns:a16="http://schemas.microsoft.com/office/drawing/2014/main" val="4283623679"/>
                        </a:ext>
                      </a:extLst>
                    </a:gridCol>
                    <a:gridCol w="1519414">
                      <a:extLst>
                        <a:ext uri="{9D8B030D-6E8A-4147-A177-3AD203B41FA5}">
                          <a16:colId xmlns:a16="http://schemas.microsoft.com/office/drawing/2014/main" val="1981931990"/>
                        </a:ext>
                      </a:extLst>
                    </a:gridCol>
                  </a:tblGrid>
                  <a:tr h="921026">
                    <a:tc rowSpan="2"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400" dirty="0">
                              <a:effectLst/>
                            </a:rPr>
                            <a:t> </a:t>
                          </a:r>
                          <a:endParaRPr lang="fr-FR" sz="2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2"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400" dirty="0">
                              <a:effectLst/>
                            </a:rPr>
                            <a:t>Firme 2 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400" dirty="0">
                              <a:effectLst/>
                            </a:rPr>
                            <a:t>type connexe</a:t>
                          </a:r>
                          <a:endParaRPr lang="fr-FR" sz="2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400" dirty="0">
                              <a:effectLst/>
                            </a:rPr>
                            <a:t>Firme 2 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400" dirty="0">
                              <a:effectLst/>
                            </a:rPr>
                            <a:t>type non connexe</a:t>
                          </a:r>
                          <a:endParaRPr lang="fr-FR" sz="2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77236837"/>
                      </a:ext>
                    </a:extLst>
                  </a:tr>
                  <a:tr h="474407">
                    <a:tc gridSpan="2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400">
                                    <a:effectLst/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oMath>
                            </m:oMathPara>
                          </a14:m>
                          <a:endParaRPr lang="fr-FR" sz="2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400">
                                    <a:effectLst/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oMath>
                            </m:oMathPara>
                          </a14:m>
                          <a:endParaRPr lang="fr-FR" sz="2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400">
                                    <a:effectLst/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oMath>
                            </m:oMathPara>
                          </a14:m>
                          <a:endParaRPr lang="fr-FR" sz="2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400">
                                    <a:effectLst/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oMath>
                            </m:oMathPara>
                          </a14:m>
                          <a:endParaRPr lang="fr-FR" sz="2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361843883"/>
                      </a:ext>
                    </a:extLst>
                  </a:tr>
                  <a:tr h="474407">
                    <a:tc row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400" dirty="0">
                              <a:effectLst/>
                            </a:rPr>
                            <a:t>Firme 1</a:t>
                          </a:r>
                          <a:endParaRPr lang="fr-FR" sz="2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400">
                                    <a:effectLst/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oMath>
                            </m:oMathPara>
                          </a14:m>
                          <a:endParaRPr lang="fr-FR" sz="2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fr-FR" sz="2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4,2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fr-FR" sz="2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fr-FR" sz="2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fr-FR" sz="2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fr-FR" sz="2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fr-FR" sz="2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fr-FR" sz="2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0,4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fr-FR" sz="2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170105340"/>
                      </a:ext>
                    </a:extLst>
                  </a:tr>
                  <a:tr h="474407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400">
                                    <a:effectLst/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fr-FR" sz="2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fr-FR" sz="2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fr-FR" sz="2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fr-FR" sz="2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2,4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fr-FR" sz="2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fr-FR" sz="2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0,2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fr-FR" sz="2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fr-FR" sz="2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fr-FR" sz="2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38792009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Espace réservé du contenu 3">
                <a:extLst>
                  <a:ext uri="{FF2B5EF4-FFF2-40B4-BE49-F238E27FC236}">
                    <a16:creationId xmlns:a16="http://schemas.microsoft.com/office/drawing/2014/main" id="{9B8E711F-D86A-460E-BF8A-960F61888BE2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679585362"/>
                  </p:ext>
                </p:extLst>
              </p:nvPr>
            </p:nvGraphicFramePr>
            <p:xfrm>
              <a:off x="838201" y="1416210"/>
              <a:ext cx="10515598" cy="2344247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566945">
                      <a:extLst>
                        <a:ext uri="{9D8B030D-6E8A-4147-A177-3AD203B41FA5}">
                          <a16:colId xmlns:a16="http://schemas.microsoft.com/office/drawing/2014/main" val="1972707610"/>
                        </a:ext>
                      </a:extLst>
                    </a:gridCol>
                    <a:gridCol w="1566945">
                      <a:extLst>
                        <a:ext uri="{9D8B030D-6E8A-4147-A177-3AD203B41FA5}">
                          <a16:colId xmlns:a16="http://schemas.microsoft.com/office/drawing/2014/main" val="1655090461"/>
                        </a:ext>
                      </a:extLst>
                    </a:gridCol>
                    <a:gridCol w="1917462">
                      <a:extLst>
                        <a:ext uri="{9D8B030D-6E8A-4147-A177-3AD203B41FA5}">
                          <a16:colId xmlns:a16="http://schemas.microsoft.com/office/drawing/2014/main" val="3844901790"/>
                        </a:ext>
                      </a:extLst>
                    </a:gridCol>
                    <a:gridCol w="1972416">
                      <a:extLst>
                        <a:ext uri="{9D8B030D-6E8A-4147-A177-3AD203B41FA5}">
                          <a16:colId xmlns:a16="http://schemas.microsoft.com/office/drawing/2014/main" val="4216017706"/>
                        </a:ext>
                      </a:extLst>
                    </a:gridCol>
                    <a:gridCol w="1972416">
                      <a:extLst>
                        <a:ext uri="{9D8B030D-6E8A-4147-A177-3AD203B41FA5}">
                          <a16:colId xmlns:a16="http://schemas.microsoft.com/office/drawing/2014/main" val="4283623679"/>
                        </a:ext>
                      </a:extLst>
                    </a:gridCol>
                    <a:gridCol w="1519414">
                      <a:extLst>
                        <a:ext uri="{9D8B030D-6E8A-4147-A177-3AD203B41FA5}">
                          <a16:colId xmlns:a16="http://schemas.microsoft.com/office/drawing/2014/main" val="1981931990"/>
                        </a:ext>
                      </a:extLst>
                    </a:gridCol>
                  </a:tblGrid>
                  <a:tr h="921026">
                    <a:tc rowSpan="2"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400" dirty="0">
                              <a:effectLst/>
                            </a:rPr>
                            <a:t> </a:t>
                          </a:r>
                          <a:endParaRPr lang="fr-FR" sz="2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2"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400" dirty="0">
                              <a:effectLst/>
                            </a:rPr>
                            <a:t>Firme 2 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400" dirty="0">
                              <a:effectLst/>
                            </a:rPr>
                            <a:t>type connexe</a:t>
                          </a:r>
                          <a:endParaRPr lang="fr-FR" sz="2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400" dirty="0">
                              <a:effectLst/>
                            </a:rPr>
                            <a:t>Firme 2 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400" dirty="0">
                              <a:effectLst/>
                            </a:rPr>
                            <a:t>type non connexe</a:t>
                          </a:r>
                          <a:endParaRPr lang="fr-FR" sz="2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77236837"/>
                      </a:ext>
                    </a:extLst>
                  </a:tr>
                  <a:tr h="474407">
                    <a:tc gridSpan="2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63492" t="-208974" r="-286032" b="-20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256173" t="-208974" r="-178086" b="-20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356173" t="-208974" r="-78086" b="-20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593574" t="-208974" r="-1606" b="-2025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61843883"/>
                      </a:ext>
                    </a:extLst>
                  </a:tr>
                  <a:tr h="474407">
                    <a:tc row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400">
                              <a:effectLst/>
                            </a:rPr>
                            <a:t>Firme 1</a:t>
                          </a:r>
                          <a:endParaRPr lang="fr-FR" sz="2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00389" t="-308974" r="-473152" b="-10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63492" t="-308974" r="-286032" b="-10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256173" t="-308974" r="-178086" b="-10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356173" t="-308974" r="-78086" b="-10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593574" t="-308974" r="-1606" b="-1025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70105340"/>
                      </a:ext>
                    </a:extLst>
                  </a:tr>
                  <a:tr h="474407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00389" t="-408974" r="-473152" b="-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63492" t="-408974" r="-286032" b="-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256173" t="-408974" r="-178086" b="-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356173" t="-408974" r="-78086" b="-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593574" t="-408974" r="-1606" b="-25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8792009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6F7D0CD5-CB69-4A6C-9BBB-0C029308A225}"/>
                  </a:ext>
                </a:extLst>
              </p:cNvPr>
              <p:cNvSpPr txBox="1"/>
              <p:nvPr/>
            </p:nvSpPr>
            <p:spPr>
              <a:xfrm>
                <a:off x="152400" y="3981827"/>
                <a:ext cx="11887200" cy="2985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FR" sz="28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fr-FR" sz="28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∈[0,1]</m:t>
                    </m:r>
                  </m:oMath>
                </a14:m>
                <a:r>
                  <a:rPr lang="fr-FR" sz="28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: probabilité que la firme 2 soit de type « connexe ».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r-FR" sz="28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Une stratégie pour la firme 2 définit un couple d’action pour chacun de ses types. 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fr-F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E.g.,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  <m:r>
                          <a:rPr lang="fr-F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F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fr-F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d>
                      <m:dPr>
                        <m:ctrlPr>
                          <a:rPr lang="fr-F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  <m:r>
                          <a:rPr lang="fr-F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F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fr-F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d>
                      <m:dPr>
                        <m:ctrlPr>
                          <a:rPr lang="fr-F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  <m:r>
                          <a:rPr lang="fr-F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F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e>
                    </m:d>
                  </m:oMath>
                </a14:m>
                <a:r>
                  <a:rPr lang="fr-F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et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  <m:r>
                          <a:rPr lang="fr-F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F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r>
                  <a:rPr lang="fr-FR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, avec la première (resp. seconde) coordonnée de chaque paire désignant l’action retenue par la firme 2 lorsque son type est connexe (resp. non connexe). </a:t>
                </a:r>
              </a:p>
              <a:p>
                <a:endParaRPr lang="fr-FR" sz="3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6F7D0CD5-CB69-4A6C-9BBB-0C029308A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3981827"/>
                <a:ext cx="11887200" cy="2985433"/>
              </a:xfrm>
              <a:prstGeom prst="rect">
                <a:avLst/>
              </a:prstGeom>
              <a:blipFill>
                <a:blip r:embed="rId3"/>
                <a:stretch>
                  <a:fillRect l="-923" t="-2041" r="-15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703C177-1EF1-44A7-93A9-5ABCAD2BD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076190D-E794-4410-8C12-1794AC7E5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5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BB19C30-C2C4-493D-B5F1-FFDC4FA2E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1721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statiques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Application: </a:t>
            </a:r>
            <a:r>
              <a:rPr lang="fr-FR" b="1" dirty="0"/>
              <a:t>Duopole de Cournot 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412515-832C-4834-B32B-46A602F842C1}"/>
                  </a:ext>
                </a:extLst>
              </p:cNvPr>
              <p:cNvSpPr/>
              <p:nvPr/>
            </p:nvSpPr>
            <p:spPr>
              <a:xfrm>
                <a:off x="0" y="1615811"/>
                <a:ext cx="12192000" cy="63945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 algn="just"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fr-FR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  <m:sup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p>
                    </m:sSubSup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</m:t>
                    </m:r>
                    <m:sSubSup>
                      <m:sSubSupPr>
                        <m:ctrlP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  <m:sup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sup>
                    </m:sSubSup>
                  </m:oMath>
                </a14:m>
                <a:r>
                  <a:rPr lang="fr-FR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on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𝐹𝑅</m:t>
                        </m:r>
                      </m:e>
                      <m:sub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sup>
                        </m:sSubSup>
                      </m:e>
                    </m:d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</m:t>
                    </m:r>
                    <m:sSub>
                      <m:sSubPr>
                        <m:ctrlP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𝐹𝑅</m:t>
                        </m:r>
                      </m:e>
                      <m:sub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  <m:sub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sSubSup>
                      <m:sSubSupPr>
                        <m:ctrlP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  <m:sup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p>
                    </m:sSubSup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marL="457200" indent="-457200" algn="just"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endParaRPr lang="fr-FR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 algn="just"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fr-FR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Dans la suite, nous allons nous intéresser à la fonction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𝐸𝐹𝑅</m:t>
                        </m:r>
                      </m:e>
                      <m:sub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qui désigne l’espérance de la fonction de réaction de la firme 2, et s’écrit</a:t>
                </a:r>
                <a:endParaRPr lang="fr-FR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𝐸𝐹𝑅</m:t>
                          </m:r>
                        </m:e>
                        <m:sub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sSub>
                            <m:sSubPr>
                              <m:ctrlP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  <m:sSub>
                            <m:sSubPr>
                              <m:ctrlP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lang="fr-FR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:endParaRPr lang="fr-FR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fr-FR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où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)=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𝛼</m:t>
                    </m:r>
                    <m:sSubSup>
                      <m:sSubSupPr>
                        <m:ctrlP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  <m:sup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sup>
                    </m:sSubSup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1−</m:t>
                        </m:r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d>
                    <m:sSubSup>
                      <m:sSubSupPr>
                        <m:ctrlP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  <m:sup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p>
                    </m:sSubSup>
                  </m:oMath>
                </a14:m>
                <a:r>
                  <a:rPr lang="fr-FR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exprime l’espérance mathématique sur les coûts unitaires de production de la firme 2.</a:t>
                </a:r>
                <a:endParaRPr lang="fr-FR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:endParaRPr lang="fr-FR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:endParaRPr lang="fr-FR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indent="-457200" algn="just"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endParaRPr lang="fr-FR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412515-832C-4834-B32B-46A602F842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615811"/>
                <a:ext cx="12192000" cy="6394507"/>
              </a:xfrm>
              <a:prstGeom prst="rect">
                <a:avLst/>
              </a:prstGeom>
              <a:blipFill>
                <a:blip r:embed="rId3"/>
                <a:stretch>
                  <a:fillRect l="-1250" t="-858" r="-12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16C4D15-E765-4ADA-A619-D5AC1DED5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534A7B1-287B-4096-B149-1296DE177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50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06FE16C-9218-48C8-8B76-523ACB292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4374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statiques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Application: </a:t>
            </a:r>
            <a:r>
              <a:rPr lang="fr-FR" b="1" dirty="0"/>
              <a:t>Duopole de Cournot 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412515-832C-4834-B32B-46A602F842C1}"/>
                  </a:ext>
                </a:extLst>
              </p:cNvPr>
              <p:cNvSpPr/>
              <p:nvPr/>
            </p:nvSpPr>
            <p:spPr>
              <a:xfrm>
                <a:off x="0" y="1615811"/>
                <a:ext cx="12192000" cy="4962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 algn="just"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fr-FR" sz="3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Un équilibre Bayésien est défini par le triplet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fr-FR" sz="3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fr-FR" sz="3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fr-FR" sz="3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fr-FR" sz="3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fr-FR" sz="3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∗</m:t>
                            </m:r>
                          </m:sup>
                        </m:sSubSup>
                        <m:d>
                          <m:dPr>
                            <m:ctrlPr>
                              <a:rPr lang="fr-FR" sz="3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fr-FR" sz="3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3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fr-FR" sz="3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fr-FR" sz="3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𝐻</m:t>
                                </m:r>
                                <m:r>
                                  <a:rPr lang="fr-FR" sz="3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∗</m:t>
                                </m:r>
                              </m:sup>
                            </m:sSubSup>
                            <m:r>
                              <a:rPr lang="fr-FR" sz="3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fr-FR" sz="3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3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fr-FR" sz="3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fr-FR" sz="3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𝐿</m:t>
                                </m:r>
                                <m:r>
                                  <a:rPr lang="fr-FR" sz="3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∗</m:t>
                                </m:r>
                              </m:sup>
                            </m:sSubSup>
                          </m:e>
                        </m:d>
                        <m:r>
                          <a:rPr lang="fr-FR" sz="3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fr-FR" sz="3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fr-FR" sz="3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fr-FR" sz="3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fr-FR" sz="3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  <m:r>
                              <a:rPr lang="fr-FR" sz="3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∗</m:t>
                            </m:r>
                          </m:sup>
                        </m:sSubSup>
                        <m:d>
                          <m:dPr>
                            <m:ctrlPr>
                              <a:rPr lang="fr-FR" sz="3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fr-FR" sz="3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3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fr-FR" sz="3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fr-FR" sz="3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∗</m:t>
                                </m:r>
                              </m:sup>
                            </m:sSubSup>
                          </m:e>
                        </m:d>
                        <m:r>
                          <a:rPr lang="fr-FR" sz="3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fr-FR" sz="3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fr-FR" sz="3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fr-FR" sz="3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fr-FR" sz="3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  <m:r>
                              <a:rPr lang="fr-FR" sz="3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∗</m:t>
                            </m:r>
                          </m:sup>
                        </m:sSubSup>
                        <m:d>
                          <m:dPr>
                            <m:ctrlPr>
                              <a:rPr lang="fr-FR" sz="3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fr-FR" sz="3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3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fr-FR" sz="3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fr-FR" sz="3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∗</m:t>
                                </m:r>
                              </m:sup>
                            </m:sSubSup>
                          </m:e>
                        </m:d>
                      </m:e>
                    </m:d>
                  </m:oMath>
                </a14:m>
                <a:r>
                  <a:rPr lang="fr-FR" sz="3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marL="457200" indent="-457200" algn="just"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fr-FR" sz="3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Il est obtenu par résolution du système suivant:</a:t>
                </a:r>
                <a:endParaRPr lang="fr-FR" sz="3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fr-FR" sz="3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fr-FR" sz="3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fr-FR" sz="3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fr-FR" sz="3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sSubSup>
                                <m:sSubSupPr>
                                  <m:ctrlP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fr-FR" sz="3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3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fr-FR" sz="3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fr-FR" sz="3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𝐻</m:t>
                                      </m:r>
                                    </m:sup>
                                  </m:sSubSup>
                                  <m: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sSubSup>
                                    <m:sSubSupPr>
                                      <m:ctrlPr>
                                        <a:rPr lang="fr-FR" sz="3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3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fr-FR" sz="3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fr-FR" sz="3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𝐿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fr-FR" sz="3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  <m: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fr-FR" sz="3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3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fr-FR" sz="3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𝑏𝐸</m:t>
                                  </m:r>
                                  <m:d>
                                    <m:dPr>
                                      <m:ctrlPr>
                                        <a:rPr lang="fr-FR" sz="3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fr-FR" sz="30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30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  <m:sub>
                                          <m:r>
                                            <a:rPr lang="fr-FR" sz="30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  <m: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</m:den>
                              </m:f>
                            </m:e>
                            <m:e>
                              <m:sSubSup>
                                <m:sSubSupPr>
                                  <m:ctrlP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𝐻</m:t>
                                  </m:r>
                                  <m: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sz="3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3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fr-FR" sz="3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fr-FR" sz="3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  <m: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  <m:sSub>
                                    <m:sSubPr>
                                      <m:ctrlPr>
                                        <a:rPr lang="fr-FR" sz="3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3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fr-FR" sz="3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fr-FR" sz="3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3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fr-FR" sz="3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fr-FR" sz="3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𝐻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  <m: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</m:den>
                              </m:f>
                            </m:e>
                            <m:e>
                              <m:sSubSup>
                                <m:sSubSupPr>
                                  <m:ctrlP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𝐿</m:t>
                                  </m:r>
                                  <m: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sz="3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3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fr-FR" sz="3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fr-FR" sz="3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  <m: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  <m:sSub>
                                    <m:sSubPr>
                                      <m:ctrlPr>
                                        <a:rPr lang="fr-FR" sz="3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3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fr-FR" sz="3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fr-FR" sz="3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3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fr-FR" sz="3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fr-FR" sz="3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𝐿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  <m:r>
                                    <a:rPr lang="fr-FR" sz="3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</m:den>
                              </m:f>
                            </m:e>
                          </m:eqArr>
                        </m:e>
                      </m:d>
                    </m:oMath>
                  </m:oMathPara>
                </a14:m>
                <a:endParaRPr lang="fr-FR" sz="300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412515-832C-4834-B32B-46A602F842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615811"/>
                <a:ext cx="12192000" cy="4962320"/>
              </a:xfrm>
              <a:prstGeom prst="rect">
                <a:avLst/>
              </a:prstGeom>
              <a:blipFill>
                <a:blip r:embed="rId3"/>
                <a:stretch>
                  <a:fillRect l="-1000" t="-1597" r="-11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A5C4CB6-BF05-4632-95F1-8A6FF9006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7686B12-81A7-4AAE-AEC9-49B64355D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51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703314-6F1A-46E5-9E84-312AD89A9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3920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statiques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Application: </a:t>
            </a:r>
            <a:r>
              <a:rPr lang="fr-FR" b="1" dirty="0"/>
              <a:t>Duopole de Cournot 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412515-832C-4834-B32B-46A602F842C1}"/>
                  </a:ext>
                </a:extLst>
              </p:cNvPr>
              <p:cNvSpPr/>
              <p:nvPr/>
            </p:nvSpPr>
            <p:spPr>
              <a:xfrm>
                <a:off x="0" y="1615811"/>
                <a:ext cx="12192000" cy="52046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 algn="just"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fr-FR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On sait que</a:t>
                </a:r>
                <a:endParaRPr lang="fr-FR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𝐸</m:t>
                      </m:r>
                      <m:d>
                        <m:dPr>
                          <m:ctrlP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𝛼</m:t>
                      </m:r>
                      <m:d>
                        <m:dPr>
                          <m:ctrlP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  <m:sSub>
                                <m:sSubPr>
                                  <m:ctrlP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𝐻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den>
                          </m:f>
                        </m:e>
                      </m:d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d>
                      <m:d>
                        <m:dPr>
                          <m:ctrlP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  <m:sSub>
                                <m:sSubPr>
                                  <m:ctrlP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𝐿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den>
                          </m:f>
                        </m:e>
                      </m:d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sSub>
                            <m:sSubPr>
                              <m:ctrlP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  <m:d>
                            <m:dPr>
                              <m:ctrlP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lang="fr-FR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fr-FR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fr-FR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indent="-457200" algn="just"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fr-FR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En utilisant cette expression dans la fonction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  <m:sub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  <m:sup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sup>
                        </m:sSubSup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sup>
                        </m:sSubSup>
                      </m:e>
                    </m:d>
                  </m:oMath>
                </a14:m>
                <a:r>
                  <a:rPr lang="fr-FR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nous obtenons l’expression de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  <m:sub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  <m:sup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fr-FR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marL="457200" indent="-457200" algn="just"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fr-FR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Il s’ensuit également les expressions de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  <m:sub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  <m:sup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Sup>
                      <m:sSubSupPr>
                        <m:ctrlP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  <m:sub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  <m:sup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sup>
                    </m:sSubSup>
                    <m:d>
                      <m:dPr>
                        <m:ctrlP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</m:oMath>
                </a14:m>
                <a:r>
                  <a:rPr lang="fr-FR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et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sSubSup>
                          <m:sSubSupPr>
                            <m:ctrlP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  <m: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  <m:sub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  <m:sup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p>
                    </m:sSubSup>
                    <m:d>
                      <m:dPr>
                        <m:ctrlPr>
                          <a:rPr lang="fr-FR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fr-FR" sz="3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</m:oMath>
                </a14:m>
                <a:r>
                  <a:rPr lang="fr-FR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412515-832C-4834-B32B-46A602F842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615811"/>
                <a:ext cx="12192000" cy="5204630"/>
              </a:xfrm>
              <a:prstGeom prst="rect">
                <a:avLst/>
              </a:prstGeom>
              <a:blipFill>
                <a:blip r:embed="rId3"/>
                <a:stretch>
                  <a:fillRect l="-1150" t="-1756" r="-1250" b="-257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28B70DE-E89D-4B84-9056-C6E1FCC1E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AB296F8-5C7A-43B7-A783-5A3B9ACF5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52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5D5CBA6-FFA3-49F8-8851-8E7D8B96C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480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statiques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Application: </a:t>
            </a:r>
            <a:r>
              <a:rPr lang="fr-FR" b="1" dirty="0"/>
              <a:t>Duopole de Cournot 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412515-832C-4834-B32B-46A602F842C1}"/>
                  </a:ext>
                </a:extLst>
              </p:cNvPr>
              <p:cNvSpPr/>
              <p:nvPr/>
            </p:nvSpPr>
            <p:spPr>
              <a:xfrm>
                <a:off x="0" y="1615811"/>
                <a:ext cx="12192000" cy="42387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 algn="just"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fr-FR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Après calculs, nous obtenons comme équilibre Bayésien :</a:t>
                </a:r>
                <a:endParaRPr lang="fr-FR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fr-FR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fr-FR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sSubSup>
                                <m:sSubSupPr>
                                  <m:ctrlP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fr-FR" sz="3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3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  <m:r>
                                        <a:rPr lang="fr-FR" sz="3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fr-FR" sz="3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𝐸</m:t>
                                  </m:r>
                                  <m:d>
                                    <m:dPr>
                                      <m:ctrlPr>
                                        <a:rPr lang="fr-FR" sz="3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fr-FR" sz="32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32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fr-FR" sz="32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</m:den>
                              </m:f>
                            </m:e>
                            <m:e>
                              <m:sSubSup>
                                <m:sSubSupPr>
                                  <m:ctrlP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𝐻</m:t>
                                  </m:r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  <m:d>
                                    <m:dPr>
                                      <m:ctrlPr>
                                        <a:rPr lang="fr-FR" sz="3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3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fr-FR" sz="3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fr-FR" sz="32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32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fr-FR" sz="32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fr-FR" sz="3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3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  <m:r>
                                        <a:rPr lang="fr-FR" sz="3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fr-FR" sz="3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fr-FR" sz="3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𝐻</m:t>
                                      </m:r>
                                    </m:sup>
                                  </m:sSubSup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𝐸</m:t>
                                  </m:r>
                                  <m:d>
                                    <m:dPr>
                                      <m:ctrlPr>
                                        <a:rPr lang="fr-FR" sz="3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fr-FR" sz="32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32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fr-FR" sz="32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6</m:t>
                                  </m:r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</m:den>
                              </m:f>
                            </m:e>
                            <m:e>
                              <m:sSubSup>
                                <m:sSubSupPr>
                                  <m:ctrlP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𝐿</m:t>
                                  </m:r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  <m:d>
                                    <m:dPr>
                                      <m:ctrlPr>
                                        <a:rPr lang="fr-FR" sz="3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3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fr-FR" sz="3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fr-FR" sz="32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32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fr-FR" sz="32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−3</m:t>
                                  </m:r>
                                  <m:sSubSup>
                                    <m:sSubSupPr>
                                      <m:ctrlPr>
                                        <a:rPr lang="fr-FR" sz="3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3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fr-FR" sz="3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fr-FR" sz="3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𝐿</m:t>
                                      </m:r>
                                    </m:sup>
                                  </m:sSubSup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𝐸</m:t>
                                  </m:r>
                                  <m:d>
                                    <m:dPr>
                                      <m:ctrlPr>
                                        <a:rPr lang="fr-FR" sz="3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fr-FR" sz="32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32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fr-FR" sz="32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6</m:t>
                                  </m:r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</m:den>
                              </m:f>
                            </m:e>
                          </m:eqArr>
                        </m:e>
                      </m:d>
                    </m:oMath>
                  </m:oMathPara>
                </a14:m>
                <a:endParaRPr lang="fr-FR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0412515-832C-4834-B32B-46A602F842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615811"/>
                <a:ext cx="12192000" cy="4238724"/>
              </a:xfrm>
              <a:prstGeom prst="rect">
                <a:avLst/>
              </a:prstGeom>
              <a:blipFill>
                <a:blip r:embed="rId3"/>
                <a:stretch>
                  <a:fillRect l="-1150" t="-21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AA680E1-697B-471F-840B-2E4C1409B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C677083-3840-4196-A148-BC1B256E0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53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529A817-F36B-479D-A031-4D557DADC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8340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statiques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Application: </a:t>
            </a:r>
            <a:r>
              <a:rPr lang="fr-FR" b="1" dirty="0"/>
              <a:t>Duopole de Cournot 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398E02F-1555-40A6-ACD0-28B6D3CFA7C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184410" y="1484773"/>
            <a:ext cx="9407390" cy="5463856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ECC77FB-131F-4A7D-94D1-4D79001D0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26A83A7-45F3-4397-B0A8-7C5003F79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54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D35977D-F5FF-4C99-AD5C-D6B3E2D6F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191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statiques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Application: </a:t>
            </a:r>
            <a:r>
              <a:rPr lang="fr-FR" b="1" dirty="0"/>
              <a:t>Duopole de Cournot 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398E02F-1555-40A6-ACD0-28B6D3CFA7C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-370114" y="1287917"/>
            <a:ext cx="12485914" cy="46099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972F4121-4264-4DF0-83B6-7C14F9060D09}"/>
                  </a:ext>
                </a:extLst>
              </p:cNvPr>
              <p:cNvSpPr txBox="1"/>
              <p:nvPr/>
            </p:nvSpPr>
            <p:spPr>
              <a:xfrm>
                <a:off x="76201" y="5897865"/>
                <a:ext cx="12115799" cy="9601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2800" dirty="0"/>
                  <a:t>L’intersection entre la fonction de réaction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𝐹𝑅</m:t>
                        </m:r>
                      </m:e>
                      <m:sub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FR" sz="2800" i="1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bSup>
                    <m:r>
                      <a:rPr lang="fr-FR" sz="2800" i="1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𝐿</m:t>
                        </m:r>
                      </m:sup>
                    </m:sSubSup>
                    <m:r>
                      <a:rPr lang="fr-FR" sz="2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2800" dirty="0"/>
                  <a:t> de la firme 1 et celle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𝐸𝐹𝑅</m:t>
                        </m:r>
                      </m:e>
                      <m:sub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800" dirty="0"/>
                  <a:t> de la firme 2 détermine le niveau de production optimal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fr-FR" sz="2800" dirty="0"/>
                  <a:t>. </a:t>
                </a: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972F4121-4264-4DF0-83B6-7C14F9060D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1" y="5897865"/>
                <a:ext cx="12115799" cy="960135"/>
              </a:xfrm>
              <a:prstGeom prst="rect">
                <a:avLst/>
              </a:prstGeom>
              <a:blipFill>
                <a:blip r:embed="rId4"/>
                <a:stretch>
                  <a:fillRect l="-906" t="-5696" b="-1645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llipse 3">
            <a:extLst>
              <a:ext uri="{FF2B5EF4-FFF2-40B4-BE49-F238E27FC236}">
                <a16:creationId xmlns:a16="http://schemas.microsoft.com/office/drawing/2014/main" id="{DA3140BF-DF91-4300-B12D-25DB7660A914}"/>
              </a:ext>
            </a:extLst>
          </p:cNvPr>
          <p:cNvSpPr/>
          <p:nvPr/>
        </p:nvSpPr>
        <p:spPr>
          <a:xfrm>
            <a:off x="4353059" y="3857223"/>
            <a:ext cx="270456" cy="2833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8AB3D72-F70E-4A1F-93CE-11B096BE38FD}"/>
              </a:ext>
            </a:extLst>
          </p:cNvPr>
          <p:cNvCxnSpPr/>
          <p:nvPr/>
        </p:nvCxnSpPr>
        <p:spPr>
          <a:xfrm flipV="1">
            <a:off x="4488287" y="4140558"/>
            <a:ext cx="0" cy="1088265"/>
          </a:xfrm>
          <a:prstGeom prst="line">
            <a:avLst/>
          </a:prstGeom>
          <a:ln w="28575">
            <a:solidFill>
              <a:srgbClr val="FF3B3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6F57C864-129C-428C-A8C1-D5E339FFDCBD}"/>
              </a:ext>
            </a:extLst>
          </p:cNvPr>
          <p:cNvSpPr/>
          <p:nvPr/>
        </p:nvSpPr>
        <p:spPr>
          <a:xfrm>
            <a:off x="4211392" y="5228823"/>
            <a:ext cx="553783" cy="399245"/>
          </a:xfrm>
          <a:prstGeom prst="rect">
            <a:avLst/>
          </a:prstGeom>
          <a:noFill/>
          <a:ln w="38100">
            <a:solidFill>
              <a:srgbClr val="FF3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09241C8-7162-4BB6-B150-6080121B1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F21AEB1E-BF8F-49DE-B4B2-385A8E09D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55</a:t>
            </a:fld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6404336-6275-47F0-A030-C348729944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3322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statiques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Application: </a:t>
            </a:r>
            <a:r>
              <a:rPr lang="fr-FR" b="1" dirty="0"/>
              <a:t>Duopole de Cournot 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398E02F-1555-40A6-ACD0-28B6D3CFA7C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-370114" y="1287917"/>
            <a:ext cx="12485914" cy="41730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972F4121-4264-4DF0-83B6-7C14F9060D09}"/>
                  </a:ext>
                </a:extLst>
              </p:cNvPr>
              <p:cNvSpPr txBox="1"/>
              <p:nvPr/>
            </p:nvSpPr>
            <p:spPr>
              <a:xfrm>
                <a:off x="76201" y="5460951"/>
                <a:ext cx="12115799" cy="13970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2800" dirty="0"/>
                  <a:t>Ce niveau de production optimale est ensuite projeté dans les fonctions de réaction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𝐹𝑅</m:t>
                        </m:r>
                      </m:e>
                      <m:sub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FR" sz="28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FR" sz="2800" i="1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bSup>
                    <m:r>
                      <a:rPr lang="fr-FR" sz="2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2800" dirty="0"/>
                  <a:t> 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𝐹𝑅</m:t>
                        </m:r>
                      </m:e>
                      <m:sub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FR" sz="28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FR" sz="2800" i="1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𝐿</m:t>
                        </m:r>
                      </m:sup>
                    </m:sSubSup>
                    <m:r>
                      <a:rPr lang="fr-FR" sz="2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2800" dirty="0"/>
                  <a:t> afin de déduire les niveaux de production optimaux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fr-FR" sz="2800" dirty="0"/>
                  <a:t> et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fr-FR" sz="2800" dirty="0"/>
                  <a:t>. </a:t>
                </a:r>
                <a:endParaRPr lang="fr-FR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972F4121-4264-4DF0-83B6-7C14F9060D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1" y="5460951"/>
                <a:ext cx="12115799" cy="1397049"/>
              </a:xfrm>
              <a:prstGeom prst="rect">
                <a:avLst/>
              </a:prstGeom>
              <a:blipFill>
                <a:blip r:embed="rId4"/>
                <a:stretch>
                  <a:fillRect l="-906" t="-4803" r="-1258" b="-1135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Ellipse 7">
            <a:extLst>
              <a:ext uri="{FF2B5EF4-FFF2-40B4-BE49-F238E27FC236}">
                <a16:creationId xmlns:a16="http://schemas.microsoft.com/office/drawing/2014/main" id="{6CD3A1DA-C952-4F97-8657-DAE5172FE90C}"/>
              </a:ext>
            </a:extLst>
          </p:cNvPr>
          <p:cNvSpPr/>
          <p:nvPr/>
        </p:nvSpPr>
        <p:spPr>
          <a:xfrm>
            <a:off x="4320862" y="3007218"/>
            <a:ext cx="270456" cy="2833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C2D15CC-CBA0-4725-BAC6-BFD669347637}"/>
              </a:ext>
            </a:extLst>
          </p:cNvPr>
          <p:cNvSpPr/>
          <p:nvPr/>
        </p:nvSpPr>
        <p:spPr>
          <a:xfrm>
            <a:off x="4365938" y="4146997"/>
            <a:ext cx="270456" cy="2833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5118C44-CBE2-44FA-90DA-6445488148F5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4475408" y="3342069"/>
            <a:ext cx="25758" cy="804928"/>
          </a:xfrm>
          <a:prstGeom prst="line">
            <a:avLst/>
          </a:prstGeom>
          <a:ln w="28575">
            <a:solidFill>
              <a:srgbClr val="FF3B3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3AC9359A-E5C8-4C24-9CE5-AFCB16DD2961}"/>
              </a:ext>
            </a:extLst>
          </p:cNvPr>
          <p:cNvCxnSpPr>
            <a:cxnSpLocks/>
          </p:cNvCxnSpPr>
          <p:nvPr/>
        </p:nvCxnSpPr>
        <p:spPr>
          <a:xfrm>
            <a:off x="2672366" y="3148885"/>
            <a:ext cx="1667814" cy="0"/>
          </a:xfrm>
          <a:prstGeom prst="line">
            <a:avLst/>
          </a:prstGeom>
          <a:ln w="28575">
            <a:solidFill>
              <a:srgbClr val="FF3B3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A33AAE33-3121-4B90-877B-7CDC082DE5FE}"/>
              </a:ext>
            </a:extLst>
          </p:cNvPr>
          <p:cNvCxnSpPr>
            <a:cxnSpLocks/>
          </p:cNvCxnSpPr>
          <p:nvPr/>
        </p:nvCxnSpPr>
        <p:spPr>
          <a:xfrm>
            <a:off x="2653048" y="4267200"/>
            <a:ext cx="1667814" cy="0"/>
          </a:xfrm>
          <a:prstGeom prst="line">
            <a:avLst/>
          </a:prstGeom>
          <a:ln w="28575">
            <a:solidFill>
              <a:srgbClr val="FF3B3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0DD9FDDA-588C-4223-8559-376206C27306}"/>
              </a:ext>
            </a:extLst>
          </p:cNvPr>
          <p:cNvSpPr/>
          <p:nvPr/>
        </p:nvSpPr>
        <p:spPr>
          <a:xfrm>
            <a:off x="1906073" y="4031087"/>
            <a:ext cx="553783" cy="399245"/>
          </a:xfrm>
          <a:prstGeom prst="rect">
            <a:avLst/>
          </a:prstGeom>
          <a:noFill/>
          <a:ln w="38100">
            <a:solidFill>
              <a:srgbClr val="FF3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975382-9A3A-4ADF-96B4-6565C08DD500}"/>
              </a:ext>
            </a:extLst>
          </p:cNvPr>
          <p:cNvSpPr/>
          <p:nvPr/>
        </p:nvSpPr>
        <p:spPr>
          <a:xfrm>
            <a:off x="1867445" y="2826913"/>
            <a:ext cx="553783" cy="399245"/>
          </a:xfrm>
          <a:prstGeom prst="rect">
            <a:avLst/>
          </a:prstGeom>
          <a:noFill/>
          <a:ln w="38100">
            <a:solidFill>
              <a:srgbClr val="FF3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Espace réservé du pied de page 15">
            <a:extLst>
              <a:ext uri="{FF2B5EF4-FFF2-40B4-BE49-F238E27FC236}">
                <a16:creationId xmlns:a16="http://schemas.microsoft.com/office/drawing/2014/main" id="{E3C1F711-92B1-425F-B8B0-A567DB9D4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4BC9B57D-0614-4517-BA96-74A7C411B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56</a:t>
            </a:fld>
            <a:endParaRPr lang="fr-FR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F9643AD-572E-4B39-80F8-26CD0C283D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0475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statiques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Application: </a:t>
            </a:r>
            <a:r>
              <a:rPr lang="fr-FR" b="1" dirty="0"/>
              <a:t>Duopole de Cournot 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398E02F-1555-40A6-ACD0-28B6D3CFA7C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-370114" y="1287917"/>
            <a:ext cx="12485914" cy="453685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72F4121-4264-4DF0-83B6-7C14F9060D09}"/>
              </a:ext>
            </a:extLst>
          </p:cNvPr>
          <p:cNvSpPr txBox="1"/>
          <p:nvPr/>
        </p:nvSpPr>
        <p:spPr>
          <a:xfrm>
            <a:off x="76201" y="5824772"/>
            <a:ext cx="1211579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En ces points, aucune des deux firmes n’a intérêt à modifier unilatéralement son niveau de production.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5FD276-AE13-4F12-B061-072F94798015}"/>
              </a:ext>
            </a:extLst>
          </p:cNvPr>
          <p:cNvSpPr/>
          <p:nvPr/>
        </p:nvSpPr>
        <p:spPr>
          <a:xfrm>
            <a:off x="1867437" y="2957477"/>
            <a:ext cx="553783" cy="399245"/>
          </a:xfrm>
          <a:prstGeom prst="rect">
            <a:avLst/>
          </a:prstGeom>
          <a:noFill/>
          <a:ln w="38100">
            <a:solidFill>
              <a:srgbClr val="FF3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C02504-DEA5-40A3-9FE2-9C7ABDB39816}"/>
              </a:ext>
            </a:extLst>
          </p:cNvPr>
          <p:cNvSpPr/>
          <p:nvPr/>
        </p:nvSpPr>
        <p:spPr>
          <a:xfrm>
            <a:off x="4192074" y="5170838"/>
            <a:ext cx="553783" cy="399245"/>
          </a:xfrm>
          <a:prstGeom prst="rect">
            <a:avLst/>
          </a:prstGeom>
          <a:noFill/>
          <a:ln w="38100">
            <a:solidFill>
              <a:srgbClr val="FF3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AF6276-0250-450F-BC04-F883719A8A0B}"/>
              </a:ext>
            </a:extLst>
          </p:cNvPr>
          <p:cNvSpPr/>
          <p:nvPr/>
        </p:nvSpPr>
        <p:spPr>
          <a:xfrm>
            <a:off x="1936124" y="4338034"/>
            <a:ext cx="553783" cy="399245"/>
          </a:xfrm>
          <a:prstGeom prst="rect">
            <a:avLst/>
          </a:prstGeom>
          <a:noFill/>
          <a:ln w="38100">
            <a:solidFill>
              <a:srgbClr val="FF3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5E36D8-D0C2-444B-82DD-D9FA4FC06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2C9A111-529F-453E-B753-C856AD825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57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B0DC121-32F0-4B2B-AB05-18606111F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6350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Plan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F7D0CD5-CB69-4A6C-9BBB-0C029308A225}"/>
              </a:ext>
            </a:extLst>
          </p:cNvPr>
          <p:cNvSpPr txBox="1"/>
          <p:nvPr/>
        </p:nvSpPr>
        <p:spPr>
          <a:xfrm>
            <a:off x="131233" y="1375833"/>
            <a:ext cx="11908367" cy="526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Arial Black" panose="020B0A04020102020204" pitchFamily="34" charset="0"/>
              </a:rPr>
              <a:t>  Jeux bayésiens statiques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Exemple introductif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Modèle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Information incomplète ou imparfaite 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Calcul des croyances a posteriori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Stratégies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Concept de solution : l’équilibre Bayésien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Application : Duopole de Cournot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dirty="0">
                <a:latin typeface="Arial Black" panose="020B0A04020102020204" pitchFamily="34" charset="0"/>
              </a:rPr>
              <a:t>  </a:t>
            </a:r>
            <a:r>
              <a:rPr lang="fr-FR" sz="2400" dirty="0">
                <a:solidFill>
                  <a:srgbClr val="FF0000"/>
                </a:solidFill>
                <a:latin typeface="Arial Black" panose="020B0A04020102020204" pitchFamily="34" charset="0"/>
              </a:rPr>
              <a:t>Jeux bayésiens dynamiques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Modèle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Concept de solution : l’équilibre Bayésien parfait 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Application : résolution d’un jeu à 2 joueurs</a:t>
            </a:r>
            <a:endParaRPr lang="fr-FR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703C177-1EF1-44A7-93A9-5ABCAD2BD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076190D-E794-4410-8C12-1794AC7E5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58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8F5D5ED-B86E-4402-BBE8-B9A3B5BAF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023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Plan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F7D0CD5-CB69-4A6C-9BBB-0C029308A225}"/>
              </a:ext>
            </a:extLst>
          </p:cNvPr>
          <p:cNvSpPr txBox="1"/>
          <p:nvPr/>
        </p:nvSpPr>
        <p:spPr>
          <a:xfrm>
            <a:off x="131233" y="1375833"/>
            <a:ext cx="11908367" cy="526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Arial Black" panose="020B0A04020102020204" pitchFamily="34" charset="0"/>
              </a:rPr>
              <a:t>  Jeux bayésiens statiques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Exemple introductif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Modèle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Information incomplète ou imparfaite 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Calcul des croyances a posteriori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Stratégies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Concept de solution : l’équilibre Bayésien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Application : Duopole de Cournot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dirty="0">
                <a:latin typeface="Arial Black" panose="020B0A04020102020204" pitchFamily="34" charset="0"/>
              </a:rPr>
              <a:t>  Jeux bayésiens dynamiques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Modèle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Concept de solution : l’équilibre Bayésien parfait 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Application : résolution d’un jeu à 2 joueurs</a:t>
            </a:r>
            <a:endParaRPr lang="fr-FR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703C177-1EF1-44A7-93A9-5ABCAD2BD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076190D-E794-4410-8C12-1794AC7E5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59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6C1E282-2ECB-48C1-BD09-8C817B94D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190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statiques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Exemple introductif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Espace réservé du contenu 3">
                <a:extLst>
                  <a:ext uri="{FF2B5EF4-FFF2-40B4-BE49-F238E27FC236}">
                    <a16:creationId xmlns:a16="http://schemas.microsoft.com/office/drawing/2014/main" id="{9B8E711F-D86A-460E-BF8A-960F61888BE2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838201" y="1416210"/>
              <a:ext cx="10515598" cy="2344247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566945">
                      <a:extLst>
                        <a:ext uri="{9D8B030D-6E8A-4147-A177-3AD203B41FA5}">
                          <a16:colId xmlns:a16="http://schemas.microsoft.com/office/drawing/2014/main" val="1972707610"/>
                        </a:ext>
                      </a:extLst>
                    </a:gridCol>
                    <a:gridCol w="1566945">
                      <a:extLst>
                        <a:ext uri="{9D8B030D-6E8A-4147-A177-3AD203B41FA5}">
                          <a16:colId xmlns:a16="http://schemas.microsoft.com/office/drawing/2014/main" val="1655090461"/>
                        </a:ext>
                      </a:extLst>
                    </a:gridCol>
                    <a:gridCol w="1917462">
                      <a:extLst>
                        <a:ext uri="{9D8B030D-6E8A-4147-A177-3AD203B41FA5}">
                          <a16:colId xmlns:a16="http://schemas.microsoft.com/office/drawing/2014/main" val="3844901790"/>
                        </a:ext>
                      </a:extLst>
                    </a:gridCol>
                    <a:gridCol w="1972416">
                      <a:extLst>
                        <a:ext uri="{9D8B030D-6E8A-4147-A177-3AD203B41FA5}">
                          <a16:colId xmlns:a16="http://schemas.microsoft.com/office/drawing/2014/main" val="4216017706"/>
                        </a:ext>
                      </a:extLst>
                    </a:gridCol>
                    <a:gridCol w="1972416">
                      <a:extLst>
                        <a:ext uri="{9D8B030D-6E8A-4147-A177-3AD203B41FA5}">
                          <a16:colId xmlns:a16="http://schemas.microsoft.com/office/drawing/2014/main" val="4283623679"/>
                        </a:ext>
                      </a:extLst>
                    </a:gridCol>
                    <a:gridCol w="1519414">
                      <a:extLst>
                        <a:ext uri="{9D8B030D-6E8A-4147-A177-3AD203B41FA5}">
                          <a16:colId xmlns:a16="http://schemas.microsoft.com/office/drawing/2014/main" val="1981931990"/>
                        </a:ext>
                      </a:extLst>
                    </a:gridCol>
                  </a:tblGrid>
                  <a:tr h="921026">
                    <a:tc rowSpan="2"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400" dirty="0">
                              <a:effectLst/>
                            </a:rPr>
                            <a:t> </a:t>
                          </a:r>
                          <a:endParaRPr lang="fr-FR" sz="2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2"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400" dirty="0">
                              <a:effectLst/>
                            </a:rPr>
                            <a:t>Firme 2 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400" dirty="0">
                              <a:effectLst/>
                            </a:rPr>
                            <a:t>type connexe</a:t>
                          </a:r>
                          <a:endParaRPr lang="fr-FR" sz="2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400" dirty="0">
                              <a:effectLst/>
                            </a:rPr>
                            <a:t>Firme 2 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400" dirty="0">
                              <a:effectLst/>
                            </a:rPr>
                            <a:t>type non connexe</a:t>
                          </a:r>
                          <a:endParaRPr lang="fr-FR" sz="2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77236837"/>
                      </a:ext>
                    </a:extLst>
                  </a:tr>
                  <a:tr h="474407">
                    <a:tc gridSpan="2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400">
                                    <a:effectLst/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oMath>
                            </m:oMathPara>
                          </a14:m>
                          <a:endParaRPr lang="fr-FR" sz="2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400">
                                    <a:effectLst/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oMath>
                            </m:oMathPara>
                          </a14:m>
                          <a:endParaRPr lang="fr-FR" sz="2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400">
                                    <a:effectLst/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oMath>
                            </m:oMathPara>
                          </a14:m>
                          <a:endParaRPr lang="fr-FR" sz="2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400">
                                    <a:effectLst/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oMath>
                            </m:oMathPara>
                          </a14:m>
                          <a:endParaRPr lang="fr-FR" sz="2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361843883"/>
                      </a:ext>
                    </a:extLst>
                  </a:tr>
                  <a:tr h="474407">
                    <a:tc row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400" dirty="0">
                              <a:effectLst/>
                            </a:rPr>
                            <a:t>Firme 1</a:t>
                          </a:r>
                          <a:endParaRPr lang="fr-FR" sz="2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400">
                                    <a:effectLst/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oMath>
                            </m:oMathPara>
                          </a14:m>
                          <a:endParaRPr lang="fr-FR" sz="2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fr-FR" sz="2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4,2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fr-FR" sz="2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fr-FR" sz="2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fr-FR" sz="2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fr-FR" sz="2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fr-FR" sz="2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fr-FR" sz="2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0,4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fr-FR" sz="2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170105340"/>
                      </a:ext>
                    </a:extLst>
                  </a:tr>
                  <a:tr h="474407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400">
                                    <a:effectLst/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fr-FR" sz="2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fr-FR" sz="2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fr-FR" sz="2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fr-FR" sz="2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2,4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fr-FR" sz="2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fr-FR" sz="2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0,2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fr-FR" sz="2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fr-FR" sz="2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fr-FR" sz="2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38792009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Espace réservé du contenu 3">
                <a:extLst>
                  <a:ext uri="{FF2B5EF4-FFF2-40B4-BE49-F238E27FC236}">
                    <a16:creationId xmlns:a16="http://schemas.microsoft.com/office/drawing/2014/main" id="{9B8E711F-D86A-460E-BF8A-960F61888BE2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679585362"/>
                  </p:ext>
                </p:extLst>
              </p:nvPr>
            </p:nvGraphicFramePr>
            <p:xfrm>
              <a:off x="838201" y="1416210"/>
              <a:ext cx="10515598" cy="2344247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566945">
                      <a:extLst>
                        <a:ext uri="{9D8B030D-6E8A-4147-A177-3AD203B41FA5}">
                          <a16:colId xmlns:a16="http://schemas.microsoft.com/office/drawing/2014/main" val="1972707610"/>
                        </a:ext>
                      </a:extLst>
                    </a:gridCol>
                    <a:gridCol w="1566945">
                      <a:extLst>
                        <a:ext uri="{9D8B030D-6E8A-4147-A177-3AD203B41FA5}">
                          <a16:colId xmlns:a16="http://schemas.microsoft.com/office/drawing/2014/main" val="1655090461"/>
                        </a:ext>
                      </a:extLst>
                    </a:gridCol>
                    <a:gridCol w="1917462">
                      <a:extLst>
                        <a:ext uri="{9D8B030D-6E8A-4147-A177-3AD203B41FA5}">
                          <a16:colId xmlns:a16="http://schemas.microsoft.com/office/drawing/2014/main" val="3844901790"/>
                        </a:ext>
                      </a:extLst>
                    </a:gridCol>
                    <a:gridCol w="1972416">
                      <a:extLst>
                        <a:ext uri="{9D8B030D-6E8A-4147-A177-3AD203B41FA5}">
                          <a16:colId xmlns:a16="http://schemas.microsoft.com/office/drawing/2014/main" val="4216017706"/>
                        </a:ext>
                      </a:extLst>
                    </a:gridCol>
                    <a:gridCol w="1972416">
                      <a:extLst>
                        <a:ext uri="{9D8B030D-6E8A-4147-A177-3AD203B41FA5}">
                          <a16:colId xmlns:a16="http://schemas.microsoft.com/office/drawing/2014/main" val="4283623679"/>
                        </a:ext>
                      </a:extLst>
                    </a:gridCol>
                    <a:gridCol w="1519414">
                      <a:extLst>
                        <a:ext uri="{9D8B030D-6E8A-4147-A177-3AD203B41FA5}">
                          <a16:colId xmlns:a16="http://schemas.microsoft.com/office/drawing/2014/main" val="1981931990"/>
                        </a:ext>
                      </a:extLst>
                    </a:gridCol>
                  </a:tblGrid>
                  <a:tr h="921026">
                    <a:tc rowSpan="2"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400" dirty="0">
                              <a:effectLst/>
                            </a:rPr>
                            <a:t> </a:t>
                          </a:r>
                          <a:endParaRPr lang="fr-FR" sz="2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2"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400" dirty="0">
                              <a:effectLst/>
                            </a:rPr>
                            <a:t>Firme 2 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400" dirty="0">
                              <a:effectLst/>
                            </a:rPr>
                            <a:t>type connexe</a:t>
                          </a:r>
                          <a:endParaRPr lang="fr-FR" sz="2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400" dirty="0">
                              <a:effectLst/>
                            </a:rPr>
                            <a:t>Firme 2 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400" dirty="0">
                              <a:effectLst/>
                            </a:rPr>
                            <a:t>type non connexe</a:t>
                          </a:r>
                          <a:endParaRPr lang="fr-FR" sz="2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77236837"/>
                      </a:ext>
                    </a:extLst>
                  </a:tr>
                  <a:tr h="474407">
                    <a:tc gridSpan="2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63492" t="-208974" r="-286032" b="-20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256173" t="-208974" r="-178086" b="-20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356173" t="-208974" r="-78086" b="-20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593574" t="-208974" r="-1606" b="-2025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61843883"/>
                      </a:ext>
                    </a:extLst>
                  </a:tr>
                  <a:tr h="474407">
                    <a:tc row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400">
                              <a:effectLst/>
                            </a:rPr>
                            <a:t>Firme 1</a:t>
                          </a:r>
                          <a:endParaRPr lang="fr-FR" sz="2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00389" t="-308974" r="-473152" b="-10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63492" t="-308974" r="-286032" b="-10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256173" t="-308974" r="-178086" b="-10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356173" t="-308974" r="-78086" b="-10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593574" t="-308974" r="-1606" b="-1025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70105340"/>
                      </a:ext>
                    </a:extLst>
                  </a:tr>
                  <a:tr h="474407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00389" t="-408974" r="-473152" b="-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63492" t="-408974" r="-286032" b="-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256173" t="-408974" r="-178086" b="-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356173" t="-408974" r="-78086" b="-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593574" t="-408974" r="-1606" b="-25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8792009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703C177-1EF1-44A7-93A9-5ABCAD2BD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076190D-E794-4410-8C12-1794AC7E5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6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6F85A55-391F-4BC1-A0A7-7C2308198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8BFFE4F9-A989-40B3-8217-BCD993433881}"/>
                  </a:ext>
                </a:extLst>
              </p:cNvPr>
              <p:cNvSpPr txBox="1"/>
              <p:nvPr/>
            </p:nvSpPr>
            <p:spPr>
              <a:xfrm>
                <a:off x="369117" y="3888751"/>
                <a:ext cx="10943560" cy="326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Les ensembles de meilleures réponses du joueur 2 s’écrivent:</a:t>
                </a:r>
              </a:p>
              <a:p>
                <a:endParaRPr lang="fr-FR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fr-F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fr-FR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fr-FR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𝑀𝑅</m:t>
                                  </m:r>
                                </m:e>
                                <m:sub>
                                  <m:r>
                                    <a:rPr lang="fr-FR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d>
                              <m:r>
                                <a:rPr lang="fr-FR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fr-FR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𝐺</m:t>
                                      </m:r>
                                      <m:r>
                                        <a:rPr lang="fr-FR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fr-FR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</m:d>
                                </m:e>
                              </m:d>
                            </m:e>
                            <m:e>
                              <m:sSub>
                                <m:sSubPr>
                                  <m:ctrlPr>
                                    <a:rPr lang="fr-FR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𝑀𝑅</m:t>
                                  </m:r>
                                </m:e>
                                <m:sub>
                                  <m:r>
                                    <a:rPr lang="fr-FR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d>
                              <m:r>
                                <a:rPr lang="fr-FR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fr-FR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𝐷</m:t>
                                      </m:r>
                                      <m:r>
                                        <a:rPr lang="fr-FR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fr-FR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𝐺</m:t>
                                      </m:r>
                                    </m:e>
                                  </m:d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fr-FR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fr-FR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Ainsi, un équilibre de Nash en stratégies pures de ce jeu ne peut être soutenu que par les stratégies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𝐺</m:t>
                        </m:r>
                        <m:r>
                          <a:rPr lang="fr-F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fr-F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d>
                  </m:oMath>
                </a14:m>
                <a:r>
                  <a:rPr lang="fr-FR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et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  <m:r>
                          <a:rPr lang="fr-F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fr-F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𝐺</m:t>
                        </m:r>
                      </m:e>
                    </m:d>
                  </m:oMath>
                </a14:m>
                <a:r>
                  <a:rPr lang="fr-FR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de la firme 2. </a:t>
                </a:r>
              </a:p>
              <a:p>
                <a:endParaRPr lang="fr-FR" sz="3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8BFFE4F9-A989-40B3-8217-BCD9934338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117" y="3888751"/>
                <a:ext cx="10943560" cy="3269485"/>
              </a:xfrm>
              <a:prstGeom prst="rect">
                <a:avLst/>
              </a:prstGeom>
              <a:blipFill>
                <a:blip r:embed="rId4"/>
                <a:stretch>
                  <a:fillRect l="-1170" t="-20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 9">
            <a:extLst>
              <a:ext uri="{FF2B5EF4-FFF2-40B4-BE49-F238E27FC236}">
                <a16:creationId xmlns:a16="http://schemas.microsoft.com/office/drawing/2014/main" id="{0545C847-5DDD-444C-AFEF-BE282625ED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708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dynamiques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fr-FR" b="1" dirty="0"/>
              <a:t> 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32A7774-5617-4651-B741-806C13E57FD4}"/>
              </a:ext>
            </a:extLst>
          </p:cNvPr>
          <p:cNvSpPr txBox="1"/>
          <p:nvPr/>
        </p:nvSpPr>
        <p:spPr>
          <a:xfrm>
            <a:off x="0" y="1287917"/>
            <a:ext cx="12192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/>
              <a:t>Jusqu’à présent, seule l’action retenue par la Nature était inobservée des joueurs.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/>
              <a:t>Dans certaines situations, les joueurs ont également une incertitude sur les actions précédemment jouées par d’autres joueurs stratégiques.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/>
              <a:t>Il s’agit de jeux </a:t>
            </a:r>
            <a:r>
              <a:rPr lang="fr-FR" sz="3200" i="1" dirty="0"/>
              <a:t>séquentiels</a:t>
            </a:r>
            <a:r>
              <a:rPr lang="fr-FR" sz="3200" dirty="0"/>
              <a:t> en information imparfaite.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/>
              <a:t>Les joueurs en aval ont la possibilité d’extraire de nouvelles informations à partir de l’observation des actions passées en amont.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/>
              <a:t>Les croyances sont révisées à partir des actions observées, et donc des stratégies.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2150F84-42E6-43B2-B48D-DC321CF85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8940036-EFF0-4E52-8933-E6D5B04F8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60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545439E-1C72-484E-9EC2-EFDA71DD9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296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dynamiques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fr-FR" b="1" dirty="0"/>
              <a:t> 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32A7774-5617-4651-B741-806C13E57FD4}"/>
              </a:ext>
            </a:extLst>
          </p:cNvPr>
          <p:cNvSpPr txBox="1"/>
          <p:nvPr/>
        </p:nvSpPr>
        <p:spPr>
          <a:xfrm>
            <a:off x="419793" y="1483822"/>
            <a:ext cx="1150065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/>
              <a:t>Nouveau concept de solution : l’</a:t>
            </a:r>
            <a:r>
              <a:rPr lang="fr-FR" sz="3200" b="1" i="1" dirty="0"/>
              <a:t>équilibre Bayésien parfait</a:t>
            </a:r>
            <a:r>
              <a:rPr lang="fr-FR" sz="3200" b="1" dirty="0"/>
              <a:t> </a:t>
            </a:r>
            <a:r>
              <a:rPr lang="fr-FR" sz="3200" dirty="0"/>
              <a:t>(</a:t>
            </a:r>
            <a:r>
              <a:rPr lang="fr-FR" sz="3200" b="1" dirty="0"/>
              <a:t>EBP</a:t>
            </a:r>
            <a:r>
              <a:rPr lang="fr-FR" sz="3200" dirty="0"/>
              <a:t>) repose sur deux exigences :</a:t>
            </a:r>
          </a:p>
          <a:p>
            <a:r>
              <a:rPr lang="fr-FR" sz="3200" dirty="0"/>
              <a:t> 	</a:t>
            </a:r>
          </a:p>
          <a:p>
            <a:pPr lvl="0"/>
            <a:r>
              <a:rPr lang="fr-FR" sz="3200" dirty="0"/>
              <a:t>	-	La rationalité séquentielle ; et</a:t>
            </a:r>
          </a:p>
          <a:p>
            <a:pPr lvl="0"/>
            <a:r>
              <a:rPr lang="fr-FR" sz="3200" dirty="0"/>
              <a:t>	- 	La cohérence des croyances avec les stratégies.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u="sng" dirty="0"/>
              <a:t>La rationalité séquentielle:</a:t>
            </a:r>
            <a:r>
              <a:rPr lang="fr-FR" sz="3200" dirty="0"/>
              <a:t> la solution prend la forme d’un profil stratégique formé de meilleures réponses en tout nœud de l’arbre décrivant le jeu (comme l’équilibre parfait en sous-jeux). 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359BF99-8548-4E43-81E3-6B9478C9A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541E40-CC2D-421F-9CB0-03F4C519D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61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8E24783-CA6C-44D5-8024-FCC1E00E9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5589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dynamiques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fr-FR" b="1" dirty="0"/>
              <a:t> 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32A7774-5617-4651-B741-806C13E57FD4}"/>
              </a:ext>
            </a:extLst>
          </p:cNvPr>
          <p:cNvSpPr txBox="1"/>
          <p:nvPr/>
        </p:nvSpPr>
        <p:spPr>
          <a:xfrm>
            <a:off x="419793" y="1483822"/>
            <a:ext cx="1150065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/>
              <a:t>En information imparfaite, le principe de rationalité séquentielle impose une difficulté additionnelle par rapport aux jeux à information parfaite.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/>
              <a:t>Celle-ci provient du fait qu’un joueur peut être incapable de distinguer le nœud où il se trouve car il ne sait pas quelles actions ont été jouées au préalable.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320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6F27B61-76A6-48D2-A2F5-FFFC3FC24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17B3BB2-72D9-48E3-ABC2-CFBDB900D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62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07A4D1B-CB88-4E86-97B0-4F921DCD7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9186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dynamiques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fr-FR" b="1" dirty="0"/>
              <a:t> 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/>
              <p:nvPr/>
            </p:nvSpPr>
            <p:spPr>
              <a:xfrm>
                <a:off x="173865" y="1416676"/>
                <a:ext cx="11746586" cy="5016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2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2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2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2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r-FR" sz="3200" dirty="0"/>
                  <a:t>Le groupe de nœuds que le joueur ne parvient pas à dissocier forme ce que l’on appelle un ensemble d’information, qui est ici représenté par la boite contenant les nœuds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fr-FR" sz="3200" dirty="0">
                    <a:effectLst/>
                    <a:ea typeface="Calibri" panose="020F0502020204030204" pitchFamily="34" charset="0"/>
                  </a:rPr>
                  <a:t> ou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fr-FR" sz="3200" dirty="0"/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2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r-FR" sz="3200" dirty="0"/>
                  <a:t>Comme le joueur est incapable de distinguer s’il est 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fr-FR" sz="3200" dirty="0">
                    <a:ea typeface="Calibri" panose="020F0502020204030204" pitchFamily="34" charset="0"/>
                  </a:rPr>
                  <a:t> ou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fr-FR" sz="3200" dirty="0"/>
                  <a:t>, il doit jouer la même stratégie en chacun de ces nœuds. </a:t>
                </a: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865" y="1416676"/>
                <a:ext cx="11746586" cy="5016758"/>
              </a:xfrm>
              <a:prstGeom prst="rect">
                <a:avLst/>
              </a:prstGeom>
              <a:blipFill>
                <a:blip r:embed="rId3"/>
                <a:stretch>
                  <a:fillRect l="-1194" r="-1817" b="-30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C84C302E-735E-4B2C-8E29-EB3453E4250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202287" y="1287916"/>
            <a:ext cx="8087932" cy="2141083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05C1C57-6237-47F5-B6D5-CCA91DD54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38EFA59-27D7-418A-90BA-C31462E10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63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82DA503-0021-4D53-B032-FFC3214BC3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0284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dynamiques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fr-FR" b="1" dirty="0"/>
              <a:t> 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/>
              <p:nvPr/>
            </p:nvSpPr>
            <p:spPr>
              <a:xfrm>
                <a:off x="173865" y="1416676"/>
                <a:ext cx="11746586" cy="6300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2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2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2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2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r-FR" sz="3200" dirty="0"/>
                  <a:t>En particulier, il lui est impossible de jouer à la fois G 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fr-FR" sz="3200" dirty="0"/>
                  <a:t> et D 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fr-FR" sz="3200" dirty="0"/>
                  <a:t> pour se garantir un paiement de 1. </a:t>
                </a:r>
              </a:p>
              <a:p>
                <a:pPr marL="457200" indent="-457200" algn="just">
                  <a:lnSpc>
                    <a:spcPct val="115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fr-FR" sz="3200" dirty="0"/>
                  <a:t>Son ensemble de stratégies pures se limite à l’action G en chaque </a:t>
                </a:r>
                <a:r>
                  <a:rPr lang="fr-FR" sz="3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nœud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fr-FR" sz="32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fr-FR" sz="32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fr-FR" sz="32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ou à l’action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fr-FR" sz="32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en chaque nœud. </a:t>
                </a:r>
              </a:p>
              <a:p>
                <a:pPr marL="457200" indent="-457200" algn="just">
                  <a:lnSpc>
                    <a:spcPct val="115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fr-FR" sz="32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De même, une stratégie mixte consiste à jouer la même loterie en chacun des nœuds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fr-FR" sz="32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fr-FR" sz="32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457200" indent="-457200" algn="just">
                  <a:lnSpc>
                    <a:spcPct val="115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endParaRPr lang="fr-FR" sz="28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200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865" y="1416676"/>
                <a:ext cx="11746586" cy="6300186"/>
              </a:xfrm>
              <a:prstGeom prst="rect">
                <a:avLst/>
              </a:prstGeom>
              <a:blipFill>
                <a:blip r:embed="rId3"/>
                <a:stretch>
                  <a:fillRect l="-1194" r="-13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C84C302E-735E-4B2C-8E29-EB3453E4250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202287" y="1287916"/>
            <a:ext cx="8087932" cy="2141083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ADDC275-8CD4-4D7C-8898-AB8FE594D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FF41704-F330-40BC-92F2-55BE29D2B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64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6F105DF-D987-4702-B359-C920E80F44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9783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dynamiques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fr-FR" b="1" dirty="0"/>
              <a:t> 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32A7774-5617-4651-B741-806C13E57FD4}"/>
              </a:ext>
            </a:extLst>
          </p:cNvPr>
          <p:cNvSpPr txBox="1"/>
          <p:nvPr/>
        </p:nvSpPr>
        <p:spPr>
          <a:xfrm>
            <a:off x="419793" y="1483822"/>
            <a:ext cx="1150065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u="sng" dirty="0"/>
              <a:t>La cohérence des croyances avec les stratégies:</a:t>
            </a:r>
            <a:r>
              <a:rPr lang="fr-FR" sz="3200" dirty="0"/>
              <a:t> lorsque la sélection du nœud résulte d’une action passée les croyances doivent être cohérentes avec la stratégie utilisée en amont.</a:t>
            </a:r>
          </a:p>
          <a:p>
            <a:r>
              <a:rPr lang="fr-FR" sz="32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/>
              <a:t>Il s’agit d’un raffinement par rapport à l’équilibre parfait en sous-jeux.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21EB7E0-0DFA-4E87-A9A4-28A9307DF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C280300-3B1E-4C1B-ABB3-A6B41FDD1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65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3934FFA-52FA-440D-8154-226C7BB1F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724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dynamiques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fr-FR" b="1" dirty="0"/>
              <a:t> 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/>
              <p:nvPr/>
            </p:nvSpPr>
            <p:spPr>
              <a:xfrm>
                <a:off x="345671" y="1496701"/>
                <a:ext cx="11500658" cy="5509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200" u="sng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200" u="sng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200" u="sng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200" u="sng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200" u="sng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200" u="sng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200" u="sng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200" u="sng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r-FR" sz="3200" dirty="0"/>
                  <a:t>Les deux paires de nœuds </a:t>
                </a:r>
                <a:r>
                  <a:rPr lang="fr-FR" sz="32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fr-FR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fr-FR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fr-FR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r>
                      <a:rPr lang="fr-FR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FR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fr-FR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fr-FR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r>
                      <a:rPr lang="fr-FR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fr-FR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fr-FR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  <m:r>
                      <a:rPr lang="fr-FR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3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fr-FR" sz="3200" dirty="0"/>
                  <a:t>constituent deux ensembles d’information distincts pour le joueur 2, représentés par des traits pointillés.</a:t>
                </a: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671" y="1496701"/>
                <a:ext cx="11500658" cy="5509200"/>
              </a:xfrm>
              <a:prstGeom prst="rect">
                <a:avLst/>
              </a:prstGeom>
              <a:blipFill>
                <a:blip r:embed="rId3"/>
                <a:stretch>
                  <a:fillRect l="-1220" b="-276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4">
            <a:extLst>
              <a:ext uri="{FF2B5EF4-FFF2-40B4-BE49-F238E27FC236}">
                <a16:creationId xmlns:a16="http://schemas.microsoft.com/office/drawing/2014/main" id="{D849B8D1-62CF-4DC6-909C-C78A98552D7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822361" y="1287917"/>
            <a:ext cx="8596647" cy="4073381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F8C2803-7FF6-4ACF-9822-4A89FBCAF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B3A7D90-CB20-4166-A569-13AAFAD45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66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1E3FBEC-1B50-4512-83A9-23858CAC6B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146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dynamiques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fr-FR" b="1" dirty="0"/>
              <a:t> 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/>
              <p:nvPr/>
            </p:nvSpPr>
            <p:spPr>
              <a:xfrm>
                <a:off x="345671" y="1496701"/>
                <a:ext cx="11500658" cy="587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200" u="sng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200" u="sng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200" u="sng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200" u="sng" dirty="0"/>
              </a:p>
              <a:p>
                <a:pPr marL="457200" indent="-457200" algn="just"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endParaRPr lang="fr-FR" sz="32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indent="-457200" algn="just"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fr-FR" sz="3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Ce jeu possède notamment un équilibre de Nash qui consiste:</a:t>
                </a:r>
              </a:p>
              <a:p>
                <a:pPr algn="just">
                  <a:spcAft>
                    <a:spcPts val="0"/>
                  </a:spcAft>
                </a:pPr>
                <a:r>
                  <a:rPr lang="fr-FR" sz="3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    - 	</a:t>
                </a:r>
                <a:r>
                  <a:rPr lang="fr-FR" sz="28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pour le joueur 1 à jouer l’action </a:t>
                </a:r>
                <a14:m>
                  <m:oMath xmlns:m="http://schemas.openxmlformats.org/officeDocument/2006/math">
                    <m:r>
                      <a:rPr lang="fr-FR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𝐺</m:t>
                    </m:r>
                  </m:oMath>
                </a14:m>
                <a:r>
                  <a:rPr lang="fr-FR" sz="2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avec probabilité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FR" sz="28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(resp. 	1) lorsque son type est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  <m:sup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fr-FR" sz="28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(resp.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  <m:sup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′′</m:t>
                        </m:r>
                      </m:sup>
                    </m:sSubSup>
                  </m:oMath>
                </a14:m>
                <a:r>
                  <a:rPr lang="fr-FR" sz="28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); et </a:t>
                </a:r>
              </a:p>
              <a:p>
                <a:pPr algn="just">
                  <a:spcAft>
                    <a:spcPts val="0"/>
                  </a:spcAft>
                </a:pPr>
                <a:r>
                  <a:rPr lang="fr-FR" sz="28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fr-FR" sz="28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	pour le joueur 2 à jouer l’action </a:t>
                </a:r>
                <a14:m>
                  <m:oMath xmlns:m="http://schemas.openxmlformats.org/officeDocument/2006/math">
                    <m:r>
                      <a:rPr lang="fr-FR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𝐺</m:t>
                    </m:r>
                  </m:oMath>
                </a14:m>
                <a:r>
                  <a:rPr lang="fr-FR" sz="28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en imaginant qu’il est 		toujours conduit au nœud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fr-FR" sz="28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(resp.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fr-FR" sz="28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lorsqu’il observe 		que le joueur </a:t>
                </a:r>
                <a:r>
                  <a:rPr lang="fr-FR" sz="2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1 a joué </a:t>
                </a:r>
                <a14:m>
                  <m:oMath xmlns:m="http://schemas.openxmlformats.org/officeDocument/2006/math">
                    <m:r>
                      <a:rPr lang="fr-FR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𝐺</m:t>
                    </m:r>
                  </m:oMath>
                </a14:m>
                <a:r>
                  <a:rPr lang="fr-FR" sz="28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(resp. </a:t>
                </a:r>
                <a14:m>
                  <m:oMath xmlns:m="http://schemas.openxmlformats.org/officeDocument/2006/math">
                    <m:r>
                      <a:rPr lang="fr-FR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fr-FR" sz="28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fr-FR" sz="28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200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671" y="1496701"/>
                <a:ext cx="11500658" cy="5871351"/>
              </a:xfrm>
              <a:prstGeom prst="rect">
                <a:avLst/>
              </a:prstGeom>
              <a:blipFill>
                <a:blip r:embed="rId3"/>
                <a:stretch>
                  <a:fillRect l="-122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4">
            <a:extLst>
              <a:ext uri="{FF2B5EF4-FFF2-40B4-BE49-F238E27FC236}">
                <a16:creationId xmlns:a16="http://schemas.microsoft.com/office/drawing/2014/main" id="{D849B8D1-62CF-4DC6-909C-C78A98552D7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822361" y="1287917"/>
            <a:ext cx="8596647" cy="2722973"/>
          </a:xfrm>
          <a:prstGeom prst="rect">
            <a:avLst/>
          </a:prstGeom>
        </p:spPr>
      </p:pic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AC8782D4-053B-454E-8548-F2A94443A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FC041C3C-538F-44A7-8195-43AD64F73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67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6A7F1C6-0580-4340-9BD8-8F8984D66A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448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dynamiques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fr-FR" b="1" dirty="0"/>
              <a:t> 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/>
              <p:nvPr/>
            </p:nvSpPr>
            <p:spPr>
              <a:xfrm>
                <a:off x="0" y="1496701"/>
                <a:ext cx="11846329" cy="40019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200" u="sng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200" u="sng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200" u="sng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200" u="sng" dirty="0"/>
              </a:p>
              <a:p>
                <a:pPr marL="457200" indent="-457200" algn="just">
                  <a:lnSpc>
                    <a:spcPct val="115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fr-FR" sz="28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Le problème est que la croyance du joueur 2 après observation de l’action </a:t>
                </a:r>
                <a14:m>
                  <m:oMath xmlns:m="http://schemas.openxmlformats.org/officeDocument/2006/math">
                    <m:r>
                      <a:rPr lang="fr-FR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𝐺</m:t>
                    </m:r>
                  </m:oMath>
                </a14:m>
                <a:r>
                  <a:rPr lang="fr-FR" sz="28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n’est pas cohérente avec le comportement du joueur 1.</a:t>
                </a:r>
              </a:p>
              <a:p>
                <a:pPr marL="457200" indent="-457200" algn="just">
                  <a:lnSpc>
                    <a:spcPct val="115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fr-FR" sz="28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Car compte-tenu de la stratégie du joueur 1, la probabilité que le joueur 2 soit conduit au nœud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fr-FR" sz="28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après observation de l’action </a:t>
                </a:r>
                <a14:m>
                  <m:oMath xmlns:m="http://schemas.openxmlformats.org/officeDocument/2006/math">
                    <m:r>
                      <a:rPr lang="fr-FR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𝐺</m:t>
                    </m:r>
                  </m:oMath>
                </a14:m>
                <a:r>
                  <a:rPr lang="fr-FR" sz="28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n’est pas de </a:t>
                </a:r>
                <a14:m>
                  <m:oMath xmlns:m="http://schemas.openxmlformats.org/officeDocument/2006/math">
                    <m:r>
                      <a:rPr lang="fr-FR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fr-FR" sz="28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fr-FR" sz="2800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96701"/>
                <a:ext cx="11846329" cy="4001929"/>
              </a:xfrm>
              <a:prstGeom prst="rect">
                <a:avLst/>
              </a:prstGeom>
              <a:blipFill>
                <a:blip r:embed="rId3"/>
                <a:stretch>
                  <a:fillRect l="-926" r="-1029" b="-335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4">
            <a:extLst>
              <a:ext uri="{FF2B5EF4-FFF2-40B4-BE49-F238E27FC236}">
                <a16:creationId xmlns:a16="http://schemas.microsoft.com/office/drawing/2014/main" id="{D849B8D1-62CF-4DC6-909C-C78A98552D7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822361" y="1287918"/>
            <a:ext cx="8596647" cy="2266652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C491972-3CFA-4690-8386-DEB534B10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5490151-80C8-4334-8CD3-97243FF1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68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750577D-880A-4C3D-B9A5-A0CC99DF8616}"/>
                  </a:ext>
                </a:extLst>
              </p:cNvPr>
              <p:cNvSpPr/>
              <p:nvPr/>
            </p:nvSpPr>
            <p:spPr>
              <a:xfrm>
                <a:off x="130627" y="5645327"/>
                <a:ext cx="11930745" cy="73969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FR" sz="3200" b="1" u="sng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Q.: </a:t>
                </a:r>
                <a:r>
                  <a:rPr lang="fr-FR" sz="3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Que vaut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32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fr-FR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32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32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fr-FR" sz="32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𝐺</m:t>
                            </m:r>
                          </m:e>
                        </m:d>
                      </m:e>
                    </m:func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fr-FR" sz="3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750577D-880A-4C3D-B9A5-A0CC99DF86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27" y="5645327"/>
                <a:ext cx="11930745" cy="739690"/>
              </a:xfrm>
              <a:prstGeom prst="rect">
                <a:avLst/>
              </a:prstGeom>
              <a:blipFill>
                <a:blip r:embed="rId5"/>
                <a:stretch>
                  <a:fillRect l="-1277" b="-2644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 8">
            <a:extLst>
              <a:ext uri="{FF2B5EF4-FFF2-40B4-BE49-F238E27FC236}">
                <a16:creationId xmlns:a16="http://schemas.microsoft.com/office/drawing/2014/main" id="{38F96961-CC45-42B1-BAFB-5A2B036BC4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044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dynamiques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fr-FR" b="1" dirty="0"/>
              <a:t> 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61C309C6-AC16-4358-984F-48662B52B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425ECCFF-A534-4719-9075-4EDC00F69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69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32E2943-5FBF-4E62-BB47-BFAFA64302D4}"/>
                  </a:ext>
                </a:extLst>
              </p:cNvPr>
              <p:cNvSpPr/>
              <p:nvPr/>
            </p:nvSpPr>
            <p:spPr>
              <a:xfrm>
                <a:off x="-1" y="1388028"/>
                <a:ext cx="12192000" cy="4134786"/>
              </a:xfrm>
              <a:prstGeom prst="rect">
                <a:avLst/>
              </a:prstGeom>
              <a:solidFill>
                <a:srgbClr val="FF6161"/>
              </a:solidFill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fr-FR" sz="2800" b="1" u="sng" dirty="0"/>
                  <a:t>R.: </a:t>
                </a:r>
                <a:r>
                  <a:rPr lang="fr-FR" sz="2800" dirty="0">
                    <a:solidFill>
                      <a:srgbClr val="FF6161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On a</a:t>
                </a: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FR" sz="2800" i="1">
                              <a:solidFill>
                                <a:srgbClr val="FF616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2800">
                              <a:solidFill>
                                <a:srgbClr val="FF616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ctrlPr>
                                <a:rPr lang="fr-FR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  <m:e>
                              <m:r>
                                <a:rPr lang="fr-FR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𝐺</m:t>
                              </m:r>
                            </m:e>
                          </m:d>
                        </m:e>
                      </m:func>
                      <m:r>
                        <a:rPr lang="fr-FR" sz="2800" i="1">
                          <a:solidFill>
                            <a:srgbClr val="FF616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fr-FR" sz="2800" i="1">
                              <a:solidFill>
                                <a:srgbClr val="FF616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2800">
                              <a:solidFill>
                                <a:srgbClr val="FF616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ctrlPr>
                                <a:rPr lang="fr-FR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fr-FR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r>
                                <a:rPr lang="fr-FR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𝐺</m:t>
                              </m:r>
                            </m:e>
                          </m:d>
                        </m:e>
                      </m:func>
                      <m:r>
                        <a:rPr lang="fr-FR" sz="2800" i="1">
                          <a:solidFill>
                            <a:srgbClr val="FF616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800" i="1">
                              <a:solidFill>
                                <a:srgbClr val="FF616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fr-FR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2800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Pr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fr-FR" sz="2800" i="1">
                                          <a:solidFill>
                                            <a:srgbClr val="FF616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2800" i="1">
                                          <a:solidFill>
                                            <a:srgbClr val="FF616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sz="2800" i="1">
                                          <a:solidFill>
                                            <a:srgbClr val="FF616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fr-FR" sz="2800" i="1">
                                          <a:solidFill>
                                            <a:srgbClr val="FF616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∩</m:t>
                                  </m:r>
                                  <m: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𝐺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fr-FR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2800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Pr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𝐺</m:t>
                                  </m:r>
                                </m:e>
                              </m:d>
                            </m:e>
                          </m:func>
                        </m:den>
                      </m:f>
                      <m:r>
                        <a:rPr lang="fr-FR" sz="2800" i="1">
                          <a:solidFill>
                            <a:srgbClr val="FF616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800" i="1">
                              <a:solidFill>
                                <a:srgbClr val="FF616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fr-FR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2800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Pr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𝐺</m:t>
                                  </m:r>
                                </m:e>
                                <m:e>
                                  <m:sSubSup>
                                    <m:sSubSupPr>
                                      <m:ctrlPr>
                                        <a:rPr lang="fr-FR" sz="2800" i="1">
                                          <a:solidFill>
                                            <a:srgbClr val="FF616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2800" i="1">
                                          <a:solidFill>
                                            <a:srgbClr val="FF616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sz="2800" i="1">
                                          <a:solidFill>
                                            <a:srgbClr val="FF616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fr-FR" sz="2800" i="1">
                                          <a:solidFill>
                                            <a:srgbClr val="FF616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e>
                              </m:d>
                              <m:func>
                                <m:funcPr>
                                  <m:ctrlP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fr-FR" sz="2800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Pr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fr-FR" sz="2800" i="1">
                                          <a:solidFill>
                                            <a:srgbClr val="FF616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fr-FR" sz="2800" i="1">
                                              <a:solidFill>
                                                <a:srgbClr val="FF6161"/>
                                              </a:solidFill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fr-FR" sz="2800" i="1">
                                              <a:solidFill>
                                                <a:srgbClr val="FF6161"/>
                                              </a:solidFill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fr-FR" sz="2800" i="1">
                                              <a:solidFill>
                                                <a:srgbClr val="FF6161"/>
                                              </a:solidFill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r>
                                            <a:rPr lang="fr-FR" sz="2800" i="1">
                                              <a:solidFill>
                                                <a:srgbClr val="FF6161"/>
                                              </a:solidFill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</m:func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fr-FR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2800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Pr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𝐺</m:t>
                                  </m:r>
                                </m:e>
                              </m:d>
                            </m:e>
                          </m:func>
                        </m:den>
                      </m:f>
                    </m:oMath>
                  </m:oMathPara>
                </a14:m>
                <a:endParaRPr lang="fr-FR" sz="2400" dirty="0">
                  <a:solidFill>
                    <a:srgbClr val="FF616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fr-FR" sz="2800" dirty="0">
                    <a:solidFill>
                      <a:srgbClr val="FF616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fr-FR" sz="2400" dirty="0">
                  <a:solidFill>
                    <a:srgbClr val="FF616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FF616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800" i="1">
                              <a:solidFill>
                                <a:srgbClr val="FF616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fr-FR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Pr</m:t>
                              </m:r>
                            </m:fName>
                            <m:e>
                              <m:r>
                                <a:rPr lang="en-US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fr-FR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𝐺</m:t>
                              </m:r>
                              <m:r>
                                <a:rPr lang="en-US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sSubSup>
                                <m:sSubSupPr>
                                  <m:ctrlP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en-US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  <m:func>
                                <m:funcPr>
                                  <m:ctrlP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Pr</m:t>
                                  </m:r>
                                </m:fName>
                                <m:e>
                                  <m:r>
                                    <a:rPr lang="en-US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(</m:t>
                                  </m:r>
                                  <m:sSubSup>
                                    <m:sSubSupPr>
                                      <m:ctrlPr>
                                        <a:rPr lang="fr-FR" sz="2800" i="1">
                                          <a:solidFill>
                                            <a:srgbClr val="FF616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2800" i="1">
                                          <a:solidFill>
                                            <a:srgbClr val="FF616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rgbClr val="FF616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sz="2800" i="1">
                                          <a:solidFill>
                                            <a:srgbClr val="FF616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r>
                                    <a:rPr lang="en-US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)</m:t>
                                  </m:r>
                                </m:e>
                              </m:func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fr-FR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Pr</m:t>
                              </m:r>
                            </m:fName>
                            <m:e>
                              <m:r>
                                <a:rPr lang="en-US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fr-FR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𝐺</m:t>
                              </m:r>
                              <m:r>
                                <a:rPr lang="en-US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sSubSup>
                                <m:sSubSupPr>
                                  <m:ctrlP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en-US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  <m:func>
                                <m:funcPr>
                                  <m:ctrlP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Pr</m:t>
                                  </m:r>
                                </m:fName>
                                <m:e>
                                  <m:r>
                                    <a:rPr lang="en-US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(</m:t>
                                  </m:r>
                                  <m:sSubSup>
                                    <m:sSubSupPr>
                                      <m:ctrlPr>
                                        <a:rPr lang="fr-FR" sz="2800" i="1">
                                          <a:solidFill>
                                            <a:srgbClr val="FF616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2800" i="1">
                                          <a:solidFill>
                                            <a:srgbClr val="FF616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rgbClr val="FF616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sz="2800" i="1">
                                          <a:solidFill>
                                            <a:srgbClr val="FF616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r>
                                    <a:rPr lang="en-US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)</m:t>
                                  </m:r>
                                </m:e>
                              </m:func>
                            </m:e>
                          </m:func>
                          <m:r>
                            <a:rPr lang="en-US" sz="2800" i="1">
                              <a:solidFill>
                                <a:srgbClr val="FF616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fr-FR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Pr</m:t>
                              </m:r>
                            </m:fName>
                            <m:e>
                              <m:r>
                                <a:rPr lang="en-US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fr-FR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𝐺</m:t>
                              </m:r>
                              <m:r>
                                <a:rPr lang="en-US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sSubSup>
                                <m:sSubSupPr>
                                  <m:ctrlP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′′</m:t>
                                  </m:r>
                                </m:sup>
                              </m:sSubSup>
                              <m:r>
                                <a:rPr lang="en-US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  <m:func>
                                <m:funcPr>
                                  <m:ctrlPr>
                                    <a:rPr lang="fr-FR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Pr</m:t>
                                  </m:r>
                                </m:fName>
                                <m:e>
                                  <m:r>
                                    <a:rPr lang="en-US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(</m:t>
                                  </m:r>
                                  <m:sSubSup>
                                    <m:sSubSupPr>
                                      <m:ctrlPr>
                                        <a:rPr lang="fr-FR" sz="2800" i="1">
                                          <a:solidFill>
                                            <a:srgbClr val="FF616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2800" i="1">
                                          <a:solidFill>
                                            <a:srgbClr val="FF6161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rgbClr val="FF616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sz="2800" i="1">
                                          <a:solidFill>
                                            <a:srgbClr val="FF616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′′</m:t>
                                      </m:r>
                                    </m:sup>
                                  </m:sSubSup>
                                  <m:r>
                                    <a:rPr lang="en-US" sz="2800" i="1">
                                      <a:solidFill>
                                        <a:srgbClr val="FF616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)</m:t>
                                  </m:r>
                                </m:e>
                              </m:func>
                            </m:e>
                          </m:func>
                        </m:den>
                      </m:f>
                      <m:r>
                        <a:rPr lang="en-US" sz="2800" i="1">
                          <a:solidFill>
                            <a:srgbClr val="FF616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800" i="1">
                              <a:solidFill>
                                <a:srgbClr val="FF616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fr-FR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800" i="1">
                              <a:solidFill>
                                <a:srgbClr val="FF616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×</m:t>
                          </m:r>
                          <m:f>
                            <m:fPr>
                              <m:ctrlPr>
                                <a:rPr lang="fr-FR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fr-FR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800" i="1">
                              <a:solidFill>
                                <a:srgbClr val="FF616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×</m:t>
                          </m:r>
                          <m:f>
                            <m:fPr>
                              <m:ctrlPr>
                                <a:rPr lang="fr-FR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800" i="1">
                              <a:solidFill>
                                <a:srgbClr val="FF616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+1×</m:t>
                          </m:r>
                          <m:f>
                            <m:fPr>
                              <m:ctrlPr>
                                <a:rPr lang="fr-FR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i="1">
                                  <a:solidFill>
                                    <a:srgbClr val="FF616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den>
                      </m:f>
                      <m:r>
                        <a:rPr lang="en-US" sz="2800" i="1">
                          <a:solidFill>
                            <a:srgbClr val="FF616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800" i="1">
                              <a:solidFill>
                                <a:srgbClr val="FF616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616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616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800" i="1">
                          <a:solidFill>
                            <a:srgbClr val="FF616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fr-FR" sz="2400" dirty="0">
                  <a:solidFill>
                    <a:srgbClr val="FF616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:endPara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32E2943-5FBF-4E62-BB47-BFAFA64302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1388028"/>
                <a:ext cx="12192000" cy="4134786"/>
              </a:xfrm>
              <a:prstGeom prst="rect">
                <a:avLst/>
              </a:prstGeom>
              <a:blipFill>
                <a:blip r:embed="rId3"/>
                <a:stretch>
                  <a:fillRect l="-1000" t="-16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 8">
            <a:extLst>
              <a:ext uri="{FF2B5EF4-FFF2-40B4-BE49-F238E27FC236}">
                <a16:creationId xmlns:a16="http://schemas.microsoft.com/office/drawing/2014/main" id="{2C3946FB-B472-4E49-8BD4-EB1659A47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30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statiques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Exemple introductif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au 13">
                <a:extLst>
                  <a:ext uri="{FF2B5EF4-FFF2-40B4-BE49-F238E27FC236}">
                    <a16:creationId xmlns:a16="http://schemas.microsoft.com/office/drawing/2014/main" id="{81CB7112-048D-4DF7-94ED-E8E02AECBFF0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22514" y="1948542"/>
              <a:ext cx="11157857" cy="263434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663352">
                      <a:extLst>
                        <a:ext uri="{9D8B030D-6E8A-4147-A177-3AD203B41FA5}">
                          <a16:colId xmlns:a16="http://schemas.microsoft.com/office/drawing/2014/main" val="1288473207"/>
                        </a:ext>
                      </a:extLst>
                    </a:gridCol>
                    <a:gridCol w="1663352">
                      <a:extLst>
                        <a:ext uri="{9D8B030D-6E8A-4147-A177-3AD203B41FA5}">
                          <a16:colId xmlns:a16="http://schemas.microsoft.com/office/drawing/2014/main" val="4132664088"/>
                        </a:ext>
                      </a:extLst>
                    </a:gridCol>
                    <a:gridCol w="2035438">
                      <a:extLst>
                        <a:ext uri="{9D8B030D-6E8A-4147-A177-3AD203B41FA5}">
                          <a16:colId xmlns:a16="http://schemas.microsoft.com/office/drawing/2014/main" val="2848668404"/>
                        </a:ext>
                      </a:extLst>
                    </a:gridCol>
                    <a:gridCol w="2093772">
                      <a:extLst>
                        <a:ext uri="{9D8B030D-6E8A-4147-A177-3AD203B41FA5}">
                          <a16:colId xmlns:a16="http://schemas.microsoft.com/office/drawing/2014/main" val="747609456"/>
                        </a:ext>
                      </a:extLst>
                    </a:gridCol>
                    <a:gridCol w="2093772">
                      <a:extLst>
                        <a:ext uri="{9D8B030D-6E8A-4147-A177-3AD203B41FA5}">
                          <a16:colId xmlns:a16="http://schemas.microsoft.com/office/drawing/2014/main" val="2036575779"/>
                        </a:ext>
                      </a:extLst>
                    </a:gridCol>
                    <a:gridCol w="1608171">
                      <a:extLst>
                        <a:ext uri="{9D8B030D-6E8A-4147-A177-3AD203B41FA5}">
                          <a16:colId xmlns:a16="http://schemas.microsoft.com/office/drawing/2014/main" val="394097051"/>
                        </a:ext>
                      </a:extLst>
                    </a:gridCol>
                  </a:tblGrid>
                  <a:tr h="629224">
                    <a:tc rowSpan="2"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800" dirty="0">
                              <a:effectLst/>
                            </a:rPr>
                            <a:t> </a:t>
                          </a:r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2"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4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800" dirty="0">
                              <a:effectLst/>
                            </a:rPr>
                            <a:t>Firme 2</a:t>
                          </a:r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83660001"/>
                      </a:ext>
                    </a:extLst>
                  </a:tr>
                  <a:tr h="668372">
                    <a:tc gridSpan="2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fr-FR" sz="2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fr-FR" sz="2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fr-FR" sz="2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fr-FR" sz="2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816968751"/>
                      </a:ext>
                    </a:extLst>
                  </a:tr>
                  <a:tr h="668372">
                    <a:tc row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800" dirty="0">
                              <a:effectLst/>
                            </a:rPr>
                            <a:t>Firme 1</a:t>
                          </a:r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4(1−</m:t>
                                </m:r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274057442"/>
                      </a:ext>
                    </a:extLst>
                  </a:tr>
                  <a:tr h="668372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2(1−</m:t>
                                </m:r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1103256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au 13">
                <a:extLst>
                  <a:ext uri="{FF2B5EF4-FFF2-40B4-BE49-F238E27FC236}">
                    <a16:creationId xmlns:a16="http://schemas.microsoft.com/office/drawing/2014/main" id="{81CB7112-048D-4DF7-94ED-E8E02AECBFF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69985253"/>
                  </p:ext>
                </p:extLst>
              </p:nvPr>
            </p:nvGraphicFramePr>
            <p:xfrm>
              <a:off x="522514" y="1948542"/>
              <a:ext cx="11157857" cy="263434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663352">
                      <a:extLst>
                        <a:ext uri="{9D8B030D-6E8A-4147-A177-3AD203B41FA5}">
                          <a16:colId xmlns:a16="http://schemas.microsoft.com/office/drawing/2014/main" val="1288473207"/>
                        </a:ext>
                      </a:extLst>
                    </a:gridCol>
                    <a:gridCol w="1663352">
                      <a:extLst>
                        <a:ext uri="{9D8B030D-6E8A-4147-A177-3AD203B41FA5}">
                          <a16:colId xmlns:a16="http://schemas.microsoft.com/office/drawing/2014/main" val="4132664088"/>
                        </a:ext>
                      </a:extLst>
                    </a:gridCol>
                    <a:gridCol w="2035438">
                      <a:extLst>
                        <a:ext uri="{9D8B030D-6E8A-4147-A177-3AD203B41FA5}">
                          <a16:colId xmlns:a16="http://schemas.microsoft.com/office/drawing/2014/main" val="2848668404"/>
                        </a:ext>
                      </a:extLst>
                    </a:gridCol>
                    <a:gridCol w="2093772">
                      <a:extLst>
                        <a:ext uri="{9D8B030D-6E8A-4147-A177-3AD203B41FA5}">
                          <a16:colId xmlns:a16="http://schemas.microsoft.com/office/drawing/2014/main" val="747609456"/>
                        </a:ext>
                      </a:extLst>
                    </a:gridCol>
                    <a:gridCol w="2093772">
                      <a:extLst>
                        <a:ext uri="{9D8B030D-6E8A-4147-A177-3AD203B41FA5}">
                          <a16:colId xmlns:a16="http://schemas.microsoft.com/office/drawing/2014/main" val="2036575779"/>
                        </a:ext>
                      </a:extLst>
                    </a:gridCol>
                    <a:gridCol w="1608171">
                      <a:extLst>
                        <a:ext uri="{9D8B030D-6E8A-4147-A177-3AD203B41FA5}">
                          <a16:colId xmlns:a16="http://schemas.microsoft.com/office/drawing/2014/main" val="394097051"/>
                        </a:ext>
                      </a:extLst>
                    </a:gridCol>
                  </a:tblGrid>
                  <a:tr h="629224">
                    <a:tc rowSpan="2"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800">
                              <a:effectLst/>
                            </a:rPr>
                            <a:t> </a:t>
                          </a:r>
                          <a:endParaRPr lang="fr-FR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2"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4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800">
                              <a:effectLst/>
                            </a:rPr>
                            <a:t>Firme 2</a:t>
                          </a:r>
                          <a:endParaRPr lang="fr-FR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83660001"/>
                      </a:ext>
                    </a:extLst>
                  </a:tr>
                  <a:tr h="668372">
                    <a:tc gridSpan="2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163772" t="-106364" r="-286228" b="-2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256105" t="-106364" r="-177907" b="-2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356105" t="-106364" r="-77907" b="-2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594318" t="-106364" r="-1515" b="-201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16968751"/>
                      </a:ext>
                    </a:extLst>
                  </a:tr>
                  <a:tr h="668372">
                    <a:tc row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800">
                              <a:effectLst/>
                            </a:rPr>
                            <a:t>Firme 1</a:t>
                          </a:r>
                          <a:endParaRPr lang="fr-FR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100366" t="-206364" r="-472527" b="-1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163772" t="-206364" r="-286228" b="-1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256105" t="-206364" r="-177907" b="-1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356105" t="-206364" r="-77907" b="-1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594318" t="-206364" r="-1515" b="-101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74057442"/>
                      </a:ext>
                    </a:extLst>
                  </a:tr>
                  <a:tr h="668372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100366" t="-306364" r="-472527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163772" t="-306364" r="-286228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256105" t="-306364" r="-177907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356105" t="-306364" r="-77907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594318" t="-306364" r="-1515" b="-1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103256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5" name="ZoneTexte 14">
            <a:extLst>
              <a:ext uri="{FF2B5EF4-FFF2-40B4-BE49-F238E27FC236}">
                <a16:creationId xmlns:a16="http://schemas.microsoft.com/office/drawing/2014/main" id="{0FBFDCF3-0DB8-4773-920E-AF93BDDCDC07}"/>
              </a:ext>
            </a:extLst>
          </p:cNvPr>
          <p:cNvSpPr txBox="1"/>
          <p:nvPr/>
        </p:nvSpPr>
        <p:spPr>
          <a:xfrm>
            <a:off x="511629" y="1371600"/>
            <a:ext cx="6795574" cy="864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fr-FR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Espérance de gain de la firme 1: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2A9192D-1D34-4C3C-B040-E02FC370E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9F2EAA8-9D3F-41B4-816C-ABC5846F1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7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B0E3989B-542D-4A4C-9546-31E977E7961F}"/>
                  </a:ext>
                </a:extLst>
              </p:cNvPr>
              <p:cNvSpPr txBox="1"/>
              <p:nvPr/>
            </p:nvSpPr>
            <p:spPr>
              <a:xfrm>
                <a:off x="511629" y="4242116"/>
                <a:ext cx="11821884" cy="27892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fr-FR" sz="280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fr-FR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</a:t>
                </a:r>
                <a:r>
                  <a:rPr lang="fr-FR" sz="28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ace 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8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𝐺</m:t>
                        </m:r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d>
                  </m:oMath>
                </a14:m>
                <a:r>
                  <a:rPr lang="fr-FR" sz="28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la meilleure réponse de la firme 1: </a:t>
                </a:r>
              </a:p>
              <a:p>
                <a:pPr marL="457200" indent="-457200" algn="just">
                  <a:lnSpc>
                    <a:spcPct val="115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28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𝑀𝑅</m:t>
                        </m:r>
                      </m:e>
                      <m:sub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fr-FR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𝐺</m:t>
                        </m:r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d>
                    <m:r>
                      <a:rPr lang="fr-FR" sz="28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⇔4</m:t>
                    </m:r>
                    <m:r>
                      <a:rPr lang="fr-FR" sz="28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fr-FR" sz="28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≥2</m:t>
                    </m:r>
                    <m:d>
                      <m:dPr>
                        <m:ctrlPr>
                          <a:rPr lang="fr-FR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1−</m:t>
                        </m:r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fr-FR" sz="28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8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⇔</m:t>
                    </m:r>
                  </m:oMath>
                </a14:m>
                <a:r>
                  <a:rPr lang="fr-FR" sz="28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8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fr-FR" sz="28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f>
                      <m:fPr>
                        <m:ctrlPr>
                          <a:rPr lang="fr-FR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fr-FR" sz="280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 algn="just">
                  <a:lnSpc>
                    <a:spcPct val="115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28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𝑀𝑅</m:t>
                        </m:r>
                      </m:e>
                      <m:sub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fr-FR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𝐺</m:t>
                        </m:r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d>
                    <m:r>
                      <a:rPr lang="fr-FR" sz="28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⇔4</m:t>
                    </m:r>
                    <m:r>
                      <a:rPr lang="fr-FR" sz="28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fr-FR" sz="28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≤2</m:t>
                    </m:r>
                    <m:d>
                      <m:dPr>
                        <m:ctrlPr>
                          <a:rPr lang="fr-FR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1−</m:t>
                        </m:r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fr-FR" sz="28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8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⇔</m:t>
                    </m:r>
                  </m:oMath>
                </a14:m>
                <a:r>
                  <a:rPr lang="fr-FR" sz="28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8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fr-FR" sz="28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</m:t>
                    </m:r>
                    <m:f>
                      <m:fPr>
                        <m:ctrlPr>
                          <a:rPr lang="fr-FR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fr-FR" sz="280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endParaRPr lang="fr-FR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B0E3989B-542D-4A4C-9546-31E977E796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629" y="4242116"/>
                <a:ext cx="11821884" cy="2789225"/>
              </a:xfrm>
              <a:prstGeom prst="rect">
                <a:avLst/>
              </a:prstGeom>
              <a:blipFill>
                <a:blip r:embed="rId5"/>
                <a:stretch>
                  <a:fillRect l="-108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 9">
            <a:extLst>
              <a:ext uri="{FF2B5EF4-FFF2-40B4-BE49-F238E27FC236}">
                <a16:creationId xmlns:a16="http://schemas.microsoft.com/office/drawing/2014/main" id="{D4EA3B5C-CE6A-470C-8AD7-45C394D877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1817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dynamiques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fr-FR" b="1" dirty="0"/>
              <a:t> 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/>
              <p:nvPr/>
            </p:nvSpPr>
            <p:spPr>
              <a:xfrm>
                <a:off x="345671" y="1496701"/>
                <a:ext cx="11500658" cy="46406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lnSpc>
                    <a:spcPct val="115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fr-FR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Les nœuds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fr-FR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fr-FR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ne pouvant être atteints que si le joueur 1 joue l’action </a:t>
                </a:r>
                <a14:m>
                  <m:oMath xmlns:m="http://schemas.openxmlformats.org/officeDocument/2006/math">
                    <m:r>
                      <a:rPr lang="fr-FR" sz="32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fr-FR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on en déduit:</a:t>
                </a: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endParaRPr lang="fr-FR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fr-FR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28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fr-FR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2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fr-FR" sz="2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sub>
                            </m:sSub>
                          </m:e>
                          <m:e>
                            <m:r>
                              <a:rPr lang="fr-FR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𝐺</m:t>
                            </m:r>
                          </m:e>
                        </m:d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fr-FR" sz="28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1−</m:t>
                        </m:r>
                        <m:d>
                          <m:dPr>
                            <m:ctrlPr>
                              <a:rPr lang="fr-FR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fr-FR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Pr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fr-FR" sz="2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fr-FR" sz="28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28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fr-FR" sz="28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fr-FR" sz="2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𝐺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fr-FR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unc>
                              <m:funcPr>
                                <m:ctrlPr>
                                  <a:rPr lang="fr-FR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Pr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fr-FR" sz="2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fr-FR" sz="28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28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fr-FR" sz="28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4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fr-FR" sz="2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𝐺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fr-FR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unc>
                              <m:funcPr>
                                <m:ctrlPr>
                                  <a:rPr lang="fr-FR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Pr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fr-FR" sz="2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fr-FR" sz="28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28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fr-FR" sz="28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6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fr-FR" sz="2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𝐺</m:t>
                                    </m:r>
                                  </m:e>
                                </m:d>
                              </m:e>
                            </m:func>
                          </m:e>
                        </m:d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=1−</m:t>
                        </m:r>
                        <m:func>
                          <m:funcPr>
                            <m:ctrlPr>
                              <a:rPr lang="fr-FR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28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fr-FR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fr-FR" sz="2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fr-FR" sz="2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fr-FR" sz="2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𝐺</m:t>
                                </m:r>
                              </m:e>
                            </m:d>
                          </m:e>
                        </m:func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fr-FR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fr-FR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func>
                  </m:oMath>
                </a14:m>
                <a:r>
                  <a:rPr lang="fr-FR" sz="28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endParaRPr lang="fr-FR" sz="280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 algn="just">
                  <a:lnSpc>
                    <a:spcPct val="115000"/>
                  </a:lnSpc>
                  <a:buFont typeface="Arial" panose="020B0604020202020204" pitchFamily="34" charset="0"/>
                  <a:buChar char="•"/>
                </a:pPr>
                <a:r>
                  <a:rPr lang="fr-FR" sz="3200" dirty="0"/>
                  <a:t>Le concept de solution qui nous intéresse élimine donc ce type d’équilibres de Nash qui reposent sur des croyances d’ensemble d’information non cohérentes avec les stratégies.</a:t>
                </a: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671" y="1496701"/>
                <a:ext cx="11500658" cy="4640629"/>
              </a:xfrm>
              <a:prstGeom prst="rect">
                <a:avLst/>
              </a:prstGeom>
              <a:blipFill>
                <a:blip r:embed="rId3"/>
                <a:stretch>
                  <a:fillRect l="-1220" t="-1183" r="-1379" b="-341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4032319-01FD-48D9-BF0F-F9B0F8AE7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2FCEC70-E527-44AC-B60C-6E41FBB3E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70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7B84F8F-9AF0-41B5-BCC9-D896DCCBF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616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dynamiques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fr-FR" b="1" dirty="0"/>
              <a:t> 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/>
              <p:nvPr/>
            </p:nvSpPr>
            <p:spPr>
              <a:xfrm>
                <a:off x="225380" y="1287917"/>
                <a:ext cx="11620949" cy="65546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lnSpc>
                    <a:spcPct val="115000"/>
                  </a:lnSpc>
                  <a:buFont typeface="Arial" panose="020B0604020202020204" pitchFamily="34" charset="0"/>
                  <a:buChar char="•"/>
                </a:pPr>
                <a:r>
                  <a:rPr lang="fr-FR" sz="3200" dirty="0"/>
                  <a:t>Selon cette croyance, le paiement espéré associé à l’action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fr-FR" sz="3200" dirty="0"/>
                  <a:t> est: </a:t>
                </a:r>
              </a:p>
              <a:p>
                <a:pPr algn="just">
                  <a:lnSpc>
                    <a:spcPct val="115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fr-FR" sz="3200" i="1">
                          <a:latin typeface="Cambria Math" panose="02040503050406030204" pitchFamily="18" charset="0"/>
                        </a:rPr>
                        <m:t>×0+</m:t>
                      </m:r>
                      <m:f>
                        <m:fPr>
                          <m:ctrlPr>
                            <a:rPr lang="fr-FR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fr-FR" sz="3200" i="1">
                          <a:latin typeface="Cambria Math" panose="02040503050406030204" pitchFamily="18" charset="0"/>
                        </a:rPr>
                        <m:t>×1=</m:t>
                      </m:r>
                      <m:f>
                        <m:fPr>
                          <m:ctrlPr>
                            <a:rPr lang="fr-FR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fr-FR" sz="3200" dirty="0"/>
              </a:p>
              <a:p>
                <a:pPr marL="457200" indent="-457200" algn="just">
                  <a:lnSpc>
                    <a:spcPct val="115000"/>
                  </a:lnSpc>
                  <a:buFont typeface="Arial" panose="020B0604020202020204" pitchFamily="34" charset="0"/>
                  <a:buChar char="•"/>
                </a:pPr>
                <a:r>
                  <a:rPr lang="fr-FR" sz="3200" dirty="0"/>
                  <a:t> et celui associé à l’action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fr-FR" sz="3200" dirty="0"/>
                  <a:t> est:</a:t>
                </a:r>
              </a:p>
              <a:p>
                <a:pPr algn="ctr">
                  <a:lnSpc>
                    <a:spcPct val="115000"/>
                  </a:lnSpc>
                </a:pPr>
                <a:r>
                  <a:rPr lang="fr-FR" sz="3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fr-FR" sz="3200" i="1">
                        <a:latin typeface="Cambria Math" panose="02040503050406030204" pitchFamily="18" charset="0"/>
                      </a:rPr>
                      <m:t>×(−1)+</m:t>
                    </m:r>
                    <m:f>
                      <m:f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fr-FR" sz="3200" i="1">
                        <a:latin typeface="Cambria Math" panose="02040503050406030204" pitchFamily="18" charset="0"/>
                      </a:rPr>
                      <m:t>×2=1</m:t>
                    </m:r>
                  </m:oMath>
                </a14:m>
                <a:r>
                  <a:rPr lang="fr-FR" sz="3200" dirty="0"/>
                  <a:t>. </a:t>
                </a:r>
              </a:p>
              <a:p>
                <a:pPr marL="457200" indent="-457200" algn="just">
                  <a:lnSpc>
                    <a:spcPct val="115000"/>
                  </a:lnSpc>
                  <a:buFont typeface="Arial" panose="020B0604020202020204" pitchFamily="34" charset="0"/>
                  <a:buChar char="•"/>
                </a:pPr>
                <a:r>
                  <a:rPr lang="fr-FR" sz="3200" dirty="0"/>
                  <a:t>Compte tenu de la stratégie du joueur 1, et après observation de l’action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fr-FR" sz="3200" dirty="0"/>
                  <a:t>, l’action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fr-FR" sz="3200" dirty="0"/>
                  <a:t> est donc l’unique meilleure réponse du joueur 2. </a:t>
                </a:r>
              </a:p>
              <a:p>
                <a:pPr marL="457200" indent="-457200" algn="just">
                  <a:lnSpc>
                    <a:spcPct val="115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endParaRPr lang="fr-FR" sz="28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200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380" y="1287917"/>
                <a:ext cx="11620949" cy="6554624"/>
              </a:xfrm>
              <a:prstGeom prst="rect">
                <a:avLst/>
              </a:prstGeom>
              <a:blipFill>
                <a:blip r:embed="rId3"/>
                <a:stretch>
                  <a:fillRect l="-1207" t="-836" r="-131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6018A9F-5424-4F0C-BFCE-601FE7C60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2CE2AAA-885A-47E0-A42D-4684D67D5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71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4F459F0-4026-4D4F-9203-AC527FA34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9822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dynamiques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fr-FR" b="1" dirty="0"/>
              <a:t> 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/>
              <p:nvPr/>
            </p:nvSpPr>
            <p:spPr>
              <a:xfrm>
                <a:off x="345671" y="1496701"/>
                <a:ext cx="11500658" cy="5381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r-FR" sz="3200" dirty="0"/>
                  <a:t>De même, compte tenu de la stratégie du joueur 1, lorsque le joueur 2 observe l’action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fr-FR" sz="3200" dirty="0"/>
                  <a:t>, il en déduit qu’il est au nœud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fr-FR" sz="3200" dirty="0"/>
                  <a:t> (resp.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fr-FR" sz="3200" dirty="0"/>
                  <a:t>) avec probabilité 1 (resp. 0).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r-FR" sz="3200" dirty="0"/>
                  <a:t>On retrouve ce résultat par simple application de la règle de Bayes 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FR" sz="2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280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ctrlPr>
                                <a:rPr lang="fr-FR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8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fr-FR" sz="28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  <m:e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</m:func>
                      <m:r>
                        <a:rPr lang="fr-FR" sz="2800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fr-FR" sz="2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280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ctrlPr>
                                <a:rPr lang="fr-FR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8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28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fr-FR" sz="28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  <m:e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</m:func>
                      <m:r>
                        <a:rPr lang="fr-FR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fr-FR" sz="2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2800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fr-FR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28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sz="28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fr-FR" sz="28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r>
                                    <a:rPr lang="fr-FR" sz="2800" i="1">
                                      <a:latin typeface="Cambria Math" panose="02040503050406030204" pitchFamily="18" charset="0"/>
                                    </a:rPr>
                                    <m:t>∩</m:t>
                                  </m:r>
                                  <m:r>
                                    <a:rPr lang="fr-FR" sz="28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fr-FR" sz="2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2800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8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d>
                            </m:e>
                          </m:func>
                        </m:den>
                      </m:f>
                      <m:r>
                        <a:rPr lang="fr-FR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fr-FR" sz="2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2800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8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e>
                                  <m:sSubSup>
                                    <m:sSubSupPr>
                                      <m:ctrlPr>
                                        <a:rPr lang="fr-FR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28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sz="28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fr-FR" sz="28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e>
                              </m:d>
                              <m:func>
                                <m:funcPr>
                                  <m:ctrlPr>
                                    <a:rPr lang="fr-FR" sz="28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fr-FR" sz="2800">
                                      <a:latin typeface="Cambria Math" panose="02040503050406030204" pitchFamily="18" charset="0"/>
                                    </a:rPr>
                                    <m:t>Pr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fr-FR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fr-FR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fr-FR" sz="2800" i="1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fr-FR" sz="28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r>
                                            <a:rPr lang="fr-FR" sz="2800" i="1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</m:func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fr-FR" sz="2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2800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8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d>
                            </m:e>
                          </m:func>
                        </m:den>
                      </m:f>
                    </m:oMath>
                  </m:oMathPara>
                </a14:m>
                <a:endParaRPr lang="fr-FR" sz="2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fr-FR" sz="2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2800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fName>
                            <m:e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bSup>
                                <m:sSubSupPr>
                                  <m:ctrlPr>
                                    <a:rPr lang="fr-FR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8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28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fr-FR" sz="28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func>
                                <m:funcPr>
                                  <m:ctrlPr>
                                    <a:rPr lang="fr-FR" sz="28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fr-FR" sz="2800">
                                      <a:latin typeface="Cambria Math" panose="02040503050406030204" pitchFamily="18" charset="0"/>
                                    </a:rPr>
                                    <m:t>Pr</m:t>
                                  </m:r>
                                </m:fName>
                                <m:e>
                                  <m:r>
                                    <a:rPr lang="fr-FR" sz="28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Sup>
                                    <m:sSubSupPr>
                                      <m:ctrlPr>
                                        <a:rPr lang="fr-FR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28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sz="28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fr-FR" sz="28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r>
                                    <a:rPr lang="fr-FR" sz="28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func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fr-FR" sz="2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2800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fName>
                            <m:e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bSup>
                                <m:sSubSupPr>
                                  <m:ctrlPr>
                                    <a:rPr lang="fr-FR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8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28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fr-FR" sz="28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func>
                                <m:funcPr>
                                  <m:ctrlPr>
                                    <a:rPr lang="fr-FR" sz="28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fr-FR" sz="2800">
                                      <a:latin typeface="Cambria Math" panose="02040503050406030204" pitchFamily="18" charset="0"/>
                                    </a:rPr>
                                    <m:t>Pr</m:t>
                                  </m:r>
                                </m:fName>
                                <m:e>
                                  <m:r>
                                    <a:rPr lang="fr-FR" sz="28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Sup>
                                    <m:sSubSupPr>
                                      <m:ctrlPr>
                                        <a:rPr lang="fr-FR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28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sz="28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fr-FR" sz="28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r>
                                    <a:rPr lang="fr-FR" sz="28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func>
                            </m:e>
                          </m:func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fr-FR" sz="2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2800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fName>
                            <m:e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bSup>
                                <m:sSubSupPr>
                                  <m:ctrlPr>
                                    <a:rPr lang="fr-FR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8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28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fr-FR" sz="2800" i="1"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bSup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func>
                                <m:funcPr>
                                  <m:ctrlPr>
                                    <a:rPr lang="fr-FR" sz="28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fr-FR" sz="2800">
                                      <a:latin typeface="Cambria Math" panose="02040503050406030204" pitchFamily="18" charset="0"/>
                                    </a:rPr>
                                    <m:t>Pr</m:t>
                                  </m:r>
                                </m:fName>
                                <m:e>
                                  <m:r>
                                    <a:rPr lang="fr-FR" sz="28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Sup>
                                    <m:sSubSupPr>
                                      <m:ctrlPr>
                                        <a:rPr lang="fr-FR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28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sz="28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fr-FR" sz="2800" i="1">
                                          <a:latin typeface="Cambria Math" panose="02040503050406030204" pitchFamily="18" charset="0"/>
                                        </a:rPr>
                                        <m:t>′′</m:t>
                                      </m:r>
                                    </m:sup>
                                  </m:sSubSup>
                                  <m:r>
                                    <a:rPr lang="fr-FR" sz="28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func>
                            </m:e>
                          </m:func>
                        </m:den>
                      </m:f>
                      <m:r>
                        <a:rPr lang="fr-FR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1×</m:t>
                          </m:r>
                          <m:f>
                            <m:fPr>
                              <m:ctrlPr>
                                <a:rPr lang="fr-FR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num>
                        <m:den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1×</m:t>
                          </m:r>
                          <m:f>
                            <m:fPr>
                              <m:ctrlPr>
                                <a:rPr lang="fr-FR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+0×</m:t>
                          </m:r>
                          <m:f>
                            <m:fPr>
                              <m:ctrlPr>
                                <a:rPr lang="fr-FR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den>
                      </m:f>
                      <m:r>
                        <a:rPr lang="fr-FR" sz="2800" i="1">
                          <a:latin typeface="Cambria Math" panose="02040503050406030204" pitchFamily="18" charset="0"/>
                        </a:rPr>
                        <m:t>=1.</m:t>
                      </m:r>
                    </m:oMath>
                  </m:oMathPara>
                </a14:m>
                <a:endParaRPr lang="fr-FR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200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671" y="1496701"/>
                <a:ext cx="11500658" cy="5381923"/>
              </a:xfrm>
              <a:prstGeom prst="rect">
                <a:avLst/>
              </a:prstGeom>
              <a:blipFill>
                <a:blip r:embed="rId3"/>
                <a:stretch>
                  <a:fillRect l="-1220" t="-147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12FA6FB-69E2-45FF-B469-31AFD9ACE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98E1C48-806E-4F36-AF9E-89A0D9EF1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72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8B59B3C-423B-4852-8DBA-3F93F2E77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7560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dynamiques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fr-FR" b="1" dirty="0"/>
              <a:t> 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/>
              <p:nvPr/>
            </p:nvSpPr>
            <p:spPr>
              <a:xfrm>
                <a:off x="345671" y="1496701"/>
                <a:ext cx="11500658" cy="4105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r-FR" sz="3200" dirty="0"/>
                  <a:t>Les nœuds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fr-FR" sz="3200" dirty="0"/>
                  <a:t> 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fr-FR" sz="3200" dirty="0"/>
                  <a:t> ne pouvant être atteints que si le joueur 1 joue l’action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fr-FR" sz="3200" dirty="0"/>
                  <a:t>, on en déduit: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200" dirty="0"/>
              </a:p>
              <a:p>
                <a:pPr algn="ctr"/>
                <a:r>
                  <a:rPr lang="fr-FR" sz="3200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320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3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32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fr-FR" sz="3200" i="1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b>
                            </m:sSub>
                          </m:e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e>
                    </m:func>
                    <m:r>
                      <a:rPr lang="fr-FR" sz="3200" i="1">
                        <a:latin typeface="Cambria Math" panose="02040503050406030204" pitchFamily="18" charset="0"/>
                      </a:rPr>
                      <m:t>=1−</m:t>
                    </m:r>
                    <m:d>
                      <m:d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3200">
                                <a:latin typeface="Cambria Math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fr-FR" sz="3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fr-FR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3200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fr-FR" sz="32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fr-FR" sz="32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d>
                          </m:e>
                        </m:func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3200">
                                <a:latin typeface="Cambria Math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fr-FR" sz="3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fr-FR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3200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fr-FR" sz="32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fr-FR" sz="32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d>
                          </m:e>
                        </m:func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3200">
                                <a:latin typeface="Cambria Math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fr-FR" sz="3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fr-FR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3200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fr-FR" sz="3200" i="1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fr-FR" sz="32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d>
                          </m:e>
                        </m:func>
                      </m:e>
                    </m:d>
                    <m:r>
                      <a:rPr lang="fr-FR" sz="3200" i="1">
                        <a:latin typeface="Cambria Math" panose="02040503050406030204" pitchFamily="18" charset="0"/>
                      </a:rPr>
                      <m:t>=1−</m:t>
                    </m:r>
                    <m:func>
                      <m:func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320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3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32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fr-FR" sz="3200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e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e>
                    </m:func>
                    <m:r>
                      <a:rPr lang="fr-FR" sz="32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fr-FR" sz="32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200" dirty="0"/>
              </a:p>
              <a:p>
                <a:pPr marL="457200" indent="-457200" algn="just">
                  <a:lnSpc>
                    <a:spcPct val="115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endParaRPr lang="fr-FR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200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671" y="1496701"/>
                <a:ext cx="11500658" cy="4105739"/>
              </a:xfrm>
              <a:prstGeom prst="rect">
                <a:avLst/>
              </a:prstGeom>
              <a:blipFill>
                <a:blip r:embed="rId3"/>
                <a:stretch>
                  <a:fillRect l="-1220" t="-1932" r="-15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1E902C9-B30B-40BB-8E61-01B42D547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90D374F-AA34-41A6-AB30-7A35DD09F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73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144E090-89CA-433A-AE7D-B70D537A22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6364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dynamiques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fr-FR" b="1" dirty="0"/>
              <a:t> 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/>
              <p:nvPr/>
            </p:nvSpPr>
            <p:spPr>
              <a:xfrm>
                <a:off x="302654" y="1365161"/>
                <a:ext cx="11543675" cy="5556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r-FR" sz="3200" dirty="0"/>
                  <a:t>Ainsi, le profil stratégique qui consiste:</a:t>
                </a:r>
              </a:p>
              <a:p>
                <a:r>
                  <a:rPr lang="fr-FR" sz="3200" dirty="0"/>
                  <a:t>     -	 pour le joueur 1 à jouer l’action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fr-FR" sz="3200" dirty="0"/>
                  <a:t> avec probabilité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FR" sz="3200" dirty="0"/>
                  <a:t> (resp. 	1) lorsque son type est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fr-FR" sz="3200" dirty="0"/>
                  <a:t> (resp.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</m:oMath>
                </a14:m>
                <a:r>
                  <a:rPr lang="fr-FR" sz="3200" dirty="0"/>
                  <a:t>); et</a:t>
                </a:r>
              </a:p>
              <a:p>
                <a:endParaRPr lang="fr-FR" sz="3200" dirty="0"/>
              </a:p>
              <a:p>
                <a:r>
                  <a:rPr lang="fr-FR" sz="3200" dirty="0"/>
                  <a:t>    -	 pour le joueur 2 à jouer l’action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fr-FR" sz="3200" dirty="0"/>
                  <a:t> (resp.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fr-FR" sz="3200" dirty="0"/>
                  <a:t>) avec une 	croyance de se situer au nœud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fr-FR" sz="3200" dirty="0"/>
                  <a:t> (resp.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fr-FR" sz="3200" dirty="0"/>
                  <a:t>) avec 	probabilité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fr-FR" sz="3200" dirty="0"/>
                  <a:t> (resp.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fr-FR" sz="3200" dirty="0"/>
                  <a:t>) après observation de l’action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fr-FR" sz="3200" dirty="0"/>
                  <a:t> (resp. 	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fr-FR" sz="3200" dirty="0"/>
                  <a:t>)</a:t>
                </a:r>
              </a:p>
              <a:p>
                <a:r>
                  <a:rPr lang="fr-FR" sz="3200" dirty="0"/>
                  <a:t> est un équilibre de Nash qui est aussi un équilibre Bayésien parfait. </a:t>
                </a: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654" y="1365161"/>
                <a:ext cx="11543675" cy="5556680"/>
              </a:xfrm>
              <a:prstGeom prst="rect">
                <a:avLst/>
              </a:prstGeom>
              <a:blipFill>
                <a:blip r:embed="rId3"/>
                <a:stretch>
                  <a:fillRect l="-1373" t="-1427" r="-898" b="-3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CE4CF69-C539-4C0C-A312-F256BAA16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874CE5-1C70-4911-A19D-31BB0663C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74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14AE63-D3BF-49F9-ADDF-61A4A9A7F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1902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Plan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F7D0CD5-CB69-4A6C-9BBB-0C029308A225}"/>
              </a:ext>
            </a:extLst>
          </p:cNvPr>
          <p:cNvSpPr txBox="1"/>
          <p:nvPr/>
        </p:nvSpPr>
        <p:spPr>
          <a:xfrm>
            <a:off x="131233" y="1375833"/>
            <a:ext cx="11908367" cy="526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Arial Black" panose="020B0A04020102020204" pitchFamily="34" charset="0"/>
              </a:rPr>
              <a:t>  Jeux bayésiens statiques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Exemple introductif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Modèle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Information incomplète ou imparfaite 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Calcul des croyances a posteriori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Stratégies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Concept de solution : l’équilibre Bayésien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Application : Duopole de Cournot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dirty="0">
                <a:latin typeface="Arial Black" panose="020B0A04020102020204" pitchFamily="34" charset="0"/>
              </a:rPr>
              <a:t>  Jeux bayésiens dynamiques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Modèle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Concept de solution : l’équilibre Bayésien parfait 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Application : résolution d’un jeu à 2 joueurs</a:t>
            </a:r>
            <a:endParaRPr lang="fr-FR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703C177-1EF1-44A7-93A9-5ABCAD2BD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076190D-E794-4410-8C12-1794AC7E5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75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F2B17ED-79C8-448E-B160-222C4352F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4021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dynamiques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Modèle</a:t>
            </a:r>
            <a:r>
              <a:rPr lang="fr-FR" b="1" dirty="0"/>
              <a:t> 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/>
              <p:nvPr/>
            </p:nvSpPr>
            <p:spPr>
              <a:xfrm>
                <a:off x="302654" y="1365161"/>
                <a:ext cx="11543675" cy="5509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r-FR" sz="3200" dirty="0"/>
                  <a:t>On considère un jeu bayésien dynamique dans lequel à chaque étape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∈{1,2,…,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fr-FR" sz="3200" dirty="0"/>
                  <a:t>, les joueurs sélectionnent simultanément une action, parfaitement observée de tous en fin d’étape.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2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r-FR" sz="3200" dirty="0"/>
                  <a:t>L’ensemble des actions disponibles au joueur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fr-FR" sz="3200" dirty="0"/>
                  <a:t> dépend de l’étape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fr-FR" sz="3200" dirty="0"/>
                  <a:t> à laquelle il se situe et des actions jouées au préalable.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2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r-FR" sz="3200" dirty="0"/>
                  <a:t>L’action retenue par le joueur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fr-FR" sz="3200" dirty="0"/>
                  <a:t> peut dépendre de son type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FR" sz="3200" dirty="0"/>
                  <a:t> supposé indépendamment distribué du type des autres joueurs.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200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654" y="1365161"/>
                <a:ext cx="11543675" cy="5509200"/>
              </a:xfrm>
              <a:prstGeom prst="rect">
                <a:avLst/>
              </a:prstGeom>
              <a:blipFill>
                <a:blip r:embed="rId3"/>
                <a:stretch>
                  <a:fillRect l="-1215" t="-1438" r="-10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2BD4D60-CEDF-493E-BEF6-C2DA32319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E69855C-DB7D-416F-9027-28F2BA5A6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76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C5DA461-FAD4-483E-9F07-92F74B84B2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07300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dynamiques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Modèle</a:t>
            </a:r>
            <a:r>
              <a:rPr lang="fr-FR" b="1" dirty="0"/>
              <a:t> 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/>
              <p:nvPr/>
            </p:nvSpPr>
            <p:spPr>
              <a:xfrm>
                <a:off x="302654" y="1365161"/>
                <a:ext cx="11543675" cy="5509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3200" dirty="0"/>
                  <a:t>Un </a:t>
                </a:r>
                <a:r>
                  <a:rPr lang="fr-FR" sz="3200" b="1" i="1" dirty="0"/>
                  <a:t>jeu bayésien dynamique </a:t>
                </a:r>
                <a:r>
                  <a:rPr lang="fr-FR" sz="3200" dirty="0"/>
                  <a:t>représente une interaction stratégique simultanée entre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fr-FR" sz="3200" dirty="0"/>
                  <a:t> joueurs sur plusieurs étapes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=1,2,…,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fr-FR" sz="3200" dirty="0"/>
                  <a:t>, qui s’écrit</a:t>
                </a:r>
              </a:p>
              <a:p>
                <a:pPr algn="ctr"/>
                <a:r>
                  <a:rPr lang="fr-FR" sz="3200" dirty="0"/>
                  <a:t>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=&lt;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𝒩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𝒩</m:t>
                        </m:r>
                      </m:sub>
                    </m:sSub>
                    <m:r>
                      <a:rPr lang="fr-FR" sz="3200" i="1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fr-FR" sz="3200">
                        <a:latin typeface="Cambria Math" panose="02040503050406030204" pitchFamily="18" charset="0"/>
                      </a:rPr>
                      <m:t>Θ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𝒩</m:t>
                        </m:r>
                      </m:sub>
                    </m:sSub>
                    <m:r>
                      <a:rPr lang="fr-FR" sz="32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𝒩</m:t>
                        </m:r>
                      </m:sub>
                    </m:sSub>
                    <m:r>
                      <a:rPr lang="fr-FR" sz="3200" i="1"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endParaRPr lang="fr-FR" sz="3200" dirty="0"/>
              </a:p>
              <a:p>
                <a:r>
                  <a:rPr lang="fr-FR" sz="3200" dirty="0"/>
                  <a:t> avec :</a:t>
                </a:r>
              </a:p>
              <a:p>
                <a:pPr marL="457200" lvl="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𝒩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1,2,…,</m:t>
                        </m:r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fr-FR" sz="3200" dirty="0"/>
                  <a:t> l’ensemble des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fr-FR" sz="3200" dirty="0"/>
                  <a:t> joueurs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fr-FR" sz="3200" dirty="0"/>
              </a:p>
              <a:p>
                <a:pPr marL="457200" lvl="0" indent="-457200">
                  <a:buFont typeface="Arial" panose="020B0604020202020204" pitchFamily="34" charset="0"/>
                  <a:buChar char="•"/>
                </a:pPr>
                <a:endParaRPr lang="fr-FR" sz="3200" dirty="0"/>
              </a:p>
              <a:p>
                <a:pPr marL="457200" lvl="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.</m:t>
                        </m:r>
                      </m:e>
                    </m:d>
                  </m:oMath>
                </a14:m>
                <a:r>
                  <a:rPr lang="fr-FR" sz="3200" dirty="0"/>
                  <a:t> l’ensemble des actions disponibles du joueur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𝒩</m:t>
                    </m:r>
                  </m:oMath>
                </a14:m>
                <a:r>
                  <a:rPr lang="fr-FR" sz="3200" dirty="0"/>
                  <a:t>, qui dépend de l’histoire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  <m:r>
                      <a:rPr lang="fr-FR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3200" dirty="0"/>
                  <a:t>des actions jouées jusqu’en </a:t>
                </a:r>
                <a14:m>
                  <m:oMath xmlns:m="http://schemas.openxmlformats.org/officeDocument/2006/math">
                    <m:r>
                      <a:rPr lang="fr-FR" sz="32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FR" sz="32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fr-FR" sz="3200" dirty="0"/>
              </a:p>
              <a:p>
                <a:pPr marL="457200" lvl="0" indent="-457200">
                  <a:buFont typeface="Arial" panose="020B0604020202020204" pitchFamily="34" charset="0"/>
                  <a:buChar char="•"/>
                </a:pPr>
                <a:endParaRPr lang="fr-FR" sz="3200" dirty="0"/>
              </a:p>
              <a:p>
                <a:pPr lvl="1" algn="ctr"/>
                <a:r>
                  <a:rPr lang="fr-FR" sz="3200" dirty="0"/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  <m:r>
                      <a:rPr lang="fr-FR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→</m:t>
                    </m:r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e>
                    </m:d>
                  </m:oMath>
                </a14:m>
                <a:endParaRPr lang="fr-FR" sz="3200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654" y="1365161"/>
                <a:ext cx="11543675" cy="5509200"/>
              </a:xfrm>
              <a:prstGeom prst="rect">
                <a:avLst/>
              </a:prstGeom>
              <a:blipFill>
                <a:blip r:embed="rId3"/>
                <a:stretch>
                  <a:fillRect l="-1373" t="-14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ABFFA6A-DE23-454D-AA2A-42B17F72B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B46990F-2D09-469F-8BF8-DD9B32E43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77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7B8BFF0-D8D1-486F-A343-042194A27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0613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dynamiques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Modèle</a:t>
            </a:r>
            <a:r>
              <a:rPr lang="fr-FR" b="1" dirty="0"/>
              <a:t> 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/>
              <p:nvPr/>
            </p:nvSpPr>
            <p:spPr>
              <a:xfrm>
                <a:off x="311283" y="1287917"/>
                <a:ext cx="11569433" cy="5563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20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fr-FR" sz="3200" i="1" smtClean="0">
                          <a:latin typeface="Cambria Math" panose="02040503050406030204" pitchFamily="18" charset="0"/>
                        </a:rPr>
                        <m:t>=&lt;</m:t>
                      </m:r>
                      <m:r>
                        <a:rPr lang="fr-FR" sz="3200" i="1" smtClean="0">
                          <a:latin typeface="Cambria Math" panose="02040503050406030204" pitchFamily="18" charset="0"/>
                        </a:rPr>
                        <m:t>𝒩</m:t>
                      </m:r>
                      <m:r>
                        <a:rPr lang="fr-FR" sz="320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fr-FR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𝒩</m:t>
                          </m:r>
                        </m:sub>
                      </m:sSub>
                      <m:r>
                        <a:rPr lang="fr-FR" sz="32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fr-FR" sz="320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fr-FR" sz="32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fr-FR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𝒩</m:t>
                          </m:r>
                        </m:sub>
                      </m:sSub>
                      <m:r>
                        <a:rPr lang="fr-FR" sz="32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fr-FR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𝒩</m:t>
                          </m:r>
                        </m:sub>
                      </m:sSub>
                      <m:r>
                        <a:rPr lang="fr-FR" sz="3200" i="1">
                          <a:latin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fr-FR" sz="3200" dirty="0"/>
              </a:p>
              <a:p>
                <a:endParaRPr lang="fr-FR" sz="3200" dirty="0"/>
              </a:p>
              <a:p>
                <a:pPr marL="457200" lvl="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3200">
                        <a:latin typeface="Cambria Math" panose="02040503050406030204" pitchFamily="18" charset="0"/>
                      </a:rPr>
                      <m:t>Θ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limLoc m:val="undOvr"/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3200">
                                <a:latin typeface="Cambria Math" panose="02040503050406030204" pitchFamily="18" charset="0"/>
                              </a:rPr>
                              <m:t>Θ</m:t>
                            </m:r>
                          </m:e>
                          <m:sub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fr-FR" sz="3200" dirty="0"/>
                  <a:t>, où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320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FR" sz="3200" dirty="0"/>
                  <a:t> désigne l’ensemble des types du joueur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𝒩</m:t>
                    </m:r>
                  </m:oMath>
                </a14:m>
                <a:r>
                  <a:rPr lang="fr-FR" sz="3200" dirty="0"/>
                  <a:t> ;</a:t>
                </a:r>
              </a:p>
              <a:p>
                <a:pPr marL="457200" lvl="0" indent="-457200">
                  <a:buFont typeface="Arial" panose="020B0604020202020204" pitchFamily="34" charset="0"/>
                  <a:buChar char="•"/>
                </a:pPr>
                <a:endParaRPr lang="fr-FR" sz="3200" dirty="0"/>
              </a:p>
              <a:p>
                <a:pPr marL="457200" lvl="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.</m:t>
                        </m:r>
                      </m:e>
                    </m:d>
                    <m:r>
                      <a:rPr lang="fr-FR" sz="3200" i="1">
                        <a:latin typeface="Cambria Math" panose="02040503050406030204" pitchFamily="18" charset="0"/>
                      </a:rPr>
                      <m:t>∈∆(</m:t>
                    </m:r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320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sz="32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3200" dirty="0"/>
                  <a:t> une distribution de probabilité sur le type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FR" sz="3200" dirty="0"/>
                  <a:t> du joueur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𝒩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3200" dirty="0"/>
                  <a:t>qui est :</a:t>
                </a:r>
              </a:p>
              <a:p>
                <a:pPr lvl="0"/>
                <a:r>
                  <a:rPr lang="fr-FR" sz="3200" dirty="0"/>
                  <a:t>      -	connaissance commune;</a:t>
                </a:r>
              </a:p>
              <a:p>
                <a:pPr lvl="0"/>
                <a:r>
                  <a:rPr lang="fr-FR" sz="3200" dirty="0"/>
                  <a:t>      -	indépendante de la distribution des types des autres 	joueurs; et</a:t>
                </a:r>
              </a:p>
              <a:p>
                <a:pPr lvl="0"/>
                <a:r>
                  <a:rPr lang="fr-FR" sz="3200" dirty="0"/>
                  <a:t>      - 	telle que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∀</m:t>
                    </m:r>
                    <m:r>
                      <a:rPr lang="fr-FR" sz="3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FR" sz="32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FR" sz="3200" i="1">
                        <a:latin typeface="Cambria Math" panose="02040503050406030204" pitchFamily="18" charset="0"/>
                      </a:rPr>
                      <m:t>,…</m:t>
                    </m:r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fr-FR" sz="3200" i="1">
                        <a:latin typeface="Cambria Math" panose="02040503050406030204" pitchFamily="18" charset="0"/>
                      </a:rPr>
                      <m:t>)∈</m:t>
                    </m:r>
                    <m:r>
                      <m:rPr>
                        <m:sty m:val="p"/>
                      </m:rPr>
                      <a:rPr lang="fr-FR" sz="3200"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fr-FR" sz="3200" dirty="0"/>
                  <a:t>, on a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𝑃𝑟</m:t>
                    </m:r>
                    <m:d>
                      <m:d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fr-FR" sz="32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limLoc m:val="undOvr"/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3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32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FR" sz="32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fr-FR" sz="3200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283" y="1287917"/>
                <a:ext cx="11569433" cy="5563318"/>
              </a:xfrm>
              <a:prstGeom prst="rect">
                <a:avLst/>
              </a:prstGeom>
              <a:blipFill>
                <a:blip r:embed="rId3"/>
                <a:stretch>
                  <a:fillRect b="-241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76486F8-9A23-4D09-8084-EA4E0E19A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B6E1BA9-2014-4589-8C47-1DDDB70DA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78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4D85C3D-B19C-49A0-88E6-2B87A3852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2451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dynamiques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Modèle</a:t>
            </a:r>
            <a:r>
              <a:rPr lang="fr-FR" b="1" dirty="0"/>
              <a:t> 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/>
              <p:nvPr/>
            </p:nvSpPr>
            <p:spPr>
              <a:xfrm>
                <a:off x="276896" y="1287917"/>
                <a:ext cx="11569433" cy="3539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20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fr-FR" sz="3200" i="1" smtClean="0">
                          <a:latin typeface="Cambria Math" panose="02040503050406030204" pitchFamily="18" charset="0"/>
                        </a:rPr>
                        <m:t>=&lt;</m:t>
                      </m:r>
                      <m:r>
                        <a:rPr lang="fr-FR" sz="3200" i="1" smtClean="0">
                          <a:latin typeface="Cambria Math" panose="02040503050406030204" pitchFamily="18" charset="0"/>
                        </a:rPr>
                        <m:t>𝒩</m:t>
                      </m:r>
                      <m:r>
                        <a:rPr lang="fr-FR" sz="320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fr-FR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𝒩</m:t>
                          </m:r>
                        </m:sub>
                      </m:sSub>
                      <m:r>
                        <a:rPr lang="fr-FR" sz="32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fr-FR" sz="320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fr-FR" sz="32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fr-FR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𝒩</m:t>
                          </m:r>
                        </m:sub>
                      </m:sSub>
                      <m:r>
                        <a:rPr lang="fr-FR" sz="32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fr-FR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𝒩</m:t>
                          </m:r>
                        </m:sub>
                      </m:sSub>
                      <m:r>
                        <a:rPr lang="fr-FR" sz="3200" i="1">
                          <a:latin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fr-FR" sz="3200" dirty="0"/>
              </a:p>
              <a:p>
                <a:endParaRPr lang="fr-FR" sz="32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.</m:t>
                        </m:r>
                      </m:e>
                    </m:d>
                  </m:oMath>
                </a14:m>
                <a:r>
                  <a:rPr lang="fr-FR" sz="3200" dirty="0"/>
                  <a:t> la fonction de gains du joueur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𝒩</m:t>
                    </m:r>
                  </m:oMath>
                </a14:m>
                <a:r>
                  <a:rPr lang="fr-FR" sz="3200" i="0" dirty="0"/>
                  <a:t>, qui dépend </a:t>
                </a:r>
                <a:r>
                  <a:rPr lang="fr-FR" sz="3200" dirty="0"/>
                  <a:t>de l’histoire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fr-FR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3200" dirty="0"/>
                  <a:t>des actions jouées par les joueurs stratégiques jusqu’en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fr-FR" sz="3200" dirty="0"/>
                  <a:t> et du profil des types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fr-FR" sz="3200" i="1" dirty="0"/>
                  <a:t>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200" i="1" dirty="0"/>
              </a:p>
              <a:p>
                <a:pPr lvl="1" algn="ctr"/>
                <a:r>
                  <a:rPr lang="fr-FR" sz="3200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fr-FR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→</m:t>
                    </m:r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fr-FR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sSup>
                      <m:sSup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fr-FR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fr-FR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3200" dirty="0"/>
                  <a:t>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fr-FR" sz="3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endParaRPr lang="fr-FR" sz="3200" dirty="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896" y="1287917"/>
                <a:ext cx="11569433" cy="3539430"/>
              </a:xfrm>
              <a:prstGeom prst="rect">
                <a:avLst/>
              </a:prstGeom>
              <a:blipFill>
                <a:blip r:embed="rId3"/>
                <a:stretch>
                  <a:fillRect b="-464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B75EB47-6C64-4A3D-BC4A-8FD55E871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904115D-2B09-40DD-AA04-344BC6905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79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6DFE1FD-48B3-4A3B-9E2A-9DD7A28DB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63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statiques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Exemple introductif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6F7D0CD5-CB69-4A6C-9BBB-0C029308A225}"/>
                  </a:ext>
                </a:extLst>
              </p:cNvPr>
              <p:cNvSpPr txBox="1"/>
              <p:nvPr/>
            </p:nvSpPr>
            <p:spPr>
              <a:xfrm>
                <a:off x="261258" y="3429000"/>
                <a:ext cx="11821884" cy="40646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8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D’où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8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sz="2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𝑀𝑅</m:t>
                          </m:r>
                        </m:e>
                        <m:sub>
                          <m:r>
                            <a:rPr lang="fr-FR" sz="2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fr-FR" sz="2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2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𝐺</m:t>
                          </m:r>
                          <m:r>
                            <a:rPr lang="fr-FR" sz="2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fr-FR" sz="2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</m:d>
                      <m:r>
                        <a:rPr lang="fr-FR" sz="28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fr-FR" sz="2800" b="1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fr-FR" sz="2800" b="1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𝐻</m:t>
                                  </m:r>
                                </m:e>
                              </m:d>
                              <m:r>
                                <a:rPr lang="fr-FR" sz="2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fr-FR" sz="28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si</m:t>
                              </m:r>
                              <m:r>
                                <a:rPr lang="fr-FR" sz="2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fr-FR" sz="2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  <m:r>
                                <a:rPr lang="fr-FR" sz="2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f>
                                <m:fPr>
                                  <m:ctrlPr>
                                    <a:rPr lang="fr-FR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fr-FR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fr-FR" sz="2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; </m:t>
                              </m:r>
                            </m:e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𝐻</m:t>
                                  </m:r>
                                  <m:r>
                                    <a:rPr lang="fr-FR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fr-FR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𝐵</m:t>
                                  </m:r>
                                </m:e>
                              </m:d>
                              <m:r>
                                <a:rPr lang="fr-FR" sz="2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fr-FR" sz="28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si</m:t>
                              </m:r>
                              <m:r>
                                <a:rPr lang="fr-FR" sz="2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fr-FR" sz="2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  <m:r>
                                <a:rPr lang="fr-FR" sz="2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fr-FR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fr-FR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fr-FR" sz="2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; </m:t>
                              </m:r>
                              <m:r>
                                <a:rPr lang="fr-FR" sz="2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𝑒𝑡</m:t>
                              </m:r>
                            </m:e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𝐵</m:t>
                                  </m:r>
                                </m:e>
                              </m:d>
                              <m:r>
                                <a:rPr lang="fr-FR" sz="2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fr-FR" sz="28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si</m:t>
                              </m:r>
                              <m:r>
                                <a:rPr lang="fr-FR" sz="2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fr-FR" sz="2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  <m:r>
                                <a:rPr lang="fr-FR" sz="2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f>
                                <m:fPr>
                                  <m:ctrlPr>
                                    <a:rPr lang="fr-FR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fr-FR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fr-FR" sz="2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fr-FR" sz="240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 algn="just">
                  <a:lnSpc>
                    <a:spcPct val="115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endParaRPr lang="fr-FR" sz="280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endParaRPr lang="fr-FR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6F7D0CD5-CB69-4A6C-9BBB-0C029308A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258" y="3429000"/>
                <a:ext cx="11821884" cy="4064639"/>
              </a:xfrm>
              <a:prstGeom prst="rect">
                <a:avLst/>
              </a:prstGeom>
              <a:blipFill>
                <a:blip r:embed="rId2"/>
                <a:stretch>
                  <a:fillRect l="-1083" t="-16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au 13">
                <a:extLst>
                  <a:ext uri="{FF2B5EF4-FFF2-40B4-BE49-F238E27FC236}">
                    <a16:creationId xmlns:a16="http://schemas.microsoft.com/office/drawing/2014/main" id="{81CB7112-048D-4DF7-94ED-E8E02AECBFF0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22514" y="1371599"/>
              <a:ext cx="11266715" cy="193128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679580">
                      <a:extLst>
                        <a:ext uri="{9D8B030D-6E8A-4147-A177-3AD203B41FA5}">
                          <a16:colId xmlns:a16="http://schemas.microsoft.com/office/drawing/2014/main" val="1288473207"/>
                        </a:ext>
                      </a:extLst>
                    </a:gridCol>
                    <a:gridCol w="1679580">
                      <a:extLst>
                        <a:ext uri="{9D8B030D-6E8A-4147-A177-3AD203B41FA5}">
                          <a16:colId xmlns:a16="http://schemas.microsoft.com/office/drawing/2014/main" val="4132664088"/>
                        </a:ext>
                      </a:extLst>
                    </a:gridCol>
                    <a:gridCol w="2055296">
                      <a:extLst>
                        <a:ext uri="{9D8B030D-6E8A-4147-A177-3AD203B41FA5}">
                          <a16:colId xmlns:a16="http://schemas.microsoft.com/office/drawing/2014/main" val="2848668404"/>
                        </a:ext>
                      </a:extLst>
                    </a:gridCol>
                    <a:gridCol w="2114199">
                      <a:extLst>
                        <a:ext uri="{9D8B030D-6E8A-4147-A177-3AD203B41FA5}">
                          <a16:colId xmlns:a16="http://schemas.microsoft.com/office/drawing/2014/main" val="747609456"/>
                        </a:ext>
                      </a:extLst>
                    </a:gridCol>
                    <a:gridCol w="2114199">
                      <a:extLst>
                        <a:ext uri="{9D8B030D-6E8A-4147-A177-3AD203B41FA5}">
                          <a16:colId xmlns:a16="http://schemas.microsoft.com/office/drawing/2014/main" val="2036575779"/>
                        </a:ext>
                      </a:extLst>
                    </a:gridCol>
                    <a:gridCol w="1623861">
                      <a:extLst>
                        <a:ext uri="{9D8B030D-6E8A-4147-A177-3AD203B41FA5}">
                          <a16:colId xmlns:a16="http://schemas.microsoft.com/office/drawing/2014/main" val="394097051"/>
                        </a:ext>
                      </a:extLst>
                    </a:gridCol>
                  </a:tblGrid>
                  <a:tr h="457618">
                    <a:tc rowSpan="2"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800" dirty="0">
                              <a:effectLst/>
                            </a:rPr>
                            <a:t> </a:t>
                          </a:r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2"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4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800" dirty="0">
                              <a:effectLst/>
                            </a:rPr>
                            <a:t>Firme 2</a:t>
                          </a:r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83660001"/>
                      </a:ext>
                    </a:extLst>
                  </a:tr>
                  <a:tr h="486090">
                    <a:tc gridSpan="2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fr-FR" sz="2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fr-FR" sz="2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fr-FR" sz="2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fr-FR" sz="2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816968751"/>
                      </a:ext>
                    </a:extLst>
                  </a:tr>
                  <a:tr h="486090">
                    <a:tc row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800" dirty="0">
                              <a:effectLst/>
                            </a:rPr>
                            <a:t>Firme 1</a:t>
                          </a:r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4(1−</m:t>
                                </m:r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274057442"/>
                      </a:ext>
                    </a:extLst>
                  </a:tr>
                  <a:tr h="486090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2(1−</m:t>
                                </m:r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1103256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au 13">
                <a:extLst>
                  <a:ext uri="{FF2B5EF4-FFF2-40B4-BE49-F238E27FC236}">
                    <a16:creationId xmlns:a16="http://schemas.microsoft.com/office/drawing/2014/main" id="{81CB7112-048D-4DF7-94ED-E8E02AECBFF0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22514" y="1371599"/>
              <a:ext cx="11266715" cy="193128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679580">
                      <a:extLst>
                        <a:ext uri="{9D8B030D-6E8A-4147-A177-3AD203B41FA5}">
                          <a16:colId xmlns:a16="http://schemas.microsoft.com/office/drawing/2014/main" val="1288473207"/>
                        </a:ext>
                      </a:extLst>
                    </a:gridCol>
                    <a:gridCol w="1679580">
                      <a:extLst>
                        <a:ext uri="{9D8B030D-6E8A-4147-A177-3AD203B41FA5}">
                          <a16:colId xmlns:a16="http://schemas.microsoft.com/office/drawing/2014/main" val="4132664088"/>
                        </a:ext>
                      </a:extLst>
                    </a:gridCol>
                    <a:gridCol w="2055296">
                      <a:extLst>
                        <a:ext uri="{9D8B030D-6E8A-4147-A177-3AD203B41FA5}">
                          <a16:colId xmlns:a16="http://schemas.microsoft.com/office/drawing/2014/main" val="2848668404"/>
                        </a:ext>
                      </a:extLst>
                    </a:gridCol>
                    <a:gridCol w="2114199">
                      <a:extLst>
                        <a:ext uri="{9D8B030D-6E8A-4147-A177-3AD203B41FA5}">
                          <a16:colId xmlns:a16="http://schemas.microsoft.com/office/drawing/2014/main" val="747609456"/>
                        </a:ext>
                      </a:extLst>
                    </a:gridCol>
                    <a:gridCol w="2114199">
                      <a:extLst>
                        <a:ext uri="{9D8B030D-6E8A-4147-A177-3AD203B41FA5}">
                          <a16:colId xmlns:a16="http://schemas.microsoft.com/office/drawing/2014/main" val="2036575779"/>
                        </a:ext>
                      </a:extLst>
                    </a:gridCol>
                    <a:gridCol w="1623861">
                      <a:extLst>
                        <a:ext uri="{9D8B030D-6E8A-4147-A177-3AD203B41FA5}">
                          <a16:colId xmlns:a16="http://schemas.microsoft.com/office/drawing/2014/main" val="394097051"/>
                        </a:ext>
                      </a:extLst>
                    </a:gridCol>
                  </a:tblGrid>
                  <a:tr h="459105">
                    <a:tc rowSpan="2"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800" dirty="0">
                              <a:effectLst/>
                            </a:rPr>
                            <a:t> </a:t>
                          </a:r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2"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4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800">
                              <a:effectLst/>
                            </a:rPr>
                            <a:t>Firme 2</a:t>
                          </a:r>
                          <a:endParaRPr lang="fr-FR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83660001"/>
                      </a:ext>
                    </a:extLst>
                  </a:tr>
                  <a:tr h="490728">
                    <a:tc gridSpan="2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163314" t="-112500" r="-285503" b="-2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256484" t="-112500" r="-178098" b="-2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356484" t="-112500" r="-78098" b="-2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595489" t="-112500" r="-1880" b="-20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16968751"/>
                      </a:ext>
                    </a:extLst>
                  </a:tr>
                  <a:tr h="490728">
                    <a:tc row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800">
                              <a:effectLst/>
                            </a:rPr>
                            <a:t>Firme 1</a:t>
                          </a:r>
                          <a:endParaRPr lang="fr-FR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100727" t="-209877" r="-473818" b="-10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163314" t="-209877" r="-285503" b="-10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256484" t="-209877" r="-178098" b="-10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356484" t="-209877" r="-78098" b="-10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595489" t="-209877" r="-1880" b="-10246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74057442"/>
                      </a:ext>
                    </a:extLst>
                  </a:tr>
                  <a:tr h="490728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100727" t="-309877" r="-473818" b="-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163314" t="-309877" r="-285503" b="-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256484" t="-309877" r="-178098" b="-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356484" t="-309877" r="-78098" b="-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595489" t="-309877" r="-1880" b="-246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103256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E299339-E992-445B-ABA1-179F999F8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1A01BBB-7953-46EE-9171-D83D56F3E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8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4DA9B26-06FB-4AC0-AE46-54D3F2B20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02061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dynamiques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Modèle</a:t>
            </a:r>
            <a:r>
              <a:rPr lang="fr-FR" b="1" dirty="0"/>
              <a:t> 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/>
              <p:nvPr/>
            </p:nvSpPr>
            <p:spPr>
              <a:xfrm>
                <a:off x="276896" y="1287917"/>
                <a:ext cx="11569433" cy="3539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r-FR" sz="3200" dirty="0"/>
                  <a:t>Chaque histoire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fr-FR" sz="3200" dirty="0"/>
                  <a:t> définit un nouveau jeu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𝐺</m:t>
                    </m:r>
                    <m:d>
                      <m:d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3200" dirty="0"/>
                  <a:t> qui débute 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fr-FR" sz="3200" dirty="0"/>
                  <a:t>. </a:t>
                </a:r>
              </a:p>
              <a:p>
                <a:pPr marL="457200" lvl="0" indent="-457200">
                  <a:buFont typeface="Arial" panose="020B0604020202020204" pitchFamily="34" charset="0"/>
                  <a:buChar char="•"/>
                </a:pPr>
                <a:endParaRPr lang="fr-FR" sz="3200" dirty="0"/>
              </a:p>
              <a:p>
                <a:pPr marL="457200" lvl="0" indent="-457200">
                  <a:buFont typeface="Arial" panose="020B0604020202020204" pitchFamily="34" charset="0"/>
                  <a:buChar char="•"/>
                </a:pPr>
                <a:r>
                  <a:rPr lang="fr-FR" sz="3200" dirty="0"/>
                  <a:t>Dans notre cadre à information imparfaite, le premier nœud de ce sous-jeu appartient potentiellement à un ensemble d’information sur lequel les joueurs forment des croyances.</a:t>
                </a:r>
              </a:p>
              <a:p>
                <a:pPr marL="457200" lvl="0" indent="-457200">
                  <a:buFont typeface="Arial" panose="020B0604020202020204" pitchFamily="34" charset="0"/>
                  <a:buChar char="•"/>
                </a:pPr>
                <a:endParaRPr lang="fr-FR" sz="3200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896" y="1287917"/>
                <a:ext cx="11569433" cy="3539430"/>
              </a:xfrm>
              <a:prstGeom prst="rect">
                <a:avLst/>
              </a:prstGeom>
              <a:blipFill>
                <a:blip r:embed="rId3"/>
                <a:stretch>
                  <a:fillRect l="-1212" t="-2238" r="-173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E0F6513-0A9D-49F9-82CC-70E476B8E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D98FBAF-BDBD-40F7-A8AA-1FB4DC2A4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80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B04A164-3207-4F40-8BC4-ED74A916CE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84669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dynamiques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Modèle</a:t>
            </a:r>
            <a:r>
              <a:rPr lang="fr-FR" b="1" dirty="0"/>
              <a:t> 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/>
              <p:nvPr/>
            </p:nvSpPr>
            <p:spPr>
              <a:xfrm>
                <a:off x="276896" y="1287917"/>
                <a:ext cx="11569433" cy="5509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lvl="0" indent="-457200">
                  <a:buFont typeface="Arial" panose="020B0604020202020204" pitchFamily="34" charset="0"/>
                  <a:buChar char="•"/>
                </a:pPr>
                <a:r>
                  <a:rPr lang="fr-FR" sz="3200" dirty="0"/>
                  <a:t>Une </a:t>
                </a:r>
                <a:r>
                  <a:rPr lang="fr-FR" sz="3200" b="1" i="1" dirty="0"/>
                  <a:t>stratégie de comportement</a:t>
                </a:r>
                <a:r>
                  <a:rPr lang="fr-FR" sz="3200" i="1" dirty="0"/>
                  <a:t>  </a:t>
                </a:r>
                <a:r>
                  <a:rPr lang="fr-FR" sz="3200" dirty="0"/>
                  <a:t>du jeu bayésien dynamique pour le joueur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𝒩</m:t>
                    </m:r>
                  </m:oMath>
                </a14:m>
                <a:r>
                  <a:rPr lang="fr-FR" sz="3200" dirty="0"/>
                  <a:t> est une application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FR" sz="3200" dirty="0"/>
                  <a:t> qui (à la date </a:t>
                </a:r>
                <a14:m>
                  <m:oMath xmlns:m="http://schemas.openxmlformats.org/officeDocument/2006/math">
                    <m:r>
                      <a:rPr lang="fr-FR" sz="32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fr-FR" sz="3200" dirty="0"/>
                  <a:t>) sélectionne une (loterie sur) action en fonction de l’histoire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  <m:r>
                      <a:rPr lang="fr-FR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3200" dirty="0"/>
                  <a:t>des actions jouées par les joueurs stratégiques et du type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320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FR" sz="3200" dirty="0"/>
                  <a:t> du joueur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fr-FR" sz="3200" b="0" i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fr-FR" sz="3200" dirty="0"/>
              </a:p>
              <a:p>
                <a:pPr marL="457200" lvl="0" indent="-457200">
                  <a:buFont typeface="Arial" panose="020B0604020202020204" pitchFamily="34" charset="0"/>
                  <a:buChar char="•"/>
                </a:pPr>
                <a:endParaRPr lang="fr-FR" sz="3200" dirty="0"/>
              </a:p>
              <a:p>
                <a:pPr algn="ctr"/>
                <a:r>
                  <a:rPr lang="fr-FR" sz="3200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fr-FR" sz="3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fr-FR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→</m:t>
                    </m:r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sz="32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32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|</m:t>
                    </m:r>
                    <m:sSup>
                      <m:sSup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  <m:r>
                      <a:rPr lang="fr-FR" sz="32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sz="3200" i="1">
                        <a:latin typeface="Cambria Math" panose="02040503050406030204" pitchFamily="18" charset="0"/>
                      </a:rPr>
                      <m:t>)∈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𝛥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e>
                    </m:d>
                    <m:r>
                      <a:rPr lang="fr-FR" sz="32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sz="3200" dirty="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lvl="0" indent="-457200">
                  <a:buFont typeface="Arial" panose="020B0604020202020204" pitchFamily="34" charset="0"/>
                  <a:buChar char="•"/>
                </a:pPr>
                <a:endParaRPr lang="fr-FR" sz="3200" dirty="0"/>
              </a:p>
              <a:p>
                <a:pPr marL="457200" lvl="0" indent="-457200">
                  <a:buFont typeface="Arial" panose="020B0604020202020204" pitchFamily="34" charset="0"/>
                  <a:buChar char="•"/>
                </a:pPr>
                <a:r>
                  <a:rPr lang="fr-FR" sz="3200" dirty="0"/>
                  <a:t>On note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sz="32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|</m:t>
                    </m:r>
                    <m:sSup>
                      <m:sSup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  <m:r>
                      <a:rPr lang="fr-FR" sz="32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sz="32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3200" dirty="0"/>
                  <a:t> la probabilité avec laquelle l’action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e>
                    </m:d>
                  </m:oMath>
                </a14:m>
                <a:r>
                  <a:rPr lang="fr-FR" sz="3200" dirty="0"/>
                  <a:t> est sélectionnée par la stratégie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FR" sz="3200" dirty="0"/>
                  <a:t> lorsque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fr-FR" sz="3200" dirty="0"/>
                  <a:t> 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FR" sz="3200" dirty="0"/>
                  <a:t> sont réalisés. </a:t>
                </a: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896" y="1287917"/>
                <a:ext cx="11569433" cy="5509200"/>
              </a:xfrm>
              <a:prstGeom prst="rect">
                <a:avLst/>
              </a:prstGeom>
              <a:blipFill>
                <a:blip r:embed="rId3"/>
                <a:stretch>
                  <a:fillRect l="-1212" t="-1438" r="-1317" b="-265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77C5635-A285-400B-A167-693E1BA88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C6D6342-5DBC-48AA-8469-45D5F4A7D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81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0CCFC75-6D6B-4F60-9756-1B330F5C76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77594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dynamiques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Modèle</a:t>
            </a:r>
            <a:r>
              <a:rPr lang="fr-FR" b="1" dirty="0"/>
              <a:t> 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/>
              <p:nvPr/>
            </p:nvSpPr>
            <p:spPr>
              <a:xfrm>
                <a:off x="0" y="1287916"/>
                <a:ext cx="12192000" cy="5230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r-FR" sz="3000" dirty="0"/>
                  <a:t>Une </a:t>
                </a:r>
                <a:r>
                  <a:rPr lang="fr-FR" sz="3000" b="1" i="1" dirty="0"/>
                  <a:t>croyance</a:t>
                </a:r>
                <a:r>
                  <a:rPr lang="fr-FR" sz="3000" i="1" dirty="0"/>
                  <a:t> </a:t>
                </a:r>
                <a:r>
                  <a:rPr lang="fr-FR" sz="3000" dirty="0"/>
                  <a:t>du jeu bayésien dynamique pour le joueur </a:t>
                </a:r>
                <a14:m>
                  <m:oMath xmlns:m="http://schemas.openxmlformats.org/officeDocument/2006/math">
                    <m:r>
                      <a:rPr lang="fr-FR" sz="30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fr-FR" sz="30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3000" i="1">
                        <a:latin typeface="Cambria Math" panose="02040503050406030204" pitchFamily="18" charset="0"/>
                      </a:rPr>
                      <m:t>𝒩</m:t>
                    </m:r>
                  </m:oMath>
                </a14:m>
                <a:r>
                  <a:rPr lang="fr-FR" sz="3000" dirty="0"/>
                  <a:t> est une application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0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FR" sz="3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FR" sz="3000" dirty="0"/>
                  <a:t> qui (à la date </a:t>
                </a:r>
                <a14:m>
                  <m:oMath xmlns:m="http://schemas.openxmlformats.org/officeDocument/2006/math">
                    <m:r>
                      <a:rPr lang="fr-FR" sz="3000" i="1" dirty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fr-FR" sz="3000" dirty="0"/>
                  <a:t>) associe à l’histoire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0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sz="30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fr-FR" sz="3000" dirty="0"/>
                  <a:t> une probabilité sur les profils de types des autres joueurs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0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FR" sz="3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3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FR" sz="3000" dirty="0"/>
                  <a:t>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0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3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30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fr-FR" sz="30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fr-FR" sz="3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fr-FR" sz="3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30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fr-FR" sz="3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FR" sz="3000" i="1">
                          <a:latin typeface="Cambria Math" panose="02040503050406030204" pitchFamily="18" charset="0"/>
                        </a:rPr>
                        <m:t>(.|</m:t>
                      </m:r>
                      <m:sSup>
                        <m:sSupPr>
                          <m:ctrlPr>
                            <a:rPr lang="fr-FR" sz="3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30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fr-FR" sz="30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fr-FR" sz="3000" i="1">
                          <a:latin typeface="Cambria Math" panose="02040503050406030204" pitchFamily="18" charset="0"/>
                        </a:rPr>
                        <m:t>)∈</m:t>
                      </m:r>
                      <m:r>
                        <a:rPr lang="fr-FR" sz="3000" i="1">
                          <a:latin typeface="Cambria Math" panose="02040503050406030204" pitchFamily="18" charset="0"/>
                        </a:rPr>
                        <m:t>𝛥</m:t>
                      </m:r>
                      <m:r>
                        <a:rPr lang="fr-FR" sz="30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sz="3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30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fr-FR" sz="3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3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FR" sz="3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3000" dirty="0"/>
              </a:p>
              <a:p>
                <a:pPr algn="ctr"/>
                <a:endParaRPr lang="fr-FR" sz="30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r-FR" sz="3000" dirty="0"/>
                  <a:t>On note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0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FR" sz="3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fr-FR" sz="3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3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0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FR" sz="3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FR" sz="3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  <m:e>
                        <m:sSup>
                          <m:sSupPr>
                            <m:ctrlPr>
                              <a:rPr lang="fr-FR" sz="3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30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fr-FR" sz="3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e>
                    </m:d>
                  </m:oMath>
                </a14:m>
                <a:r>
                  <a:rPr lang="fr-FR" sz="3000" dirty="0"/>
                  <a:t> la croyance que forme le joueur </a:t>
                </a:r>
                <a14:m>
                  <m:oMath xmlns:m="http://schemas.openxmlformats.org/officeDocument/2006/math">
                    <m:r>
                      <a:rPr lang="fr-FR" sz="30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fr-FR" sz="3000" dirty="0"/>
                  <a:t> à la date </a:t>
                </a:r>
                <a14:m>
                  <m:oMath xmlns:m="http://schemas.openxmlformats.org/officeDocument/2006/math">
                    <m:r>
                      <a:rPr lang="fr-FR" sz="30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fr-FR" sz="3000" dirty="0"/>
                  <a:t> sur le profil de types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0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FR" sz="3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3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FR" sz="3000" dirty="0"/>
                  <a:t> des autres joueurs après avoir observé l’histoire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3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30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fr-FR" sz="3000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fr-FR" sz="3000" dirty="0"/>
                  <a:t> des actions jouées jusqu’en </a:t>
                </a:r>
                <a14:m>
                  <m:oMath xmlns:m="http://schemas.openxmlformats.org/officeDocument/2006/math">
                    <m:r>
                      <a:rPr lang="fr-FR" sz="30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FR" sz="30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fr-FR" sz="3000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r-FR" sz="3000" dirty="0"/>
                  <a:t>Les types de joueurs étant supposés non corrélés, on suppose que cette croyance ne dépend pas de la réalisation du type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0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FR" sz="3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FR" sz="3000" dirty="0"/>
                  <a:t> du joueur </a:t>
                </a:r>
                <a14:m>
                  <m:oMath xmlns:m="http://schemas.openxmlformats.org/officeDocument/2006/math">
                    <m:r>
                      <a:rPr lang="fr-FR" sz="30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fr-FR" sz="3000" dirty="0"/>
                  <a:t>.</a:t>
                </a: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287916"/>
                <a:ext cx="12192000" cy="5230086"/>
              </a:xfrm>
              <a:prstGeom prst="rect">
                <a:avLst/>
              </a:prstGeom>
              <a:blipFill>
                <a:blip r:embed="rId3"/>
                <a:stretch>
                  <a:fillRect l="-1000" t="-1515" r="-1600" b="-256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A7F0606-BBA0-4567-99F5-B24D615BB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8899AD6-F4E0-4DE3-A2D7-249749AD7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82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75F1627-0500-4371-B945-0D1E34047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0251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Plan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F7D0CD5-CB69-4A6C-9BBB-0C029308A225}"/>
              </a:ext>
            </a:extLst>
          </p:cNvPr>
          <p:cNvSpPr txBox="1"/>
          <p:nvPr/>
        </p:nvSpPr>
        <p:spPr>
          <a:xfrm>
            <a:off x="131233" y="1375833"/>
            <a:ext cx="11908367" cy="526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Arial Black" panose="020B0A04020102020204" pitchFamily="34" charset="0"/>
              </a:rPr>
              <a:t>  Jeux bayésiens statiques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Exemple introductif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Modèle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Information incomplète ou imparfaite 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Calcul des croyances a posteriori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Stratégies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Concept de solution : l’équilibre Bayésien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Application : Duopole de Cournot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dirty="0">
                <a:latin typeface="Arial Black" panose="020B0A04020102020204" pitchFamily="34" charset="0"/>
              </a:rPr>
              <a:t>  Jeux bayésiens dynamiques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Modèle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de solution : l’équilibre Bayésien parfait 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Application : résolution d’un jeu à 2 joueurs</a:t>
            </a:r>
            <a:endParaRPr lang="fr-FR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703C177-1EF1-44A7-93A9-5ABCAD2BD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076190D-E794-4410-8C12-1794AC7E5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83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2AC42E5-49D3-4F91-B872-D264E3979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6050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dynamiques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Concept de solution : l’équilibre Bayésien parfait </a:t>
            </a:r>
            <a:r>
              <a:rPr lang="fr-FR" b="1" dirty="0"/>
              <a:t> 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32A7774-5617-4651-B741-806C13E57FD4}"/>
              </a:ext>
            </a:extLst>
          </p:cNvPr>
          <p:cNvSpPr txBox="1"/>
          <p:nvPr/>
        </p:nvSpPr>
        <p:spPr>
          <a:xfrm>
            <a:off x="0" y="1287916"/>
            <a:ext cx="12192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/>
              <a:t>Nous avons vu que l’équilibre Bayésien parfait (EBP) repose sur deux exigences :</a:t>
            </a:r>
          </a:p>
          <a:p>
            <a:r>
              <a:rPr lang="fr-FR" sz="3200" dirty="0"/>
              <a:t> 	</a:t>
            </a:r>
          </a:p>
          <a:p>
            <a:pPr lvl="0"/>
            <a:r>
              <a:rPr lang="fr-FR" sz="3200" dirty="0"/>
              <a:t>	-	La rationalité séquentielle ; et</a:t>
            </a:r>
          </a:p>
          <a:p>
            <a:pPr lvl="0"/>
            <a:r>
              <a:rPr lang="fr-FR" sz="3200" dirty="0"/>
              <a:t>	- 	La cohérence des croyances avec les stratégies.</a:t>
            </a:r>
          </a:p>
          <a:p>
            <a:pPr lvl="0"/>
            <a:endParaRPr lang="fr-FR" sz="32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fr-FR" sz="3200" dirty="0"/>
              <a:t>Voyons comment ces deux exigences s’écrivent formellement.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B9EAB87-0850-401E-B5C3-45460F1E4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77BFC9A-CD6E-4A69-BBAA-4F85573C1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84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4FF3AAF-399A-4321-BFF5-8B641E707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0665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dynamiques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Concept de solution : l’équilibre Bayésien parfait  </a:t>
            </a:r>
            <a:r>
              <a:rPr lang="fr-FR" b="1" dirty="0"/>
              <a:t> 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/>
              <p:nvPr/>
            </p:nvSpPr>
            <p:spPr>
              <a:xfrm>
                <a:off x="0" y="1287916"/>
                <a:ext cx="12192000" cy="47270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r-FR" sz="3200" dirty="0"/>
                  <a:t>Pour un système de croyance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fr-FR" sz="3200" dirty="0"/>
                  <a:t> donné, le profil stratégique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𝒩</m:t>
                        </m:r>
                      </m:sub>
                    </m:sSub>
                  </m:oMath>
                </a14:m>
                <a:r>
                  <a:rPr lang="fr-FR" sz="3200" dirty="0"/>
                  <a:t> satisfait la </a:t>
                </a:r>
                <a:r>
                  <a:rPr lang="fr-FR" sz="3200" b="1" i="1" dirty="0"/>
                  <a:t>rationalité séquentielle</a:t>
                </a:r>
                <a:r>
                  <a:rPr lang="fr-FR" sz="3200" b="1" dirty="0"/>
                  <a:t> </a:t>
                </a:r>
                <a:r>
                  <a:rPr lang="fr-FR" sz="3200" dirty="0"/>
                  <a:t>si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200" dirty="0"/>
              </a:p>
              <a:p>
                <a:r>
                  <a:rPr lang="fr-FR" sz="3200" dirty="0"/>
                  <a:t>	 </a:t>
                </a:r>
                <a:r>
                  <a:rPr lang="fr-FR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∀</a:t>
                </a:r>
                <a14:m>
                  <m:oMath xmlns:m="http://schemas.openxmlformats.org/officeDocument/2006/math">
                    <m:r>
                      <a:rPr lang="fr-FR" sz="3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𝒩</m:t>
                    </m:r>
                  </m:oMath>
                </a14:m>
                <a:r>
                  <a:rPr lang="fr-FR" sz="3200" dirty="0"/>
                  <a:t>, </a:t>
                </a:r>
                <a:r>
                  <a:rPr lang="fr-FR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∀</a:t>
                </a:r>
                <a14:m>
                  <m:oMath xmlns:m="http://schemas.openxmlformats.org/officeDocument/2006/math">
                    <m:r>
                      <a:rPr lang="fr-FR" sz="3200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sz="3200" i="1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320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FR" sz="3200" dirty="0"/>
                  <a:t>, </a:t>
                </a:r>
                <a:r>
                  <a:rPr lang="fr-FR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∀</a:t>
                </a:r>
                <a14:m>
                  <m:oMath xmlns:m="http://schemas.openxmlformats.org/officeDocument/2006/math">
                    <m:r>
                      <a:rPr lang="fr-FR" sz="3200" b="0" i="0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fr-FR" sz="3200" dirty="0"/>
                  <a:t> et </a:t>
                </a:r>
                <a:r>
                  <a:rPr lang="fr-FR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∀</a:t>
                </a:r>
                <a14:m>
                  <m:oMath xmlns:m="http://schemas.openxmlformats.org/officeDocument/2006/math">
                    <m:r>
                      <a:rPr lang="fr-FR" sz="3200" b="0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fr-FR" sz="3200" dirty="0"/>
                  <a:t> on a  </a:t>
                </a:r>
              </a:p>
              <a:p>
                <a:pPr algn="ctr"/>
                <a:endParaRPr lang="fr-FR" sz="3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d>
                            <m:d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fr-FR" sz="320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fr-FR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e>
                          </m:d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p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fr-FR" sz="3200" i="1">
                          <a:latin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fr-FR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),</m:t>
                          </m:r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fr-FR" sz="320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fr-FR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e>
                          </m:d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|</m:t>
                          </m:r>
                          <m:sSup>
                            <m:sSup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FR" sz="3200" dirty="0"/>
              </a:p>
              <a:p>
                <a:r>
                  <a:rPr lang="fr-FR" sz="3200" dirty="0"/>
                  <a:t> </a:t>
                </a:r>
              </a:p>
              <a:p>
                <a:r>
                  <a:rPr lang="fr-FR" sz="3200" dirty="0"/>
                  <a:t>	où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fr-FR" sz="320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.</m:t>
                            </m:r>
                          </m:e>
                        </m:d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lang="fr-FR" sz="3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3200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p>
                                <m:r>
                                  <a:rPr lang="fr-FR" sz="32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p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3200" dirty="0"/>
                  <a:t> désigne l’espérance de gain qui s’écrit 	comme suit.</a:t>
                </a: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287916"/>
                <a:ext cx="12192000" cy="4727063"/>
              </a:xfrm>
              <a:prstGeom prst="rect">
                <a:avLst/>
              </a:prstGeom>
              <a:blipFill>
                <a:blip r:embed="rId3"/>
                <a:stretch>
                  <a:fillRect l="-1150" t="-1675" b="-32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2378A70-C629-4256-B5B5-373F658C8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6437152-C72B-4980-ADE2-2FD948655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85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D624844-6B4A-42EA-9857-09297493F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57264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dynamiques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Concept de solution : l’équilibre Bayésien parfait  </a:t>
            </a:r>
            <a:r>
              <a:rPr lang="fr-FR" b="1" dirty="0"/>
              <a:t> 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/>
              <p:nvPr/>
            </p:nvSpPr>
            <p:spPr>
              <a:xfrm>
                <a:off x="0" y="1287916"/>
                <a:ext cx="12192000" cy="4920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fr-FR" sz="320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fr-FR" sz="320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.</m:t>
                            </m:r>
                          </m:e>
                        </m:d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lang="fr-FR" sz="3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3200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p>
                                <m:r>
                                  <a:rPr lang="fr-FR" sz="32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p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3200" i="1" dirty="0"/>
                  <a:t>=</a:t>
                </a:r>
              </a:p>
              <a:p>
                <a:endParaRPr lang="fr-FR" sz="3200" i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fr-FR" sz="27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sz="27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7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7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sz="27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fr-FR" sz="2700" i="1">
                              <a:latin typeface="Cambria Math" panose="02040503050406030204" pitchFamily="18" charset="0"/>
                            </a:rPr>
                            <m:t>∈</m:t>
                          </m:r>
                          <m:nary>
                            <m:naryPr>
                              <m:chr m:val="∏"/>
                              <m:limLoc m:val="undOvr"/>
                              <m:ctrlPr>
                                <a:rPr lang="fr-FR" sz="27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fr-FR" sz="27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fr-FR" sz="2700" i="1">
                                  <a:latin typeface="Cambria Math" panose="02040503050406030204" pitchFamily="18" charset="0"/>
                                </a:rPr>
                                <m:t>=1, </m:t>
                              </m:r>
                              <m:r>
                                <a:rPr lang="fr-FR" sz="27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fr-FR" sz="2700" i="1"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fr-FR" sz="27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fr-FR" sz="27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fr-FR" sz="27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sz="2700">
                                      <a:latin typeface="Cambria Math" panose="02040503050406030204" pitchFamily="18" charset="0"/>
                                    </a:rPr>
                                    <m:t>Θ</m:t>
                                  </m:r>
                                </m:e>
                                <m:sub>
                                  <m:r>
                                    <a:rPr lang="fr-FR" sz="27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nary>
                        </m:sub>
                        <m:sup/>
                        <m:e>
                          <m:sSub>
                            <m:sSubPr>
                              <m:ctrlPr>
                                <a:rPr lang="fr-FR" sz="27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7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fr-FR" sz="27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27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27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7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27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fr-FR" sz="27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e>
                              <m:sSup>
                                <m:sSupPr>
                                  <m:ctrlPr>
                                    <a:rPr lang="fr-FR" sz="27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70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p>
                                  <m:r>
                                    <a:rPr lang="fr-FR" sz="27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fr-FR" sz="27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sz="27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7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fr-FR" sz="27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7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fr-FR" sz="27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fr-FR" sz="27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b>
                              <m:r>
                                <a:rPr lang="fr-FR" sz="27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fr-FR" sz="2700" i="1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fr-FR" sz="2700" i="1">
                                  <a:latin typeface="Cambria Math" panose="02040503050406030204" pitchFamily="18" charset="0"/>
                                </a:rPr>
                                <m:t>𝒩</m:t>
                              </m:r>
                            </m:sub>
                          </m:sSub>
                          <m:r>
                            <a:rPr lang="fr-FR" sz="2700" i="1">
                              <a:latin typeface="Cambria Math" panose="02040503050406030204" pitchFamily="18" charset="0"/>
                            </a:rPr>
                            <m:t>∈</m:t>
                          </m:r>
                          <m:nary>
                            <m:naryPr>
                              <m:chr m:val="∏"/>
                              <m:limLoc m:val="undOvr"/>
                              <m:ctrlPr>
                                <a:rPr lang="fr-FR" sz="27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fr-FR" sz="27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fr-FR" sz="27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fr-FR" sz="27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fr-FR" sz="27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7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fr-FR" sz="27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sz="27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fr-FR" sz="27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2700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p>
                                      <m:r>
                                        <a:rPr lang="fr-FR" sz="27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</m:sub>
                        <m:sup/>
                        <m:e>
                          <m:d>
                            <m:dPr>
                              <m:ctrlPr>
                                <a:rPr lang="fr-FR" sz="27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∏"/>
                                  <m:limLoc m:val="undOvr"/>
                                  <m:ctrlPr>
                                    <a:rPr lang="fr-FR" sz="27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fr-FR" sz="27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fr-FR" sz="2700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fr-FR" sz="27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fr-FR" sz="27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7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fr-FR" sz="27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fr-FR" sz="27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fr-FR" sz="27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27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fr-FR" sz="2700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fr-FR" sz="27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sSup>
                                            <m:sSupPr>
                                              <m:ctrlPr>
                                                <a:rPr lang="fr-FR" sz="27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fr-FR" sz="2700" i="1">
                                                  <a:latin typeface="Cambria Math" panose="02040503050406030204" pitchFamily="18" charset="0"/>
                                                </a:rPr>
                                                <m:t>𝐻</m:t>
                                              </m:r>
                                            </m:e>
                                            <m:sup>
                                              <m:r>
                                                <a:rPr lang="fr-FR" sz="2700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sup>
                                          </m:sSup>
                                          <m:r>
                                            <a:rPr lang="fr-FR" sz="27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fr-FR" sz="2700" i="1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fr-FR" sz="27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d>
                          <m:sSub>
                            <m:sSubPr>
                              <m:ctrlPr>
                                <a:rPr lang="fr-FR" sz="27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7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fr-FR" sz="27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fr-FR" sz="27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fr-FR" sz="27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7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fr-FR" sz="27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sz="2700" i="1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fr-FR" sz="27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7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fr-FR" sz="27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fr-FR" sz="27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27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7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7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fr-FR" sz="27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27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7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7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sz="27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fr-FR" sz="270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fr-FR" sz="2700" dirty="0"/>
              </a:p>
              <a:p>
                <a:endParaRPr lang="fr-FR" sz="2700" dirty="0"/>
              </a:p>
              <a:p>
                <a:r>
                  <a:rPr lang="fr-FR" sz="3200" dirty="0"/>
                  <a:t>lorsque l’ensemble de types (et d’actions) est fini et s’écrit avec une intégrale en place de la somme sinon.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200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287916"/>
                <a:ext cx="12192000" cy="4920514"/>
              </a:xfrm>
              <a:prstGeom prst="rect">
                <a:avLst/>
              </a:prstGeom>
              <a:blipFill>
                <a:blip r:embed="rId3"/>
                <a:stretch>
                  <a:fillRect l="-12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6C0D316-A0D0-4189-8A00-B506ECA2E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EE07D67-521B-4D92-89F5-D30908F24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86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F429BAF-87E7-4177-A488-A99C3D6E5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4855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dynamiques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Concept de solution : l’équilibre Bayésien parfait  </a:t>
            </a:r>
            <a:r>
              <a:rPr lang="fr-FR" b="1" dirty="0"/>
              <a:t> 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/>
              <p:nvPr/>
            </p:nvSpPr>
            <p:spPr>
              <a:xfrm>
                <a:off x="0" y="1287916"/>
                <a:ext cx="12192000" cy="56812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3000" dirty="0"/>
                  <a:t>La </a:t>
                </a:r>
                <a:r>
                  <a:rPr lang="fr-FR" sz="3000" b="1" i="1" dirty="0"/>
                  <a:t>cohérence des croyances avec les stratégies</a:t>
                </a:r>
                <a:r>
                  <a:rPr lang="fr-FR" sz="3000" b="1" dirty="0"/>
                  <a:t> </a:t>
                </a:r>
                <a:r>
                  <a:rPr lang="fr-FR" sz="3000" dirty="0"/>
                  <a:t>consiste à utiliser la règle de Bayes de la manière suivante: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sz="3000" dirty="0"/>
              </a:p>
              <a:p>
                <a:r>
                  <a:rPr lang="fr-FR" sz="3000" dirty="0"/>
                  <a:t>     -	</a:t>
                </a:r>
                <a14:m>
                  <m:oMath xmlns:m="http://schemas.openxmlformats.org/officeDocument/2006/math">
                    <m:r>
                      <a:rPr lang="fr-FR" sz="30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FR" sz="3000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fr-FR" sz="3000" dirty="0"/>
                  <a:t>, on suppose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3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30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fr-FR" sz="30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fr-FR" sz="3000" i="1">
                        <a:latin typeface="Cambria Math" panose="02040503050406030204" pitchFamily="18" charset="0"/>
                      </a:rPr>
                      <m:t>=∅</m:t>
                    </m:r>
                  </m:oMath>
                </a14:m>
                <a:r>
                  <a:rPr lang="fr-FR" sz="3000" dirty="0"/>
                  <a:t>, et </a:t>
                </a:r>
                <a:r>
                  <a:rPr lang="fr-FR" sz="3000" dirty="0">
                    <a:cs typeface="Arial" panose="020B0604020202020204" pitchFamily="34" charset="0"/>
                  </a:rPr>
                  <a:t>∀</a:t>
                </a:r>
                <a:r>
                  <a:rPr lang="fr-FR" sz="3000" dirty="0"/>
                  <a:t> </a:t>
                </a:r>
                <a14:m>
                  <m:oMath xmlns:m="http://schemas.openxmlformats.org/officeDocument/2006/math">
                    <m:r>
                      <a:rPr lang="fr-FR" sz="30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fr-FR" sz="3000" i="1">
                        <a:latin typeface="Cambria Math" panose="02040503050406030204" pitchFamily="18" charset="0"/>
                      </a:rPr>
                      <m:t>≠</m:t>
                    </m:r>
                    <m:r>
                      <a:rPr lang="fr-FR" sz="3000" i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fr-FR" sz="3000" dirty="0"/>
                  <a:t> on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0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FR" sz="3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fr-FR" sz="3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3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0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FR" sz="30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  <m:e>
                        <m:sSup>
                          <m:sSupPr>
                            <m:ctrlPr>
                              <a:rPr lang="fr-FR" sz="3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30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fr-FR" sz="3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  <m:r>
                          <a:rPr lang="fr-FR" sz="3000" i="1">
                            <a:latin typeface="Cambria Math" panose="02040503050406030204" pitchFamily="18" charset="0"/>
                          </a:rPr>
                          <m:t>=∅</m:t>
                        </m:r>
                      </m:e>
                    </m:d>
                    <m:r>
                      <a:rPr lang="fr-FR" sz="3000" i="1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fr-FR" sz="3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0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sz="30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fr-FR" sz="3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3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0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FR" sz="30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fr-FR" sz="30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fr-FR" sz="3000" dirty="0"/>
              </a:p>
              <a:p>
                <a:endParaRPr lang="fr-FR" sz="3000" dirty="0"/>
              </a:p>
              <a:p>
                <a:r>
                  <a:rPr lang="fr-FR" sz="3000" dirty="0"/>
                  <a:t>     -	 </a:t>
                </a:r>
                <a14:m>
                  <m:oMath xmlns:m="http://schemas.openxmlformats.org/officeDocument/2006/math">
                    <m:r>
                      <a:rPr lang="fr-FR" sz="3000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FR" sz="3000" b="0" i="1" dirty="0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fr-FR" sz="3000" i="1" dirty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fr-FR" sz="3000" dirty="0"/>
                  <a:t>, partant de l’observation de l’histoire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3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30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fr-FR" sz="30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sz="3000" i="1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</m:oMath>
                </a14:m>
                <a:r>
                  <a:rPr lang="fr-FR" sz="3000" dirty="0"/>
                  <a:t> dont l’action 	du joueur </a:t>
                </a:r>
                <a14:m>
                  <m:oMath xmlns:m="http://schemas.openxmlformats.org/officeDocument/2006/math">
                    <m:r>
                      <a:rPr lang="fr-FR" sz="3000" i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fr-FR" sz="3000" dirty="0"/>
                  <a:t> à la date </a:t>
                </a:r>
                <a14:m>
                  <m:oMath xmlns:m="http://schemas.openxmlformats.org/officeDocument/2006/math">
                    <m:r>
                      <a:rPr lang="fr-FR" sz="30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FR" sz="3000" i="1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fr-FR" sz="3000" dirty="0"/>
                  <a:t> (sélectionnée selon la stratégie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0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30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fr-FR" sz="3000" dirty="0"/>
                  <a:t>) est 	noté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fr-FR" sz="30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fr-FR" sz="3000" dirty="0"/>
                  <a:t>, la croyance du joueur </a:t>
                </a:r>
                <a14:m>
                  <m:oMath xmlns:m="http://schemas.openxmlformats.org/officeDocument/2006/math">
                    <m:r>
                      <a:rPr lang="fr-FR" sz="3000" i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fr-FR" sz="3000" dirty="0"/>
                  <a:t> s’écrit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3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30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fr-FR" sz="3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fr-FR" sz="3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3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0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30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  <m:e>
                          <m:sSup>
                            <m:sSupPr>
                              <m:ctrlPr>
                                <a:rPr lang="fr-FR" sz="3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0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fr-FR" sz="3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fr-FR" sz="3000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p>
                        </m:e>
                      </m:d>
                      <m:r>
                        <a:rPr lang="fr-FR" sz="30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3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3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0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fr-FR" sz="3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3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  <m:e>
                              <m:sSup>
                                <m:sSupPr>
                                  <m:ctrlP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p>
                                  <m: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</m:e>
                          </m:d>
                          <m:sSub>
                            <m:sSubPr>
                              <m:ctrlPr>
                                <a:rPr lang="fr-FR" sz="3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0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FR" sz="30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3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  <m:e>
                              <m:sSup>
                                <m:sSupPr>
                                  <m:ctrlP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p>
                                  <m: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fr-FR" sz="3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supHide m:val="on"/>
                              <m:ctrlPr>
                                <a:rPr lang="fr-FR" sz="3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Sup>
                                <m:sSubSupPr>
                                  <m:ctrlP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fr-FR" sz="3000" i="1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sz="3000">
                                      <a:latin typeface="Cambria Math" panose="02040503050406030204" pitchFamily="18" charset="0"/>
                                    </a:rPr>
                                    <m:t>Θ</m:t>
                                  </m:r>
                                </m:e>
                                <m:sub>
                                  <m: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fr-FR" sz="3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30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sz="30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fr-FR" sz="30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e>
                                <m:e>
                                  <m:sSup>
                                    <m:sSupPr>
                                      <m:ctrlPr>
                                        <a:rPr lang="fr-FR" sz="3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3000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p>
                                      <m:r>
                                        <a:rPr lang="fr-FR" sz="30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  <m:sSub>
                            <m:sSubPr>
                              <m:ctrlPr>
                                <a:rPr lang="fr-FR" sz="3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0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FR" sz="30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3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  <m:e>
                              <m:sSup>
                                <m:sSupPr>
                                  <m:ctrlP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p>
                                  <m: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fr-FR" sz="3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d>
                        </m:den>
                      </m:f>
                      <m:r>
                        <a:rPr lang="fr-FR" sz="3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3000" i="1">
                          <a:latin typeface="Cambria Math" panose="02040503050406030204" pitchFamily="18" charset="0"/>
                        </a:rPr>
                        <m:t>𝜇</m:t>
                      </m:r>
                      <m:d>
                        <m:dPr>
                          <m:ctrlPr>
                            <a:rPr lang="fr-FR" sz="3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3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0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30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  <m:e>
                          <m:sSup>
                            <m:sSupPr>
                              <m:ctrlPr>
                                <a:rPr lang="fr-FR" sz="3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0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fr-FR" sz="3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fr-FR" sz="30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3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fr-FR" sz="30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FR" sz="3000" dirty="0"/>
              </a:p>
              <a:p>
                <a:r>
                  <a:rPr lang="fr-FR" sz="3000" dirty="0"/>
                  <a:t>	lorsque le dénominateur de cette fraction est non nul. </a:t>
                </a: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287916"/>
                <a:ext cx="12192000" cy="5681235"/>
              </a:xfrm>
              <a:prstGeom prst="rect">
                <a:avLst/>
              </a:prstGeom>
              <a:blipFill>
                <a:blip r:embed="rId3"/>
                <a:stretch>
                  <a:fillRect l="-1000" t="-1395" r="-550" b="-236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45763F3-44A2-4CD9-95FC-796CCA611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7D5BF09-A6E0-44EB-A3C8-2FF73F9FC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87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005990A-8EAE-4C67-929D-EDCD773B35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8861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dynamiques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Concept de solution : l’équilibre Bayésien parfait  </a:t>
            </a:r>
            <a:r>
              <a:rPr lang="fr-FR" b="1" dirty="0"/>
              <a:t> 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/>
              <p:nvPr/>
            </p:nvSpPr>
            <p:spPr>
              <a:xfrm>
                <a:off x="0" y="1287916"/>
                <a:ext cx="12192000" cy="6105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30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30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fr-FR" sz="30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fr-FR" sz="30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  <m:e>
                          <m:sSup>
                            <m:sSupPr>
                              <m:ctrlP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p>
                        </m:e>
                      </m:d>
                      <m:r>
                        <a:rPr lang="fr-FR" sz="3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30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  <m:e>
                              <m:sSup>
                                <m:sSupPr>
                                  <m:ctrlP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p>
                                  <m: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</m:e>
                          </m:d>
                          <m:sSub>
                            <m:sSubPr>
                              <m:ctrlP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  <m:e>
                              <m:sSup>
                                <m:sSupPr>
                                  <m:ctrlP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p>
                                  <m: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supHide m:val="on"/>
                              <m:ctrlP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Sup>
                                <m:sSubSupPr>
                                  <m:ctrlP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sz="300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Θ</m:t>
                                  </m:r>
                                </m:e>
                                <m:sub>
                                  <m: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fr-FR" sz="30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30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sz="30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fr-FR" sz="30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e>
                                <m:e>
                                  <m:sSup>
                                    <m:sSupPr>
                                      <m:ctrlPr>
                                        <a:rPr lang="fr-FR" sz="30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30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p>
                                      <m:r>
                                        <a:rPr lang="fr-FR" sz="30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  <m:sSub>
                            <m:sSubPr>
                              <m:ctrlP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  <m:e>
                              <m:sSup>
                                <m:sSupPr>
                                  <m:ctrlP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p>
                                  <m: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d>
                        </m:den>
                      </m:f>
                      <m:r>
                        <a:rPr lang="fr-FR" sz="300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30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d>
                        <m:dPr>
                          <m:ctrlPr>
                            <a:rPr lang="fr-FR" sz="30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  <m:e>
                          <m:sSup>
                            <m:sSupPr>
                              <m:ctrlP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fr-FR" sz="30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FR" sz="30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r-FR" sz="3000" dirty="0"/>
                  <a:t>Lorsque le dénominateur de cette fraction est nul le théorème de Bayes ne s’applique pas.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0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r-FR" sz="3000" dirty="0"/>
                  <a:t> La croyance du joueur </a:t>
                </a:r>
                <a14:m>
                  <m:oMath xmlns:m="http://schemas.openxmlformats.org/officeDocument/2006/math">
                    <m:r>
                      <a:rPr lang="fr-FR" sz="30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fr-FR" sz="3000" dirty="0"/>
                  <a:t> doit alors simplement respecter l’égalité avec le membre de droite, qui lui peut être choisi arbitrairement.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0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r-FR" sz="3000" dirty="0"/>
                  <a:t>En particulier, c’est le cas lorsque le joueur </a:t>
                </a:r>
                <a14:m>
                  <m:oMath xmlns:m="http://schemas.openxmlformats.org/officeDocument/2006/math">
                    <m:r>
                      <a:rPr lang="fr-FR" sz="30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fr-FR" sz="3000" dirty="0"/>
                  <a:t> observe une action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fr-FR" sz="30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fr-FR" sz="3000" dirty="0"/>
                  <a:t> située hors du sentier d’équilibre (i.e., pour laquelle il n’y a pas de type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0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FR" sz="30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fr-FR" sz="3000" dirty="0"/>
                  <a:t> tel que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0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30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fr-FR" sz="3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3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fr-FR" sz="30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  <m:e>
                        <m:sSup>
                          <m:sSupPr>
                            <m:ctrlPr>
                              <a:rPr lang="fr-FR" sz="3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30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fr-FR" sz="3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  <m:r>
                          <a:rPr lang="fr-FR" sz="30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sz="3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0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FR" sz="30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fr-FR" sz="3000" i="1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fr-FR" sz="3000" dirty="0"/>
                  <a:t>).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000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287916"/>
                <a:ext cx="12192000" cy="6105774"/>
              </a:xfrm>
              <a:prstGeom prst="rect">
                <a:avLst/>
              </a:prstGeom>
              <a:blipFill>
                <a:blip r:embed="rId3"/>
                <a:stretch>
                  <a:fillRect l="-1000" r="-16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40E0000A-0AD9-4B5D-81C7-88E1FA7AF008}"/>
              </a:ext>
            </a:extLst>
          </p:cNvPr>
          <p:cNvCxnSpPr/>
          <p:nvPr/>
        </p:nvCxnSpPr>
        <p:spPr>
          <a:xfrm flipV="1">
            <a:off x="3670479" y="1410237"/>
            <a:ext cx="4778062" cy="1139780"/>
          </a:xfrm>
          <a:prstGeom prst="line">
            <a:avLst/>
          </a:prstGeom>
          <a:ln w="76200">
            <a:solidFill>
              <a:srgbClr val="FF3B3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F3CF7639-FF92-49A3-B870-FFCDB74D7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DCBAAB3-8D95-4D14-A1CC-CC7DE86DD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88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8BE9A82-FD91-41E8-BC7F-FED66C5A3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0670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dynamiques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Concept de solution : l’équilibre Bayésien parfait  </a:t>
            </a:r>
            <a:r>
              <a:rPr lang="fr-FR" b="1" dirty="0"/>
              <a:t> 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/>
              <p:nvPr/>
            </p:nvSpPr>
            <p:spPr>
              <a:xfrm>
                <a:off x="0" y="1287916"/>
                <a:ext cx="12192000" cy="56110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30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30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fr-FR" sz="30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fr-FR" sz="30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  <m:e>
                          <m:sSup>
                            <m:sSupPr>
                              <m:ctrlP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p>
                        </m:e>
                      </m:d>
                      <m:r>
                        <a:rPr lang="fr-FR" sz="3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30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  <m:e>
                              <m:sSup>
                                <m:sSupPr>
                                  <m:ctrlP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p>
                                  <m: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</m:e>
                          </m:d>
                          <m:sSub>
                            <m:sSubPr>
                              <m:ctrlP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  <m:e>
                              <m:sSup>
                                <m:sSupPr>
                                  <m:ctrlP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p>
                                  <m: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supHide m:val="on"/>
                              <m:ctrlP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Sup>
                                <m:sSubSupPr>
                                  <m:ctrlP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sz="300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Θ</m:t>
                                  </m:r>
                                </m:e>
                                <m:sub>
                                  <m: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fr-FR" sz="30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30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sz="30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fr-FR" sz="30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e>
                                <m:e>
                                  <m:sSup>
                                    <m:sSupPr>
                                      <m:ctrlPr>
                                        <a:rPr lang="fr-FR" sz="30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30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p>
                                      <m:r>
                                        <a:rPr lang="fr-FR" sz="3000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  <m:sSub>
                            <m:sSubPr>
                              <m:ctrlP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  <m:e>
                              <m:sSup>
                                <m:sSupPr>
                                  <m:ctrlP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p>
                                  <m: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fr-FR" sz="3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d>
                        </m:den>
                      </m:f>
                      <m:r>
                        <a:rPr lang="fr-FR" sz="300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30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d>
                        <m:dPr>
                          <m:ctrlPr>
                            <a:rPr lang="fr-FR" sz="30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  <m:e>
                          <m:sSup>
                            <m:sSupPr>
                              <m:ctrlP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fr-FR" sz="30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fr-FR" sz="3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FR" sz="30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r-FR" sz="3000" dirty="0"/>
                  <a:t>On remarque que la </a:t>
                </a:r>
                <a:r>
                  <a:rPr lang="fr-FR" sz="3000" dirty="0">
                    <a:solidFill>
                      <a:srgbClr val="FF0000"/>
                    </a:solidFill>
                  </a:rPr>
                  <a:t>seconde égalité </a:t>
                </a:r>
                <a:r>
                  <a:rPr lang="fr-FR" sz="3000" dirty="0"/>
                  <a:t>impose que cette croyance dépend uniquement de l’histoire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3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30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fr-FR" sz="3000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fr-FR" sz="3000" dirty="0"/>
                  <a:t> et de l’action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fr-FR" sz="30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fr-FR" sz="3000" dirty="0"/>
                  <a:t>.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0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r-FR" sz="3000" dirty="0"/>
                  <a:t>Elle ne dépend ni de l’identité du joueur </a:t>
                </a:r>
                <a14:m>
                  <m:oMath xmlns:m="http://schemas.openxmlformats.org/officeDocument/2006/math">
                    <m:r>
                      <a:rPr lang="fr-FR" sz="30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fr-FR" sz="3000" dirty="0"/>
                  <a:t> (avec </a:t>
                </a:r>
                <a14:m>
                  <m:oMath xmlns:m="http://schemas.openxmlformats.org/officeDocument/2006/math">
                    <m:r>
                      <a:rPr lang="fr-FR" sz="30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fr-FR" sz="3000" i="1">
                        <a:latin typeface="Cambria Math" panose="02040503050406030204" pitchFamily="18" charset="0"/>
                      </a:rPr>
                      <m:t>≠</m:t>
                    </m:r>
                    <m:r>
                      <a:rPr lang="fr-FR" sz="3000" i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fr-FR" sz="3000" dirty="0"/>
                  <a:t>) ni de l’action jouée à la date </a:t>
                </a:r>
                <a14:m>
                  <m:oMath xmlns:m="http://schemas.openxmlformats.org/officeDocument/2006/math">
                    <m:r>
                      <a:rPr lang="fr-FR" sz="30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FR" sz="3000" i="1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fr-FR" sz="3000" dirty="0"/>
                  <a:t> par un autre joueur que le joueur </a:t>
                </a:r>
                <a14:m>
                  <m:oMath xmlns:m="http://schemas.openxmlformats.org/officeDocument/2006/math">
                    <m:r>
                      <a:rPr lang="fr-FR" sz="3000" i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fr-FR" sz="3000" dirty="0"/>
                  <a:t>.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0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r-FR" sz="3000" dirty="0"/>
                  <a:t>Les croyances que les joueurs </a:t>
                </a:r>
                <a14:m>
                  <m:oMath xmlns:m="http://schemas.openxmlformats.org/officeDocument/2006/math">
                    <m:r>
                      <a:rPr lang="fr-FR" sz="30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fr-FR" sz="3000" dirty="0"/>
                  <a:t> et </a:t>
                </a:r>
                <a14:m>
                  <m:oMath xmlns:m="http://schemas.openxmlformats.org/officeDocument/2006/math">
                    <m:r>
                      <a:rPr lang="fr-FR" sz="3000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fr-FR" sz="3000" dirty="0"/>
                  <a:t> forment sur le type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0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FR" sz="30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fr-FR" sz="3000" dirty="0"/>
                  <a:t> du joueur </a:t>
                </a:r>
                <a14:m>
                  <m:oMath xmlns:m="http://schemas.openxmlformats.org/officeDocument/2006/math">
                    <m:r>
                      <a:rPr lang="fr-FR" sz="3000" i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fr-FR" sz="3000" dirty="0"/>
                  <a:t> doivent donc être identiques, et leur évolution d’une date sur l’autre ne doit tenir compte que du comportement du joueur </a:t>
                </a:r>
                <a14:m>
                  <m:oMath xmlns:m="http://schemas.openxmlformats.org/officeDocument/2006/math">
                    <m:r>
                      <a:rPr lang="fr-FR" sz="3000" i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fr-FR" sz="3000" dirty="0"/>
                  <a:t> à cette date.</a:t>
                </a: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287916"/>
                <a:ext cx="12192000" cy="5611023"/>
              </a:xfrm>
              <a:prstGeom prst="rect">
                <a:avLst/>
              </a:prstGeom>
              <a:blipFill>
                <a:blip r:embed="rId3"/>
                <a:stretch>
                  <a:fillRect l="-1000" r="-1300" b="-228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llipse 3">
            <a:extLst>
              <a:ext uri="{FF2B5EF4-FFF2-40B4-BE49-F238E27FC236}">
                <a16:creationId xmlns:a16="http://schemas.microsoft.com/office/drawing/2014/main" id="{7E978634-0C95-4289-9F54-9BE20042C19F}"/>
              </a:ext>
            </a:extLst>
          </p:cNvPr>
          <p:cNvSpPr/>
          <p:nvPr/>
        </p:nvSpPr>
        <p:spPr>
          <a:xfrm>
            <a:off x="8545132" y="1661375"/>
            <a:ext cx="412124" cy="547352"/>
          </a:xfrm>
          <a:prstGeom prst="ellipse">
            <a:avLst/>
          </a:prstGeom>
          <a:noFill/>
          <a:ln w="57150">
            <a:solidFill>
              <a:srgbClr val="FF3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14C01D-C8F2-485F-9C95-84B73FDBB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A30C984-8B52-4229-9752-721AA51E8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89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427CF8E-5623-40D3-9C2B-11F7A3D7A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818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statiques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Exemple introductif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6F7D0CD5-CB69-4A6C-9BBB-0C029308A225}"/>
                  </a:ext>
                </a:extLst>
              </p:cNvPr>
              <p:cNvSpPr txBox="1"/>
              <p:nvPr/>
            </p:nvSpPr>
            <p:spPr>
              <a:xfrm>
                <a:off x="244929" y="3305682"/>
                <a:ext cx="11821884" cy="4521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fr-FR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</a:t>
                </a:r>
                <a:r>
                  <a:rPr lang="fr-FR" sz="28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ace 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8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fr-FR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𝐺</m:t>
                        </m:r>
                      </m:e>
                    </m:d>
                  </m:oMath>
                </a14:m>
                <a:r>
                  <a:rPr lang="fr-FR" sz="28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la meilleure réponse de la firme 1: </a:t>
                </a: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8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sz="2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𝑀𝑅</m:t>
                          </m:r>
                        </m:e>
                        <m:sub>
                          <m:r>
                            <a:rPr lang="fr-FR" sz="2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fr-FR" sz="2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2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  <m:r>
                            <a:rPr lang="fr-FR" sz="2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fr-FR" sz="2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𝐺</m:t>
                          </m:r>
                        </m:e>
                      </m:d>
                      <m:r>
                        <a:rPr lang="fr-FR" sz="28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fr-FR" sz="2800" b="1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fr-FR" sz="2800" b="1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𝐻</m:t>
                                  </m:r>
                                </m:e>
                              </m:d>
                              <m:r>
                                <a:rPr lang="fr-FR" sz="2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fr-FR" sz="28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si</m:t>
                              </m:r>
                              <m:r>
                                <a:rPr lang="fr-FR" sz="2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4</m:t>
                              </m:r>
                              <m:d>
                                <m:dPr>
                                  <m:ctrlPr>
                                    <a:rPr lang="fr-FR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1−</m:t>
                                  </m:r>
                                  <m:r>
                                    <a:rPr lang="fr-FR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𝑝</m:t>
                                  </m:r>
                                </m:e>
                              </m:d>
                              <m:r>
                                <a:rPr lang="fr-FR" sz="2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&gt;2</m:t>
                              </m:r>
                              <m:r>
                                <a:rPr lang="fr-FR" sz="2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  <m:r>
                                <a:rPr lang="fr-FR" sz="2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;  </m:t>
                              </m:r>
                            </m:e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𝐻</m:t>
                                  </m:r>
                                  <m:r>
                                    <a:rPr lang="fr-FR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fr-FR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𝐵</m:t>
                                  </m:r>
                                </m:e>
                              </m:d>
                              <m:r>
                                <a:rPr lang="fr-FR" sz="2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fr-FR" sz="28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si</m:t>
                              </m:r>
                              <m:r>
                                <a:rPr lang="fr-FR" sz="2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4</m:t>
                              </m:r>
                              <m:d>
                                <m:dPr>
                                  <m:ctrlPr>
                                    <a:rPr lang="fr-FR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1−</m:t>
                                  </m:r>
                                  <m:r>
                                    <a:rPr lang="fr-FR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𝑝</m:t>
                                  </m:r>
                                </m:e>
                              </m:d>
                              <m:r>
                                <a:rPr lang="fr-FR" sz="2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=2</m:t>
                              </m:r>
                              <m:r>
                                <a:rPr lang="fr-FR" sz="2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  <m:r>
                                <a:rPr lang="fr-FR" sz="2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;</m:t>
                              </m:r>
                              <m:r>
                                <a:rPr lang="fr-FR" sz="2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𝑒𝑡</m:t>
                              </m:r>
                              <m:r>
                                <a:rPr lang="fr-FR" sz="2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e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𝐵</m:t>
                                  </m:r>
                                </m:e>
                              </m:d>
                              <m:r>
                                <a:rPr lang="fr-FR" sz="2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fr-FR" sz="28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si</m:t>
                              </m:r>
                              <m:r>
                                <a:rPr lang="fr-FR" sz="2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4</m:t>
                              </m:r>
                              <m:d>
                                <m:dPr>
                                  <m:ctrlPr>
                                    <a:rPr lang="fr-FR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1−</m:t>
                                  </m:r>
                                  <m:r>
                                    <a:rPr lang="fr-FR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𝑝</m:t>
                                  </m:r>
                                </m:e>
                              </m:d>
                              <m:r>
                                <a:rPr lang="fr-FR" sz="2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&lt;2</m:t>
                              </m:r>
                              <m:r>
                                <a:rPr lang="fr-FR" sz="2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e>
                          </m:eqArr>
                        </m:e>
                      </m:d>
                      <m:r>
                        <a:rPr lang="fr-FR" sz="28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fr-FR" sz="2800" b="1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fr-FR" sz="2800" b="1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𝐻</m:t>
                                  </m:r>
                                </m:e>
                              </m:d>
                              <m:r>
                                <a:rPr lang="fr-FR" sz="2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fr-FR" sz="28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si</m:t>
                              </m:r>
                              <m:r>
                                <a:rPr lang="fr-FR" sz="2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fr-FR" sz="2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  <m:r>
                                <a:rPr lang="fr-FR" sz="2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f>
                                <m:fPr>
                                  <m:ctrlPr>
                                    <a:rPr lang="fr-FR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fr-FR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fr-FR" sz="2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; </m:t>
                              </m:r>
                            </m:e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𝐻</m:t>
                                  </m:r>
                                  <m:r>
                                    <a:rPr lang="fr-FR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fr-FR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𝐵</m:t>
                                  </m:r>
                                </m:e>
                              </m:d>
                              <m:r>
                                <a:rPr lang="fr-FR" sz="2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fr-FR" sz="28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si</m:t>
                              </m:r>
                              <m:r>
                                <a:rPr lang="fr-FR" sz="2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fr-FR" sz="2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  <m:r>
                                <a:rPr lang="fr-FR" sz="2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fr-FR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fr-FR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fr-FR" sz="2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;</m:t>
                              </m:r>
                              <m:r>
                                <a:rPr lang="fr-FR" sz="2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𝑒𝑡</m:t>
                              </m:r>
                            </m:e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𝐵</m:t>
                                  </m:r>
                                </m:e>
                              </m:d>
                              <m:r>
                                <a:rPr lang="fr-FR" sz="2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fr-FR" sz="28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si</m:t>
                              </m:r>
                              <m:r>
                                <a:rPr lang="fr-FR" sz="2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fr-FR" sz="2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  <m:r>
                                <a:rPr lang="fr-FR" sz="2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f>
                                <m:fPr>
                                  <m:ctrlPr>
                                    <a:rPr lang="fr-FR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fr-FR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fr-FR" sz="2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fr-FR" sz="240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 algn="just">
                  <a:lnSpc>
                    <a:spcPct val="115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endParaRPr lang="fr-FR" sz="280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endParaRPr lang="fr-FR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6F7D0CD5-CB69-4A6C-9BBB-0C029308A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29" y="3305682"/>
                <a:ext cx="11821884" cy="4521494"/>
              </a:xfrm>
              <a:prstGeom prst="rect">
                <a:avLst/>
              </a:prstGeom>
              <a:blipFill>
                <a:blip r:embed="rId2"/>
                <a:stretch>
                  <a:fillRect l="-1031" t="-134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au 13">
                <a:extLst>
                  <a:ext uri="{FF2B5EF4-FFF2-40B4-BE49-F238E27FC236}">
                    <a16:creationId xmlns:a16="http://schemas.microsoft.com/office/drawing/2014/main" id="{81CB7112-048D-4DF7-94ED-E8E02AECBFF0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22514" y="1371599"/>
              <a:ext cx="11266715" cy="193128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679580">
                      <a:extLst>
                        <a:ext uri="{9D8B030D-6E8A-4147-A177-3AD203B41FA5}">
                          <a16:colId xmlns:a16="http://schemas.microsoft.com/office/drawing/2014/main" val="1288473207"/>
                        </a:ext>
                      </a:extLst>
                    </a:gridCol>
                    <a:gridCol w="1679580">
                      <a:extLst>
                        <a:ext uri="{9D8B030D-6E8A-4147-A177-3AD203B41FA5}">
                          <a16:colId xmlns:a16="http://schemas.microsoft.com/office/drawing/2014/main" val="4132664088"/>
                        </a:ext>
                      </a:extLst>
                    </a:gridCol>
                    <a:gridCol w="2055296">
                      <a:extLst>
                        <a:ext uri="{9D8B030D-6E8A-4147-A177-3AD203B41FA5}">
                          <a16:colId xmlns:a16="http://schemas.microsoft.com/office/drawing/2014/main" val="2848668404"/>
                        </a:ext>
                      </a:extLst>
                    </a:gridCol>
                    <a:gridCol w="2114199">
                      <a:extLst>
                        <a:ext uri="{9D8B030D-6E8A-4147-A177-3AD203B41FA5}">
                          <a16:colId xmlns:a16="http://schemas.microsoft.com/office/drawing/2014/main" val="747609456"/>
                        </a:ext>
                      </a:extLst>
                    </a:gridCol>
                    <a:gridCol w="2114199">
                      <a:extLst>
                        <a:ext uri="{9D8B030D-6E8A-4147-A177-3AD203B41FA5}">
                          <a16:colId xmlns:a16="http://schemas.microsoft.com/office/drawing/2014/main" val="2036575779"/>
                        </a:ext>
                      </a:extLst>
                    </a:gridCol>
                    <a:gridCol w="1623861">
                      <a:extLst>
                        <a:ext uri="{9D8B030D-6E8A-4147-A177-3AD203B41FA5}">
                          <a16:colId xmlns:a16="http://schemas.microsoft.com/office/drawing/2014/main" val="394097051"/>
                        </a:ext>
                      </a:extLst>
                    </a:gridCol>
                  </a:tblGrid>
                  <a:tr h="457618">
                    <a:tc rowSpan="2"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800" dirty="0">
                              <a:effectLst/>
                            </a:rPr>
                            <a:t> </a:t>
                          </a:r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2"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4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800" dirty="0">
                              <a:effectLst/>
                            </a:rPr>
                            <a:t>Firme 2</a:t>
                          </a:r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83660001"/>
                      </a:ext>
                    </a:extLst>
                  </a:tr>
                  <a:tr h="486090">
                    <a:tc gridSpan="2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fr-FR" sz="2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fr-FR" sz="2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fr-FR" sz="2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fr-FR" sz="2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fr-FR" sz="2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816968751"/>
                      </a:ext>
                    </a:extLst>
                  </a:tr>
                  <a:tr h="486090">
                    <a:tc row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800" dirty="0">
                              <a:effectLst/>
                            </a:rPr>
                            <a:t>Firme 1</a:t>
                          </a:r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4(1−</m:t>
                                </m:r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274057442"/>
                      </a:ext>
                    </a:extLst>
                  </a:tr>
                  <a:tr h="486090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2(1−</m:t>
                                </m:r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800">
                                    <a:effectLst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1103256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au 13">
                <a:extLst>
                  <a:ext uri="{FF2B5EF4-FFF2-40B4-BE49-F238E27FC236}">
                    <a16:creationId xmlns:a16="http://schemas.microsoft.com/office/drawing/2014/main" id="{81CB7112-048D-4DF7-94ED-E8E02AECBFF0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22514" y="1371599"/>
              <a:ext cx="11266715" cy="193128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679580">
                      <a:extLst>
                        <a:ext uri="{9D8B030D-6E8A-4147-A177-3AD203B41FA5}">
                          <a16:colId xmlns:a16="http://schemas.microsoft.com/office/drawing/2014/main" val="1288473207"/>
                        </a:ext>
                      </a:extLst>
                    </a:gridCol>
                    <a:gridCol w="1679580">
                      <a:extLst>
                        <a:ext uri="{9D8B030D-6E8A-4147-A177-3AD203B41FA5}">
                          <a16:colId xmlns:a16="http://schemas.microsoft.com/office/drawing/2014/main" val="4132664088"/>
                        </a:ext>
                      </a:extLst>
                    </a:gridCol>
                    <a:gridCol w="2055296">
                      <a:extLst>
                        <a:ext uri="{9D8B030D-6E8A-4147-A177-3AD203B41FA5}">
                          <a16:colId xmlns:a16="http://schemas.microsoft.com/office/drawing/2014/main" val="2848668404"/>
                        </a:ext>
                      </a:extLst>
                    </a:gridCol>
                    <a:gridCol w="2114199">
                      <a:extLst>
                        <a:ext uri="{9D8B030D-6E8A-4147-A177-3AD203B41FA5}">
                          <a16:colId xmlns:a16="http://schemas.microsoft.com/office/drawing/2014/main" val="747609456"/>
                        </a:ext>
                      </a:extLst>
                    </a:gridCol>
                    <a:gridCol w="2114199">
                      <a:extLst>
                        <a:ext uri="{9D8B030D-6E8A-4147-A177-3AD203B41FA5}">
                          <a16:colId xmlns:a16="http://schemas.microsoft.com/office/drawing/2014/main" val="2036575779"/>
                        </a:ext>
                      </a:extLst>
                    </a:gridCol>
                    <a:gridCol w="1623861">
                      <a:extLst>
                        <a:ext uri="{9D8B030D-6E8A-4147-A177-3AD203B41FA5}">
                          <a16:colId xmlns:a16="http://schemas.microsoft.com/office/drawing/2014/main" val="394097051"/>
                        </a:ext>
                      </a:extLst>
                    </a:gridCol>
                  </a:tblGrid>
                  <a:tr h="459105">
                    <a:tc rowSpan="2"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800" dirty="0">
                              <a:effectLst/>
                            </a:rPr>
                            <a:t> </a:t>
                          </a:r>
                          <a:endParaRPr lang="fr-FR" sz="2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rowSpan="2"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4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800">
                              <a:effectLst/>
                            </a:rPr>
                            <a:t>Firme 2</a:t>
                          </a:r>
                          <a:endParaRPr lang="fr-FR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83660001"/>
                      </a:ext>
                    </a:extLst>
                  </a:tr>
                  <a:tr h="490728">
                    <a:tc gridSpan="2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163314" t="-112500" r="-285503" b="-2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256484" t="-112500" r="-178098" b="-2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356484" t="-112500" r="-78098" b="-2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595489" t="-112500" r="-1880" b="-20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16968751"/>
                      </a:ext>
                    </a:extLst>
                  </a:tr>
                  <a:tr h="490728">
                    <a:tc row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2800">
                              <a:effectLst/>
                            </a:rPr>
                            <a:t>Firme 1</a:t>
                          </a:r>
                          <a:endParaRPr lang="fr-FR" sz="2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100727" t="-209877" r="-473818" b="-10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163314" t="-209877" r="-285503" b="-10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256484" t="-209877" r="-178098" b="-10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356484" t="-209877" r="-78098" b="-10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595489" t="-209877" r="-1880" b="-10246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74057442"/>
                      </a:ext>
                    </a:extLst>
                  </a:tr>
                  <a:tr h="490728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100727" t="-309877" r="-473818" b="-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163314" t="-309877" r="-285503" b="-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256484" t="-309877" r="-178098" b="-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356484" t="-309877" r="-78098" b="-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595489" t="-309877" r="-1880" b="-246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103256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4E24385-29BA-43F8-91F1-17C9E4E48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9B6B44D-5AC5-4E24-9A8A-763B6E209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9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24CB283-6BCE-4173-9DA6-E8B1E15F3E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0099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dynamiques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Concept de solution : l’équilibre Bayésien parfait  </a:t>
            </a:r>
            <a:r>
              <a:rPr lang="fr-FR" b="1" dirty="0"/>
              <a:t> 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/>
              <p:nvPr/>
            </p:nvSpPr>
            <p:spPr>
              <a:xfrm>
                <a:off x="0" y="1287916"/>
                <a:ext cx="12192000" cy="45638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r-FR" sz="3200" dirty="0"/>
                  <a:t>Un </a:t>
                </a:r>
                <a:r>
                  <a:rPr lang="fr-FR" sz="3200" b="1" i="1" dirty="0"/>
                  <a:t>équilibre</a:t>
                </a:r>
                <a:r>
                  <a:rPr lang="fr-FR" sz="3200" b="1" dirty="0"/>
                  <a:t> </a:t>
                </a:r>
                <a:r>
                  <a:rPr lang="fr-FR" sz="3200" b="1" i="1" dirty="0"/>
                  <a:t>bayésien parfait</a:t>
                </a:r>
                <a:r>
                  <a:rPr lang="fr-FR" sz="3200" b="1" dirty="0"/>
                  <a:t> </a:t>
                </a:r>
                <a:r>
                  <a:rPr lang="fr-FR" sz="3200" dirty="0"/>
                  <a:t>est un profil de stratégies et de croyances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d>
                    <m:r>
                      <a:rPr lang="fr-FR" sz="32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𝒩</m:t>
                        </m:r>
                      </m:sub>
                    </m:sSub>
                  </m:oMath>
                </a14:m>
                <a:r>
                  <a:rPr lang="fr-FR" sz="3200" dirty="0"/>
                  <a:t> satisfaisant: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200" dirty="0"/>
              </a:p>
              <a:p>
                <a:r>
                  <a:rPr lang="fr-FR" sz="3200" dirty="0"/>
                  <a:t>       -	 la rationalité séquentielle; et</a:t>
                </a:r>
              </a:p>
              <a:p>
                <a:endParaRPr lang="fr-FR" sz="3200" dirty="0"/>
              </a:p>
              <a:p>
                <a:r>
                  <a:rPr lang="fr-FR" sz="3200" dirty="0"/>
                  <a:t>       -	 la cohérence des croyances avec les stratégies,</a:t>
                </a:r>
              </a:p>
              <a:p>
                <a:endParaRPr lang="fr-FR" sz="3200" dirty="0"/>
              </a:p>
              <a:p>
                <a:r>
                  <a:rPr lang="fr-FR" sz="3200" dirty="0"/>
                  <a:t>     telles que définies ci-dessus.</a:t>
                </a:r>
                <a:r>
                  <a:rPr lang="fr-FR" sz="3200" i="1" dirty="0"/>
                  <a:t> </a:t>
                </a:r>
                <a:endParaRPr lang="fr-FR" sz="32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200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287916"/>
                <a:ext cx="12192000" cy="4563878"/>
              </a:xfrm>
              <a:prstGeom prst="rect">
                <a:avLst/>
              </a:prstGeom>
              <a:blipFill>
                <a:blip r:embed="rId3"/>
                <a:stretch>
                  <a:fillRect l="-1150" t="-17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4EB066-17EE-481B-B2AF-9A08EC829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AFCD528-DD3F-4CC1-9CC2-3734E0062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90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04111BA-8FC7-4EF3-8E1F-FA1C00152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1869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Plan</a:t>
            </a:r>
            <a:endParaRPr lang="fr-F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F7D0CD5-CB69-4A6C-9BBB-0C029308A225}"/>
              </a:ext>
            </a:extLst>
          </p:cNvPr>
          <p:cNvSpPr txBox="1"/>
          <p:nvPr/>
        </p:nvSpPr>
        <p:spPr>
          <a:xfrm>
            <a:off x="131233" y="1375833"/>
            <a:ext cx="11908367" cy="526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Arial Black" panose="020B0A04020102020204" pitchFamily="34" charset="0"/>
              </a:rPr>
              <a:t>  Jeux bayésiens statiques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Exemple introductif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Modèle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Information incomplète ou imparfaite 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Calcul des croyances a posteriori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Stratégies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Concept de solution : l’équilibre Bayésien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Application : Duopole de Cournot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dirty="0">
                <a:latin typeface="Arial Black" panose="020B0A04020102020204" pitchFamily="34" charset="0"/>
              </a:rPr>
              <a:t>  Jeux bayésiens dynamiques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Modèle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Concept de solution : l’équilibre Bayésien parfait 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: résolution d’un jeu à 2 joueurs</a:t>
            </a:r>
            <a:endParaRPr lang="fr-FR" sz="24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703C177-1EF1-44A7-93A9-5ABCAD2BD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076190D-E794-4410-8C12-1794AC7E5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91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7B44CCD-F0DF-412F-9DC5-80FB8C446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947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dynamiques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Application : résolution d’un jeu à 2 joueurs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32A7774-5617-4651-B741-806C13E57FD4}"/>
              </a:ext>
            </a:extLst>
          </p:cNvPr>
          <p:cNvSpPr txBox="1"/>
          <p:nvPr/>
        </p:nvSpPr>
        <p:spPr>
          <a:xfrm>
            <a:off x="0" y="1287916"/>
            <a:ext cx="1219200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/>
              <a:t>Reprenons le jeu décrit en introduction afin d’en déterminer l’ensemble des équilibres bayésien parfait.</a:t>
            </a:r>
            <a:r>
              <a:rPr lang="fr-FR" sz="2800" i="1" dirty="0"/>
              <a:t> </a:t>
            </a:r>
            <a:endParaRPr lang="fr-FR" sz="28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2CF7989-BBC8-4857-99D7-AFF5270E353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957589" y="2208757"/>
            <a:ext cx="8596647" cy="4578409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A03A51E-A02F-4690-9F13-66C432EF8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B551490-62E5-4187-B73C-0F84134F1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92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1FAB7DA-0198-43C6-95DE-2A31DCEF5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21279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dynamiques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Application : résolution d’un jeu à 2 joueurs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/>
              <p:nvPr/>
            </p:nvSpPr>
            <p:spPr>
              <a:xfrm>
                <a:off x="-90152" y="4611231"/>
                <a:ext cx="12192000" cy="22467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r-FR" sz="2800" dirty="0"/>
                  <a:t>Soient :</a:t>
                </a:r>
              </a:p>
              <a:p>
                <a:r>
                  <a:rPr lang="fr-FR" sz="2800" dirty="0"/>
                  <a:t>        -</a:t>
                </a:r>
                <a14:m>
                  <m:oMath xmlns:m="http://schemas.openxmlformats.org/officeDocument/2006/math">
                    <m:r>
                      <a:rPr lang="fr-FR" sz="2800" b="0" i="0" smtClean="0"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e>
                        <m:sSub>
                          <m:sSub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800" dirty="0"/>
                  <a:t> la probabilité avec laquelle le joueur 1 sélectionne l’action </a:t>
                </a:r>
                <a14:m>
                  <m:oMath xmlns:m="http://schemas.openxmlformats.org/officeDocument/2006/math">
                    <m:r>
                      <a:rPr lang="fr-FR" sz="2800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fr-FR" sz="2800" dirty="0"/>
                  <a:t> 	lorsque son type 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FR" sz="28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2800" b="0" i="1" smtClean="0">
                        <a:latin typeface="Cambria Math" panose="02040503050406030204" pitchFamily="18" charset="0"/>
                      </a:rPr>
                      <m:t>{</m:t>
                    </m:r>
                    <m:sSubSup>
                      <m:sSubSup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fr-FR" sz="2800" b="0" i="1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</m:oMath>
                </a14:m>
                <a:r>
                  <a:rPr lang="fr-FR" sz="2800" dirty="0"/>
                  <a:t>} ; et</a:t>
                </a:r>
              </a:p>
              <a:p>
                <a:r>
                  <a:rPr lang="fr-FR" sz="2800" dirty="0"/>
                  <a:t>       -</a:t>
                </a:r>
                <a14:m>
                  <m:oMath xmlns:m="http://schemas.openxmlformats.org/officeDocument/2006/math">
                    <m:r>
                      <a:rPr lang="fr-FR" sz="28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e>
                        <m:sSub>
                          <m:sSub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800" dirty="0"/>
                  <a:t> la probabilité avec laquelle le joueur 2 sélectionne l’action </a:t>
                </a:r>
                <a14:m>
                  <m:oMath xmlns:m="http://schemas.openxmlformats.org/officeDocument/2006/math">
                    <m:r>
                      <a:rPr lang="fr-FR" sz="2800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fr-FR" sz="2800" dirty="0"/>
                  <a:t> 	après observation de l’action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FR" sz="2800" i="1">
                        <a:latin typeface="Cambria Math" panose="02040503050406030204" pitchFamily="18" charset="0"/>
                      </a:rPr>
                      <m:t>∈{</m:t>
                    </m:r>
                    <m:r>
                      <a:rPr lang="fr-FR" sz="2800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fr-FR" sz="2800" i="1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fr-FR" sz="2800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fr-FR" sz="2800" dirty="0"/>
                      <m:t>}</m:t>
                    </m:r>
                    <m:r>
                      <m:rPr>
                        <m:nor/>
                      </m:rPr>
                      <a:rPr lang="fr-FR" sz="2800" b="0" i="0" dirty="0" smtClean="0"/>
                      <m:t> </m:t>
                    </m:r>
                  </m:oMath>
                </a14:m>
                <a:r>
                  <a:rPr lang="fr-FR" sz="2800" dirty="0"/>
                  <a:t>du joueur 1.</a:t>
                </a: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0152" y="4611231"/>
                <a:ext cx="12192000" cy="2246769"/>
              </a:xfrm>
              <a:prstGeom prst="rect">
                <a:avLst/>
              </a:prstGeom>
              <a:blipFill>
                <a:blip r:embed="rId3"/>
                <a:stretch>
                  <a:fillRect l="-900" t="-2710" b="-65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4">
            <a:extLst>
              <a:ext uri="{FF2B5EF4-FFF2-40B4-BE49-F238E27FC236}">
                <a16:creationId xmlns:a16="http://schemas.microsoft.com/office/drawing/2014/main" id="{02CF7989-BBC8-4857-99D7-AFF5270E353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906074" y="1287918"/>
            <a:ext cx="8596647" cy="3412872"/>
          </a:xfrm>
          <a:prstGeom prst="rect">
            <a:avLst/>
          </a:prstGeom>
        </p:spPr>
      </p:pic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C18F531-434D-4F8B-8775-14E5845B2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CC4B8B2-39F7-43F7-9B69-A6AE8BD68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93</a:t>
            </a:fld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D9DD001-6FD1-4B93-97ED-668050D500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05720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dynamiques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Application : résolution d’un jeu à 2 joueurs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/>
              <p:nvPr/>
            </p:nvSpPr>
            <p:spPr>
              <a:xfrm>
                <a:off x="64395" y="3864257"/>
                <a:ext cx="12192000" cy="28979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2800" dirty="0"/>
                  <a:t>Les révisions de croyance du joueur 2 s’écrivent :</a:t>
                </a:r>
              </a:p>
              <a:p>
                <a:endParaRPr lang="fr-FR" sz="26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r-FR" sz="2800" dirty="0"/>
                  <a:t> 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280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</m:e>
                    </m:func>
                    <m:r>
                      <a:rPr lang="fr-FR" sz="2800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</m:e>
                    </m:func>
                    <m:r>
                      <a:rPr lang="fr-FR" sz="2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2800">
                                <a:latin typeface="Cambria Math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fr-FR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sz="2800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fr-FR" sz="28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fr-FR" sz="2800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d>
                          </m:e>
                        </m:func>
                        <m:sSub>
                          <m:sSub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e>
                            <m:sSubSup>
                              <m:sSubSup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</m:d>
                      </m:num>
                      <m:den>
                        <m:func>
                          <m:func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2800">
                                <a:latin typeface="Cambria Math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fr-FR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sz="2800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fr-FR" sz="28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fr-FR" sz="2800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d>
                          </m:e>
                        </m:func>
                        <m:sSub>
                          <m:sSub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e>
                            <m:sSubSup>
                              <m:sSubSup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</m:d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2800">
                                <a:latin typeface="Cambria Math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fr-FR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sz="2800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fr-FR" sz="28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fr-FR" sz="2800" i="1">
                                        <a:latin typeface="Cambria Math" panose="02040503050406030204" pitchFamily="18" charset="0"/>
                                      </a:rPr>
                                      <m:t>′′</m:t>
                                    </m:r>
                                  </m:sup>
                                </m:sSubSup>
                              </m:e>
                            </m:d>
                          </m:e>
                        </m:func>
                        <m:sSub>
                          <m:sSub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e>
                            <m:sSubSup>
                              <m:sSubSup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′′</m:t>
                                </m:r>
                              </m:sup>
                            </m:sSubSup>
                          </m:e>
                        </m:d>
                      </m:den>
                    </m:f>
                  </m:oMath>
                </a14:m>
                <a:endParaRPr lang="fr-FR" sz="2800" i="1" dirty="0"/>
              </a:p>
              <a:p>
                <a:r>
                  <a:rPr lang="en-US" sz="2800" dirty="0"/>
                  <a:t>	                                    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e>
                            <m:sSubSup>
                              <m:sSubSup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</m:d>
                      </m:num>
                      <m:den>
                        <m:f>
                          <m:f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e>
                            <m:sSubSup>
                              <m:sSubSup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</m:d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|</m:t>
                        </m:r>
                        <m:sSubSup>
                          <m:sSubSup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b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e>
                            <m:sSubSup>
                              <m:sSubSup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</m:d>
                      </m:num>
                      <m:den>
                        <m:sSub>
                          <m:sSub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e>
                            <m:sSubSup>
                              <m:sSubSup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</m:d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|</m:t>
                        </m:r>
                        <m:sSubSup>
                          <m:sSubSup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b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fr-FR" sz="28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fr-FR" sz="2800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95" y="3864257"/>
                <a:ext cx="12192000" cy="2897973"/>
              </a:xfrm>
              <a:prstGeom prst="rect">
                <a:avLst/>
              </a:prstGeom>
              <a:blipFill>
                <a:blip r:embed="rId3"/>
                <a:stretch>
                  <a:fillRect l="-1050" t="-23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4">
            <a:extLst>
              <a:ext uri="{FF2B5EF4-FFF2-40B4-BE49-F238E27FC236}">
                <a16:creationId xmlns:a16="http://schemas.microsoft.com/office/drawing/2014/main" id="{02CF7989-BBC8-4857-99D7-AFF5270E353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906074" y="1287918"/>
            <a:ext cx="8596647" cy="2504909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5D8030F-C479-4D34-87BE-66FA824A4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D21A4A1-9399-4FE3-B087-542EB955E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94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96D41AA-B25E-4A5E-8E30-22A82EEFC4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57388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dynamiques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Application : résolution d’un jeu à 2 joueurs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/>
              <p:nvPr/>
            </p:nvSpPr>
            <p:spPr>
              <a:xfrm>
                <a:off x="109470" y="1358721"/>
                <a:ext cx="12082530" cy="53805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fr-FR" sz="28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280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</m:e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fr-FR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sz="2800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fr-FR" sz="28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fr-FR" sz="2800" i="1">
                                        <a:latin typeface="Cambria Math" panose="02040503050406030204" pitchFamily="18" charset="0"/>
                                      </a:rPr>
                                      <m:t>′′</m:t>
                                    </m:r>
                                  </m:sup>
                                </m:sSubSup>
                              </m:e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</m:d>
                          </m:e>
                        </m:func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=1−</m:t>
                        </m:r>
                        <m:func>
                          <m:func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fr-FR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sz="2800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fr-FR" sz="28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fr-FR" sz="2800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</m:d>
                          </m:e>
                        </m:func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Sup>
                              <m:sSubSup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′′</m:t>
                                </m:r>
                              </m:sup>
                            </m:sSub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sSub>
                              <m:sSub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fr-FR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sz="2800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fr-FR" sz="28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fr-FR" sz="2800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d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Sup>
                              <m:sSubSup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′′</m:t>
                                </m:r>
                              </m:sup>
                            </m:sSub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func>
                  </m:oMath>
                </a14:m>
                <a:endParaRPr lang="fr-FR" sz="2800" i="1" dirty="0"/>
              </a:p>
              <a:p>
                <a:endParaRPr lang="fr-FR" sz="2800" i="1" dirty="0"/>
              </a:p>
              <a:p>
                <a:endParaRPr lang="fr-FR" sz="2800" i="1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280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e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e>
                    </m:func>
                    <m:r>
                      <a:rPr lang="fr-FR" sz="2800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e>
                    </m:func>
                    <m:r>
                      <a:rPr lang="fr-FR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2800">
                                <a:latin typeface="Cambria Math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fr-FR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sz="2800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fr-FR" sz="28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fr-FR" sz="2800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d>
                          </m:e>
                        </m:func>
                        <m:sSub>
                          <m:sSub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e>
                            <m:sSubSup>
                              <m:sSubSup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</m:d>
                      </m:num>
                      <m:den>
                        <m:func>
                          <m:func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2800">
                                <a:latin typeface="Cambria Math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fr-FR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sz="2800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fr-FR" sz="28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fr-FR" sz="2800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d>
                          </m:e>
                        </m:func>
                        <m:sSub>
                          <m:sSub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e>
                            <m:sSubSup>
                              <m:sSubSup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</m:d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2800">
                                <a:latin typeface="Cambria Math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fr-FR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sz="2800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fr-FR" sz="28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fr-FR" sz="2800" i="1">
                                        <a:latin typeface="Cambria Math" panose="02040503050406030204" pitchFamily="18" charset="0"/>
                                      </a:rPr>
                                      <m:t>′′</m:t>
                                    </m:r>
                                  </m:sup>
                                </m:sSubSup>
                              </m:e>
                            </m:d>
                          </m:e>
                        </m:func>
                        <m:sSub>
                          <m:sSub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e>
                            <m:sSubSup>
                              <m:sSubSup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′′</m:t>
                                </m:r>
                              </m:sup>
                            </m:sSubSup>
                          </m:e>
                        </m:d>
                      </m:den>
                    </m:f>
                    <m:r>
                      <a:rPr lang="fr-FR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fr-FR" sz="2800" b="0" i="1" dirty="0"/>
              </a:p>
              <a:p>
                <a:r>
                  <a:rPr lang="fr-FR" sz="2800" dirty="0"/>
                  <a:t>		 </a:t>
                </a:r>
                <a14:m>
                  <m:oMath xmlns:m="http://schemas.openxmlformats.org/officeDocument/2006/math">
                    <m:r>
                      <a:rPr lang="fr-FR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×</m:t>
                        </m:r>
                        <m:d>
                          <m:d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fr-FR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sz="2800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fr-FR" sz="28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fr-FR" sz="2800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d>
                          </m:e>
                        </m:d>
                      </m:num>
                      <m:den>
                        <m:f>
                          <m:f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×</m:t>
                        </m:r>
                        <m:d>
                          <m:d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fr-FR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sz="2800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fr-FR" sz="28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fr-FR" sz="2800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d>
                          </m:e>
                        </m:d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×</m:t>
                        </m:r>
                        <m:d>
                          <m:d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fr-FR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sz="2800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′′</m:t>
                                    </m:r>
                                  </m:sup>
                                </m:sSubSup>
                              </m:e>
                            </m:d>
                          </m:e>
                        </m:d>
                      </m:den>
                    </m:f>
                    <m:r>
                      <a:rPr lang="fr-FR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e>
                            <m:sSubSup>
                              <m:sSubSup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</m:d>
                      </m:num>
                      <m:den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2−</m:t>
                        </m:r>
                        <m:sSub>
                          <m:sSub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e>
                            <m:sSubSup>
                              <m:sSubSup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</m:d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e>
                            <m:sSubSup>
                              <m:sSubSup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′′</m:t>
                                </m:r>
                              </m:sup>
                            </m:sSubSup>
                          </m:e>
                        </m:d>
                      </m:den>
                    </m:f>
                  </m:oMath>
                </a14:m>
                <a:endParaRPr lang="fr-FR" sz="2800" dirty="0"/>
              </a:p>
              <a:p>
                <a:endParaRPr lang="fr-FR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280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b>
                            </m:sSub>
                          </m:e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e>
                    </m:func>
                    <m:r>
                      <a:rPr lang="fr-FR" sz="2800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′′</m:t>
                                </m:r>
                              </m:sup>
                            </m:sSubSup>
                          </m:e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e>
                    </m:func>
                    <m:r>
                      <a:rPr lang="fr-FR" sz="2800" i="1">
                        <a:latin typeface="Cambria Math" panose="02040503050406030204" pitchFamily="18" charset="0"/>
                      </a:rPr>
                      <m:t>=1−</m:t>
                    </m:r>
                    <m:func>
                      <m:func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e>
                    </m:func>
                    <m:r>
                      <a:rPr lang="fr-FR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e>
                            <m:sSubSup>
                              <m:sSubSup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′′</m:t>
                                </m:r>
                              </m:sup>
                            </m:sSubSup>
                          </m:e>
                        </m:d>
                      </m:num>
                      <m:den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2−</m:t>
                        </m:r>
                        <m:sSub>
                          <m:sSub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e>
                            <m:sSubSup>
                              <m:sSubSup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</m:d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e>
                            <m:sSubSup>
                              <m:sSubSup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′′</m:t>
                                </m:r>
                              </m:sup>
                            </m:sSubSup>
                          </m:e>
                        </m:d>
                      </m:den>
                    </m:f>
                  </m:oMath>
                </a14:m>
                <a:endParaRPr lang="fr-FR" sz="2800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70" y="1358721"/>
                <a:ext cx="12082530" cy="53805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DF6EC0-E7DD-438B-9073-DDBA4C511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DF252F7-D7B6-4AC2-A221-CFDA06DF3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95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811005F-A716-4F70-BDED-E4A07067B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1842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dynamiques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Application : résolution d’un jeu à 2 joueurs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/>
              <p:nvPr/>
            </p:nvSpPr>
            <p:spPr>
              <a:xfrm>
                <a:off x="109470" y="1358721"/>
                <a:ext cx="12082530" cy="60423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r-FR" sz="3200" dirty="0"/>
                  <a:t>L’espérance de gain du joueur 2 lorsqu’il joue l’action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fr-FR" sz="3200" dirty="0"/>
                  <a:t> après observation de l’action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fr-FR" sz="3200" dirty="0"/>
                  <a:t> du joueur 1 s’écrit 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200" dirty="0"/>
              </a:p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fr-FR" sz="320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fr-FR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e>
                          </m:d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  <m:r>
                        <a:rPr lang="fr-FR" sz="3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fr-FR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fr-FR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×</m:t>
                      </m:r>
                      <m:func>
                        <m:funcPr>
                          <m:ctrlPr>
                            <a:rPr lang="fr-FR" sz="32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</m:e>
                      </m:func>
                      <m:r>
                        <a:rPr lang="fr-FR" sz="32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fr-FR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bSup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×</m:t>
                      </m:r>
                      <m:func>
                        <m:funcPr>
                          <m:ctrlPr>
                            <a:rPr lang="fr-FR" sz="32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bSup>
                            </m:e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fr-FR" sz="3200" i="1" dirty="0"/>
              </a:p>
              <a:p>
                <a:endParaRPr lang="fr-FR" sz="3200" i="1" dirty="0"/>
              </a:p>
              <a:p>
                <a:r>
                  <a:rPr lang="fr-FR" sz="3200" dirty="0"/>
                  <a:t>			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=0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×</m:t>
                    </m:r>
                    <m:func>
                      <m:func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fr-FR" sz="32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32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FR" sz="3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fr-FR" sz="32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</m:e>
                    </m:func>
                    <m:r>
                      <a:rPr lang="fr-FR" sz="3200" i="1">
                        <a:latin typeface="Cambria Math" panose="02040503050406030204" pitchFamily="18" charset="0"/>
                      </a:rPr>
                      <m:t>+1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×</m:t>
                    </m:r>
                    <m:func>
                      <m:func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fr-FR" sz="32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32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′′</m:t>
                                </m:r>
                              </m:sup>
                            </m:sSubSup>
                          </m:e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</m:e>
                    </m:func>
                  </m:oMath>
                </a14:m>
                <a:endParaRPr lang="fr-FR" sz="3200" i="1" dirty="0"/>
              </a:p>
              <a:p>
                <a:endParaRPr lang="fr-FR" sz="3200" i="1" dirty="0"/>
              </a:p>
              <a:p>
                <a:r>
                  <a:rPr lang="fr-FR" sz="3200" dirty="0"/>
                  <a:t>			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fr-FR" sz="32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32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′′</m:t>
                                </m:r>
                              </m:sup>
                            </m:sSubSup>
                          </m:e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</m:e>
                    </m:func>
                  </m:oMath>
                </a14:m>
                <a:endParaRPr lang="fr-FR" sz="3200" i="1" dirty="0"/>
              </a:p>
              <a:p>
                <a:endParaRPr lang="fr-FR" sz="3200" i="1" dirty="0"/>
              </a:p>
              <a:p>
                <a:r>
                  <a:rPr lang="fr-FR" sz="3200" dirty="0"/>
                  <a:t>			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|</m:t>
                        </m:r>
                        <m:sSubSup>
                          <m:sSubSup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b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e>
                            <m:sSubSup>
                              <m:sSubSupPr>
                                <m:ctrlPr>
                                  <a:rPr lang="fr-FR" sz="32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32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FR" sz="3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fr-FR" sz="32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</m:d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|</m:t>
                        </m:r>
                        <m:sSubSup>
                          <m:sSubSup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b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fr-FR" sz="3200" dirty="0"/>
              </a:p>
              <a:p>
                <a:r>
                  <a:rPr lang="fr-FR" sz="3200" dirty="0"/>
                  <a:t> </a:t>
                </a: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70" y="1358721"/>
                <a:ext cx="12082530" cy="6042360"/>
              </a:xfrm>
              <a:prstGeom prst="rect">
                <a:avLst/>
              </a:prstGeom>
              <a:blipFill>
                <a:blip r:embed="rId3"/>
                <a:stretch>
                  <a:fillRect l="-1160" t="-13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C7558FE-372A-4B57-8BBD-D855C3A42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2D87A9-3C9D-45BC-9040-B1E830853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96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65D1893-2B58-4888-BD46-F02ABA34D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3053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dynamiques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Application : résolution d’un jeu à 2 joueurs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/>
              <p:nvPr/>
            </p:nvSpPr>
            <p:spPr>
              <a:xfrm>
                <a:off x="109470" y="1358721"/>
                <a:ext cx="12082530" cy="47073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3200" dirty="0"/>
                  <a:t>Et lorsqu’il joue l’action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fr-FR" sz="3200" dirty="0"/>
                  <a:t> :</a:t>
                </a:r>
              </a:p>
              <a:p>
                <a:r>
                  <a:rPr lang="fr-FR" sz="3200" dirty="0"/>
                  <a:t> 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fr-FR" sz="320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fr-FR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e>
                          </m:d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  <m:r>
                        <a:rPr lang="fr-FR" sz="32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fr-FR" sz="32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fr-FR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×</m:t>
                      </m:r>
                      <m:func>
                        <m:funcPr>
                          <m:ctrlPr>
                            <a:rPr lang="fr-FR" sz="32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</m:e>
                      </m:func>
                      <m:r>
                        <a:rPr lang="fr-FR" sz="32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fr-FR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bSup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×</m:t>
                      </m:r>
                      <m:func>
                        <m:funcPr>
                          <m:ctrlPr>
                            <a:rPr lang="fr-FR" sz="32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bSup>
                            </m:e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fr-FR" sz="3200" i="1" dirty="0"/>
              </a:p>
              <a:p>
                <a:endParaRPr lang="fr-FR" sz="3200" i="1" dirty="0"/>
              </a:p>
              <a:p>
                <a:r>
                  <a:rPr lang="fr-FR" sz="3200" dirty="0"/>
                  <a:t>			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</a:rPr>
                      <m:t>×</m:t>
                    </m:r>
                    <m:func>
                      <m:func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fr-FR" sz="32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32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FR" sz="3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fr-FR" sz="32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</m:e>
                    </m:func>
                    <m:r>
                      <a:rPr lang="fr-FR" sz="3200" i="1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×</m:t>
                    </m:r>
                    <m:func>
                      <m:func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fr-FR" sz="32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32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′′</m:t>
                                </m:r>
                              </m:sup>
                            </m:sSubSup>
                          </m:e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</m:e>
                    </m:func>
                  </m:oMath>
                </a14:m>
                <a:endParaRPr lang="fr-FR" sz="3200" i="1" dirty="0"/>
              </a:p>
              <a:p>
                <a:endParaRPr lang="fr-FR" sz="3200" i="1" dirty="0"/>
              </a:p>
              <a:p>
                <a:r>
                  <a:rPr lang="fr-FR" sz="3200" dirty="0"/>
                  <a:t>			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e>
                            <m:sSubSup>
                              <m:sSubSupPr>
                                <m:ctrlPr>
                                  <a:rPr lang="fr-FR" sz="32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32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′′</m:t>
                                </m:r>
                              </m:sup>
                            </m:sSubSup>
                          </m:e>
                        </m:d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e>
                            <m:sSubSup>
                              <m:sSubSupPr>
                                <m:ctrlPr>
                                  <a:rPr lang="fr-FR" sz="32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32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FR" sz="3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fr-FR" sz="32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</m:d>
                      </m:num>
                      <m:den>
                        <m:sSub>
                          <m:sSub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e>
                            <m:sSubSup>
                              <m:sSubSupPr>
                                <m:ctrlPr>
                                  <a:rPr lang="fr-FR" sz="32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32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FR" sz="3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fr-FR" sz="32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</m:d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|</m:t>
                        </m:r>
                        <m:sSubSup>
                          <m:sSubSupPr>
                            <m:ctrlPr>
                              <a:rPr lang="fr-FR" sz="3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b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fr-FR" sz="32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200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70" y="1358721"/>
                <a:ext cx="12082530" cy="4707379"/>
              </a:xfrm>
              <a:prstGeom prst="rect">
                <a:avLst/>
              </a:prstGeom>
              <a:blipFill>
                <a:blip r:embed="rId3"/>
                <a:stretch>
                  <a:fillRect l="-1312" t="-168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F1BEFD1-975B-4834-8FDF-7080725A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6196801-6958-4927-BDD7-C608CB493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97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D2BF226-1390-43BB-91D1-3C8A79D8B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68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dynamiques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Application : résolution d’un jeu à 2 joueurs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/>
              <p:nvPr/>
            </p:nvSpPr>
            <p:spPr>
              <a:xfrm>
                <a:off x="109470" y="1358721"/>
                <a:ext cx="12082530" cy="62361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r-FR" sz="3200" dirty="0"/>
                  <a:t>La première expression est supérieure ou égale à la seconde si et seulement si </a:t>
                </a:r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e>
                        <m:sSubSup>
                          <m:sSubSup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2800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|</m:t>
                    </m:r>
                    <m:sSubSup>
                      <m:sSubSup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  <m:r>
                      <a:rPr lang="en-US" sz="2800" i="1">
                        <a:latin typeface="Cambria Math" panose="02040503050406030204" pitchFamily="18" charset="0"/>
                      </a:rPr>
                      <m:t>) </m:t>
                    </m:r>
                    <m:r>
                      <a:rPr lang="fr-FR" sz="2800" b="0" i="1" smtClean="0">
                        <a:latin typeface="Cambria Math" panose="02040503050406030204" pitchFamily="18" charset="0"/>
                      </a:rPr>
                      <m:t>≥ </m:t>
                    </m:r>
                    <m:f>
                      <m:f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e>
                            <m:sSubSup>
                              <m:sSubSup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′′</m:t>
                                </m:r>
                              </m:sup>
                            </m:sSubSup>
                          </m:e>
                        </m:d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e>
                            <m:sSubSup>
                              <m:sSubSup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</m:d>
                      </m:num>
                      <m:den>
                        <m:sSub>
                          <m:sSub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e>
                            <m:sSubSup>
                              <m:sSubSup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fr-FR" sz="28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</m:d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|</m:t>
                        </m:r>
                        <m:sSubSup>
                          <m:sSubSup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b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m:rPr>
                        <m:nor/>
                      </m:rPr>
                      <a:rPr lang="fr-FR" sz="2800" b="0" i="0" smtClean="0"/>
                      <m:t>   </m:t>
                    </m:r>
                    <m:r>
                      <m:rPr>
                        <m:nor/>
                      </m:rPr>
                      <a:rPr lang="fr-FR" sz="2800">
                        <a:solidFill>
                          <a:srgbClr val="222222"/>
                        </a:solidFill>
                      </a:rPr>
                      <m:t>⇔</m:t>
                    </m:r>
                    <m:r>
                      <a:rPr lang="fr-FR" sz="2800" b="0" i="1" smtClean="0">
                        <a:solidFill>
                          <a:srgbClr val="222222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e>
                        <m:sSubSup>
                          <m:sSubSup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bSup>
                      </m:e>
                    </m:d>
                    <m:r>
                      <a:rPr lang="fr-FR" sz="2800" i="1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e>
                        <m:sSubSup>
                          <m:sSubSupPr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</m:oMath>
                </a14:m>
                <a:r>
                  <a:rPr lang="fr-FR" sz="2800" dirty="0"/>
                  <a:t>.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2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r-FR" sz="3200" dirty="0"/>
                  <a:t>La meilleure réponse du joueur 2, après observation de l’action G du joueur 1, est telle que 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3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fr-FR" sz="3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0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FR" sz="3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  <m:sup>
                          <m:r>
                            <a:rPr lang="fr-FR" sz="30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fr-FR" sz="3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30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e>
                          <m:r>
                            <a:rPr lang="fr-FR" sz="30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  <m:d>
                        <m:dPr>
                          <m:begChr m:val="{"/>
                          <m:endChr m:val=""/>
                          <m:ctrlPr>
                            <a:rPr lang="fr-FR" sz="30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fr-FR" sz="3000" b="1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fr-FR" sz="3000" i="1">
                                  <a:latin typeface="Cambria Math" panose="02040503050406030204" pitchFamily="18" charset="0"/>
                                </a:rPr>
                                <m:t>=1 </m:t>
                              </m:r>
                              <m:r>
                                <m:rPr>
                                  <m:sty m:val="p"/>
                                </m:rPr>
                                <a:rPr lang="fr-FR" sz="3000">
                                  <a:latin typeface="Cambria Math" panose="02040503050406030204" pitchFamily="18" charset="0"/>
                                </a:rPr>
                                <m:t>si</m:t>
                              </m:r>
                              <m:r>
                                <a:rPr lang="fr-FR" sz="30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e>
                                  <m:sSubSup>
                                    <m:sSubSupPr>
                                      <m:ctrlPr>
                                        <a:rPr lang="fr-FR" sz="3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30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sz="30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fr-FR" sz="3000" i="1">
                                          <a:latin typeface="Cambria Math" panose="02040503050406030204" pitchFamily="18" charset="0"/>
                                        </a:rPr>
                                        <m:t>′′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fr-FR" sz="3000" i="1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sSub>
                                <m:sSubPr>
                                  <m:ctrlP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e>
                                  <m:sSubSup>
                                    <m:sSubSupPr>
                                      <m:ctrlPr>
                                        <a:rPr lang="fr-FR" sz="3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30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sz="30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fr-FR" sz="30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fr-FR" sz="3000" i="1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</m:e>
                            <m:e>
                              <m:r>
                                <a:rPr lang="fr-FR" sz="3000" b="1" i="1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3000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  <m:t>0,1</m:t>
                                  </m:r>
                                </m:e>
                              </m:d>
                              <m:r>
                                <a:rPr lang="fr-FR" sz="30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fr-FR" sz="3000">
                                  <a:latin typeface="Cambria Math" panose="02040503050406030204" pitchFamily="18" charset="0"/>
                                </a:rPr>
                                <m:t>si</m:t>
                              </m:r>
                              <m:r>
                                <a:rPr lang="fr-FR" sz="30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e>
                                  <m:sSubSup>
                                    <m:sSubSupPr>
                                      <m:ctrlPr>
                                        <a:rPr lang="fr-FR" sz="3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30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sz="30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fr-FR" sz="3000" i="1">
                                          <a:latin typeface="Cambria Math" panose="02040503050406030204" pitchFamily="18" charset="0"/>
                                        </a:rPr>
                                        <m:t>′′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fr-FR" sz="30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e>
                                  <m:sSubSup>
                                    <m:sSubSupPr>
                                      <m:ctrlPr>
                                        <a:rPr lang="fr-FR" sz="3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30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sz="30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fr-FR" sz="30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e>
                              <m:r>
                                <a:rPr lang="fr-FR" sz="3000" i="1">
                                  <a:latin typeface="Cambria Math" panose="02040503050406030204" pitchFamily="18" charset="0"/>
                                </a:rPr>
                                <m:t>=0 </m:t>
                              </m:r>
                              <m:r>
                                <m:rPr>
                                  <m:sty m:val="p"/>
                                </m:rPr>
                                <a:rPr lang="fr-FR" sz="3000">
                                  <a:latin typeface="Cambria Math" panose="02040503050406030204" pitchFamily="18" charset="0"/>
                                </a:rPr>
                                <m:t>si</m:t>
                              </m:r>
                              <m:r>
                                <a:rPr lang="fr-FR" sz="30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e>
                                  <m:sSubSup>
                                    <m:sSubSupPr>
                                      <m:ctrlPr>
                                        <a:rPr lang="fr-FR" sz="3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30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sz="30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fr-FR" sz="3000" i="1">
                                          <a:latin typeface="Cambria Math" panose="02040503050406030204" pitchFamily="18" charset="0"/>
                                        </a:rPr>
                                        <m:t>′′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fr-FR" sz="3000" i="1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sSub>
                                <m:sSubPr>
                                  <m:ctrlP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30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e>
                                  <m:sSubSup>
                                    <m:sSubSupPr>
                                      <m:ctrlPr>
                                        <a:rPr lang="fr-FR" sz="3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30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sz="30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fr-FR" sz="30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fr-FR" sz="30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fr-FR" sz="3000" dirty="0"/>
              </a:p>
              <a:p>
                <a:endParaRPr lang="fr-FR" sz="32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200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70" y="1358721"/>
                <a:ext cx="12082530" cy="6236194"/>
              </a:xfrm>
              <a:prstGeom prst="rect">
                <a:avLst/>
              </a:prstGeom>
              <a:blipFill>
                <a:blip r:embed="rId3"/>
                <a:stretch>
                  <a:fillRect l="-1160" t="-1271" r="-2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737CC5B-9B7D-489A-9428-067316D5B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7D4D3A-DA42-4206-8187-DCADF5029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98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9C63D4A-4560-4DEF-AC64-89C7AEA91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8171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4B297-C235-4086-BBBB-3A21CAA0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9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Jeux bayésiens dynamiques</a:t>
            </a:r>
            <a:br>
              <a:rPr lang="fr-FR" dirty="0">
                <a:latin typeface="Arial Black" panose="020B0A04020102020204" pitchFamily="34" charset="0"/>
              </a:rPr>
            </a:b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Application : résolution d’un jeu à 2 joueurs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62D3F-D64C-4700-B534-459E3599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956" y="0"/>
            <a:ext cx="912044" cy="1287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/>
              <p:nvPr/>
            </p:nvSpPr>
            <p:spPr>
              <a:xfrm>
                <a:off x="109470" y="1358721"/>
                <a:ext cx="12082530" cy="58553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fr-FR" sz="3200" dirty="0"/>
                  <a:t>De même, après observation de l’action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fr-FR" sz="3200" dirty="0"/>
                  <a:t> du joueur 1, par simple comparaison de l’espérance de gain du joueur 2 lorsqu’il joue l’action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fr-FR" sz="3200" dirty="0"/>
                  <a:t> à celle obtenue lorsqu’il joue l’action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fr-FR" sz="3200" dirty="0"/>
                  <a:t>, on obtient: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200" dirty="0"/>
              </a:p>
              <a:p>
                <a:r>
                  <a:rPr lang="fr-FR" sz="3200" dirty="0"/>
                  <a:t> 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fr-FR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  <m:sup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fr-FR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e>
                          <m:r>
                            <a:rPr lang="fr-FR" sz="32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d>
                        <m:dPr>
                          <m:begChr m:val="{"/>
                          <m:endChr m:val=""/>
                          <m:ctrlPr>
                            <a:rPr lang="fr-FR" sz="32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fr-FR" sz="3200" b="1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=1 </m:t>
                              </m:r>
                              <m:r>
                                <m:rPr>
                                  <m:sty m:val="p"/>
                                </m:rPr>
                                <a:rPr lang="fr-FR" sz="3200">
                                  <a:latin typeface="Cambria Math" panose="02040503050406030204" pitchFamily="18" charset="0"/>
                                </a:rPr>
                                <m:t>si</m:t>
                              </m:r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e>
                                  <m:sSubSup>
                                    <m:sSubSupPr>
                                      <m:ctrlPr>
                                        <a:rPr lang="fr-FR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32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sz="32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fr-FR" sz="3200" i="1">
                                          <a:latin typeface="Cambria Math" panose="02040503050406030204" pitchFamily="18" charset="0"/>
                                        </a:rPr>
                                        <m:t>′′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sSub>
                                <m:sSubPr>
                                  <m:ctrlP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e>
                                  <m:sSubSup>
                                    <m:sSubSupPr>
                                      <m:ctrlPr>
                                        <a:rPr lang="fr-FR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32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sz="32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fr-FR" sz="32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</m:e>
                            <m:e>
                              <m:r>
                                <a:rPr lang="fr-FR" sz="3200" b="1" i="1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3200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0,1</m:t>
                                  </m:r>
                                </m:e>
                              </m:d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fr-FR" sz="3200">
                                  <a:latin typeface="Cambria Math" panose="02040503050406030204" pitchFamily="18" charset="0"/>
                                </a:rPr>
                                <m:t>si</m:t>
                              </m:r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e>
                                  <m:sSubSup>
                                    <m:sSubSupPr>
                                      <m:ctrlPr>
                                        <a:rPr lang="fr-FR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32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sz="32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fr-FR" sz="3200" i="1">
                                          <a:latin typeface="Cambria Math" panose="02040503050406030204" pitchFamily="18" charset="0"/>
                                        </a:rPr>
                                        <m:t>′′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e>
                                  <m:sSubSup>
                                    <m:sSubSupPr>
                                      <m:ctrlPr>
                                        <a:rPr lang="fr-FR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32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sz="32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fr-FR" sz="32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=0 </m:t>
                              </m:r>
                              <m:r>
                                <m:rPr>
                                  <m:sty m:val="p"/>
                                </m:rPr>
                                <a:rPr lang="fr-FR" sz="3200">
                                  <a:latin typeface="Cambria Math" panose="02040503050406030204" pitchFamily="18" charset="0"/>
                                </a:rPr>
                                <m:t>si</m:t>
                              </m:r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e>
                                  <m:sSubSup>
                                    <m:sSubSupPr>
                                      <m:ctrlPr>
                                        <a:rPr lang="fr-FR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32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sz="32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fr-FR" sz="3200" i="1">
                                          <a:latin typeface="Cambria Math" panose="02040503050406030204" pitchFamily="18" charset="0"/>
                                        </a:rPr>
                                        <m:t>′′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sSub>
                                <m:sSubPr>
                                  <m:ctrlP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e>
                                  <m:sSubSup>
                                    <m:sSubSupPr>
                                      <m:ctrlPr>
                                        <a:rPr lang="fr-FR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32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sz="32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fr-FR" sz="32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fr-FR" sz="3200" dirty="0"/>
              </a:p>
              <a:p>
                <a:endParaRPr lang="fr-FR" sz="3200" dirty="0"/>
              </a:p>
              <a:p>
                <a:endParaRPr lang="fr-FR" sz="32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fr-FR" sz="3200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32A7774-5617-4651-B741-806C13E57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70" y="1358721"/>
                <a:ext cx="12082530" cy="5855321"/>
              </a:xfrm>
              <a:prstGeom prst="rect">
                <a:avLst/>
              </a:prstGeom>
              <a:blipFill>
                <a:blip r:embed="rId3"/>
                <a:stretch>
                  <a:fillRect l="-1160" t="-1354" r="-55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2525F5-1FF6-40F5-89D9-EE93A14B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Diapositives du livre "Microéconomie : Théorie des jeux et contrats" ©Jérôme MATHIS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F9664CA-E57A-43AC-8EA9-9DBEBAFBE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AB1B-73FB-4977-9B11-E6EDEDEB8490}" type="slidenum">
              <a:rPr lang="fr-FR" smtClean="0"/>
              <a:t>99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F774045-DE87-40AB-8065-2ACC2A451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93" y="-5787"/>
            <a:ext cx="987705" cy="12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5429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nalisé 1">
      <a:majorFont>
        <a:latin typeface="Calibri Light"/>
        <a:ea typeface=""/>
        <a:cs typeface=""/>
      </a:majorFont>
      <a:minorFont>
        <a:latin typeface="Cambria Math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1021</TotalTime>
  <Words>7720</Words>
  <Application>Microsoft Office PowerPoint</Application>
  <PresentationFormat>Grand écran</PresentationFormat>
  <Paragraphs>1106</Paragraphs>
  <Slides>100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100</vt:i4>
      </vt:variant>
    </vt:vector>
  </HeadingPairs>
  <TitlesOfParts>
    <vt:vector size="108" baseType="lpstr">
      <vt:lpstr>Arial</vt:lpstr>
      <vt:lpstr>Arial Black</vt:lpstr>
      <vt:lpstr>Calibri</vt:lpstr>
      <vt:lpstr>Calibri Light</vt:lpstr>
      <vt:lpstr>Cambria Math</vt:lpstr>
      <vt:lpstr>Symbol</vt:lpstr>
      <vt:lpstr>Times New Roman</vt:lpstr>
      <vt:lpstr>Thème Office</vt:lpstr>
      <vt:lpstr>Game Theory  with Economic and Finance Applications  Chapitre 4: JEUX BAYÉSIENS  Jérôme MATHIS (LEDa)</vt:lpstr>
      <vt:lpstr>Présentation PowerPoint</vt:lpstr>
      <vt:lpstr>Plan</vt:lpstr>
      <vt:lpstr>Plan</vt:lpstr>
      <vt:lpstr>Jeux bayésiens statiques Exemple introductif</vt:lpstr>
      <vt:lpstr>Jeux bayésiens statiques Exemple introductif</vt:lpstr>
      <vt:lpstr>Jeux bayésiens statiques Exemple introductif</vt:lpstr>
      <vt:lpstr>Jeux bayésiens statiques Exemple introductif</vt:lpstr>
      <vt:lpstr>Jeux bayésiens statiques Exemple introductif</vt:lpstr>
      <vt:lpstr>Jeux bayésiens statiques Exemple introductif</vt:lpstr>
      <vt:lpstr>Jeux bayésiens statiques Exemple introductif</vt:lpstr>
      <vt:lpstr>Jeux bayésiens statiques Exemple introductif</vt:lpstr>
      <vt:lpstr>Jeux bayésiens statiques Exemple introductif</vt:lpstr>
      <vt:lpstr>Plan</vt:lpstr>
      <vt:lpstr>Jeux bayésiens statiques Modèle</vt:lpstr>
      <vt:lpstr>Jeux bayésiens statiques Modèle</vt:lpstr>
      <vt:lpstr>Jeux bayésiens statiques Modèle</vt:lpstr>
      <vt:lpstr>Jeux bayésiens statiques Modèle</vt:lpstr>
      <vt:lpstr>Plan</vt:lpstr>
      <vt:lpstr>Jeux bayésiens statiques Information incomplète ou imparfaite ?</vt:lpstr>
      <vt:lpstr>Jeux bayésiens statiques Information incomplète ou imparfaite ?</vt:lpstr>
      <vt:lpstr>Jeux bayésiens statiques Information incomplète ou imparfaite ?</vt:lpstr>
      <vt:lpstr>Plan</vt:lpstr>
      <vt:lpstr>Jeux bayésiens statiques Calcul des croyances a posteriori</vt:lpstr>
      <vt:lpstr>Jeux bayésiens statiques Calcul des croyances a posteriori</vt:lpstr>
      <vt:lpstr>Jeux bayésiens statiques Calcul des croyances a posteriori</vt:lpstr>
      <vt:lpstr>Jeux bayésiens statiques Calcul des croyances a posteriori</vt:lpstr>
      <vt:lpstr>Plan</vt:lpstr>
      <vt:lpstr>Jeux bayésiens statiques Stratégies</vt:lpstr>
      <vt:lpstr>Jeux bayésiens statiques Stratégies</vt:lpstr>
      <vt:lpstr>Plan</vt:lpstr>
      <vt:lpstr>Jeux bayésiens statiques Concept de solution: l’équilibre Bayésien </vt:lpstr>
      <vt:lpstr>Jeux bayésiens statiques Concept de solution : l’équilibre Bayésien</vt:lpstr>
      <vt:lpstr>Jeux bayésiens statiques Concept de solution : l’équilibre Bayésien</vt:lpstr>
      <vt:lpstr>Jeux bayésiens statiques Concept de solution : l’équilibre Bayésien</vt:lpstr>
      <vt:lpstr>Plan</vt:lpstr>
      <vt:lpstr>Jeux bayésiens statiques Application: Duopole de Cournot </vt:lpstr>
      <vt:lpstr>Jeux bayésiens statiques Application: Duopole de Cournot </vt:lpstr>
      <vt:lpstr>Jeux bayésiens statiques Application: Duopole de Cournot </vt:lpstr>
      <vt:lpstr>Jeux bayésiens statiques Application: Duopole de Cournot </vt:lpstr>
      <vt:lpstr>Jeux bayésiens statiques Application: Duopole de Cournot </vt:lpstr>
      <vt:lpstr>Jeux bayésiens statiques Application: Duopole de Cournot </vt:lpstr>
      <vt:lpstr>Jeux bayésiens statiques Application: Duopole de Cournot </vt:lpstr>
      <vt:lpstr>Jeux bayésiens statiques Application: Duopole de Cournot </vt:lpstr>
      <vt:lpstr>Jeux bayésiens statiques Application: Duopole de Cournot </vt:lpstr>
      <vt:lpstr>Jeux bayésiens statiques Application: Duopole de Cournot </vt:lpstr>
      <vt:lpstr>Jeux bayésiens statiques Application: Duopole de Cournot </vt:lpstr>
      <vt:lpstr>Jeux bayésiens statiques Application: Duopole de Cournot </vt:lpstr>
      <vt:lpstr>Jeux bayésiens statiques Application: Duopole de Cournot </vt:lpstr>
      <vt:lpstr>Jeux bayésiens statiques Application: Duopole de Cournot </vt:lpstr>
      <vt:lpstr>Jeux bayésiens statiques Application: Duopole de Cournot </vt:lpstr>
      <vt:lpstr>Jeux bayésiens statiques Application: Duopole de Cournot </vt:lpstr>
      <vt:lpstr>Jeux bayésiens statiques Application: Duopole de Cournot </vt:lpstr>
      <vt:lpstr>Jeux bayésiens statiques Application: Duopole de Cournot </vt:lpstr>
      <vt:lpstr>Jeux bayésiens statiques Application: Duopole de Cournot </vt:lpstr>
      <vt:lpstr>Jeux bayésiens statiques Application: Duopole de Cournot </vt:lpstr>
      <vt:lpstr>Jeux bayésiens statiques Application: Duopole de Cournot </vt:lpstr>
      <vt:lpstr>Plan</vt:lpstr>
      <vt:lpstr>Plan</vt:lpstr>
      <vt:lpstr>Jeux bayésiens dynamiques Introduction </vt:lpstr>
      <vt:lpstr>Jeux bayésiens dynamiques Introduction </vt:lpstr>
      <vt:lpstr>Jeux bayésiens dynamiques Introduction </vt:lpstr>
      <vt:lpstr>Jeux bayésiens dynamiques Introduction </vt:lpstr>
      <vt:lpstr>Jeux bayésiens dynamiques Introduction </vt:lpstr>
      <vt:lpstr>Jeux bayésiens dynamiques Introduction </vt:lpstr>
      <vt:lpstr>Jeux bayésiens dynamiques Introduction </vt:lpstr>
      <vt:lpstr>Jeux bayésiens dynamiques Introduction </vt:lpstr>
      <vt:lpstr>Jeux bayésiens dynamiques Introduction </vt:lpstr>
      <vt:lpstr>Jeux bayésiens dynamiques Introduction </vt:lpstr>
      <vt:lpstr>Jeux bayésiens dynamiques Introduction </vt:lpstr>
      <vt:lpstr>Jeux bayésiens dynamiques Introduction </vt:lpstr>
      <vt:lpstr>Jeux bayésiens dynamiques Introduction </vt:lpstr>
      <vt:lpstr>Jeux bayésiens dynamiques Introduction </vt:lpstr>
      <vt:lpstr>Jeux bayésiens dynamiques Introduction </vt:lpstr>
      <vt:lpstr>Plan</vt:lpstr>
      <vt:lpstr>Jeux bayésiens dynamiques Modèle </vt:lpstr>
      <vt:lpstr>Jeux bayésiens dynamiques Modèle </vt:lpstr>
      <vt:lpstr>Jeux bayésiens dynamiques Modèle </vt:lpstr>
      <vt:lpstr>Jeux bayésiens dynamiques Modèle </vt:lpstr>
      <vt:lpstr>Jeux bayésiens dynamiques Modèle </vt:lpstr>
      <vt:lpstr>Jeux bayésiens dynamiques Modèle </vt:lpstr>
      <vt:lpstr>Jeux bayésiens dynamiques Modèle </vt:lpstr>
      <vt:lpstr>Plan</vt:lpstr>
      <vt:lpstr>Jeux bayésiens dynamiques Concept de solution : l’équilibre Bayésien parfait  </vt:lpstr>
      <vt:lpstr>Jeux bayésiens dynamiques Concept de solution : l’équilibre Bayésien parfait   </vt:lpstr>
      <vt:lpstr>Jeux bayésiens dynamiques Concept de solution : l’équilibre Bayésien parfait   </vt:lpstr>
      <vt:lpstr>Jeux bayésiens dynamiques Concept de solution : l’équilibre Bayésien parfait   </vt:lpstr>
      <vt:lpstr>Jeux bayésiens dynamiques Concept de solution : l’équilibre Bayésien parfait   </vt:lpstr>
      <vt:lpstr>Jeux bayésiens dynamiques Concept de solution : l’équilibre Bayésien parfait   </vt:lpstr>
      <vt:lpstr>Jeux bayésiens dynamiques Concept de solution : l’équilibre Bayésien parfait   </vt:lpstr>
      <vt:lpstr>Plan</vt:lpstr>
      <vt:lpstr>Jeux bayésiens dynamiques Application : résolution d’un jeu à 2 joueurs</vt:lpstr>
      <vt:lpstr>Jeux bayésiens dynamiques Application : résolution d’un jeu à 2 joueurs</vt:lpstr>
      <vt:lpstr>Jeux bayésiens dynamiques Application : résolution d’un jeu à 2 joueurs</vt:lpstr>
      <vt:lpstr>Jeux bayésiens dynamiques Application : résolution d’un jeu à 2 joueurs</vt:lpstr>
      <vt:lpstr>Jeux bayésiens dynamiques Application : résolution d’un jeu à 2 joueurs</vt:lpstr>
      <vt:lpstr>Jeux bayésiens dynamiques Application : résolution d’un jeu à 2 joueurs</vt:lpstr>
      <vt:lpstr>Jeux bayésiens dynamiques Application : résolution d’un jeu à 2 joueurs</vt:lpstr>
      <vt:lpstr>Jeux bayésiens dynamiques Application : résolution d’un jeu à 2 joueurs</vt:lpstr>
      <vt:lpstr>Jeux bayésiens dynamiques Application : résolution d’un jeu à 2 joueurs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Théorie des Jeux Université Paris-Dauphine Jérôme MATHIS (LEDa)</dc:title>
  <dc:creator>Jérôme Mathis</dc:creator>
  <cp:lastModifiedBy>Jérôme Mathis</cp:lastModifiedBy>
  <cp:revision>92</cp:revision>
  <cp:lastPrinted>2019-01-12T18:31:47Z</cp:lastPrinted>
  <dcterms:created xsi:type="dcterms:W3CDTF">2018-04-20T06:29:04Z</dcterms:created>
  <dcterms:modified xsi:type="dcterms:W3CDTF">2020-08-28T15:40:16Z</dcterms:modified>
</cp:coreProperties>
</file>